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96" r:id="rId7"/>
    <p:sldId id="297" r:id="rId8"/>
    <p:sldId id="263" r:id="rId9"/>
    <p:sldId id="264" r:id="rId10"/>
    <p:sldId id="265" r:id="rId11"/>
    <p:sldId id="275" r:id="rId12"/>
    <p:sldId id="276" r:id="rId13"/>
    <p:sldId id="277" r:id="rId14"/>
    <p:sldId id="267" r:id="rId15"/>
    <p:sldId id="268" r:id="rId16"/>
    <p:sldId id="269" r:id="rId17"/>
    <p:sldId id="278" r:id="rId18"/>
    <p:sldId id="279" r:id="rId19"/>
    <p:sldId id="280" r:id="rId20"/>
    <p:sldId id="281" r:id="rId21"/>
    <p:sldId id="272" r:id="rId22"/>
    <p:sldId id="282" r:id="rId23"/>
    <p:sldId id="283" r:id="rId24"/>
    <p:sldId id="273" r:id="rId25"/>
    <p:sldId id="289" r:id="rId26"/>
    <p:sldId id="274" r:id="rId27"/>
    <p:sldId id="284" r:id="rId28"/>
    <p:sldId id="285" r:id="rId29"/>
    <p:sldId id="286" r:id="rId30"/>
    <p:sldId id="287" r:id="rId31"/>
    <p:sldId id="288" r:id="rId32"/>
    <p:sldId id="290" r:id="rId33"/>
    <p:sldId id="291" r:id="rId34"/>
    <p:sldId id="292" r:id="rId35"/>
    <p:sldId id="29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56" d="100"/>
          <a:sy n="56" d="100"/>
        </p:scale>
        <p:origin x="127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image" Target="../media/image4.emf"/><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17" name="Footer Placeholder 16"/>
          <p:cNvSpPr>
            <a:spLocks noGrp="1"/>
          </p:cNvSpPr>
          <p:nvPr>
            <p:ph type="ftr" sz="quarter" idx="11"/>
          </p:nvPr>
        </p:nvSpPr>
        <p:spPr/>
        <p:txBody>
          <a:bodyPr/>
          <a:lstStyle/>
          <a:p>
            <a:endParaRPr lang="en-GB" dirty="0"/>
          </a:p>
        </p:txBody>
      </p:sp>
      <p:sp>
        <p:nvSpPr>
          <p:cNvPr id="29" name="Slide Number Placeholder 28"/>
          <p:cNvSpPr>
            <a:spLocks noGrp="1"/>
          </p:cNvSpPr>
          <p:nvPr>
            <p:ph type="sldNum" sz="quarter" idx="12"/>
          </p:nvPr>
        </p:nvSpPr>
        <p:spPr/>
        <p:txBody>
          <a:bodyPr/>
          <a:lstStyle/>
          <a:p>
            <a:fld id="{892FDC7D-FEA4-4698-B409-F06604C54CC7}" type="slidenum">
              <a:rPr lang="en-GB" smtClean="0"/>
              <a:pPr/>
              <a:t>‹#›</a:t>
            </a:fld>
            <a:endParaRPr lang="en-GB"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2FDC7D-FEA4-4698-B409-F06604C54CC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2FDC7D-FEA4-4698-B409-F06604C54CC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2"/>
          <p:cNvSpPr>
            <a:spLocks noGrp="1" noChangeArrowheads="1"/>
          </p:cNvSpPr>
          <p:nvPr>
            <p:ph type="sldNum" sz="quarter" idx="12"/>
          </p:nvPr>
        </p:nvSpPr>
        <p:spPr>
          <a:ln/>
        </p:spPr>
        <p:txBody>
          <a:bodyPr/>
          <a:lstStyle>
            <a:lvl1pPr>
              <a:defRPr/>
            </a:lvl1pPr>
          </a:lstStyle>
          <a:p>
            <a:pPr>
              <a:defRPr/>
            </a:pPr>
            <a:fld id="{54E1F148-3008-4DB0-9D19-48F096E4F0E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5CCFD8F-4E92-45F0-8FD5-EAC26763BF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92FDC7D-FEA4-4698-B409-F06604C54CC7}"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7924800" y="6416675"/>
            <a:ext cx="762000" cy="365125"/>
          </a:xfrm>
        </p:spPr>
        <p:txBody>
          <a:bodyPr/>
          <a:lstStyle/>
          <a:p>
            <a:fld id="{892FDC7D-FEA4-4698-B409-F06604C54CC7}"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2FDC7D-FEA4-4698-B409-F06604C54CC7}"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92FDC7D-FEA4-4698-B409-F06604C54CC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92FDC7D-FEA4-4698-B409-F06604C54CC7}"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92FDC7D-FEA4-4698-B409-F06604C54CC7}"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2FDC7D-FEA4-4698-B409-F06604C54CC7}"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5B8F8A-142B-4516-BEA0-1F9FD2B7EC13}" type="datetimeFigureOut">
              <a:rPr lang="en-GB" smtClean="0"/>
              <a:pPr/>
              <a:t>18/09/2016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92FDC7D-FEA4-4698-B409-F06604C54CC7}"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5B8F8A-142B-4516-BEA0-1F9FD2B7EC13}" type="datetimeFigureOut">
              <a:rPr lang="en-GB" smtClean="0"/>
              <a:pPr/>
              <a:t>18/09/2016</a:t>
            </a:fld>
            <a:endParaRPr lang="en-GB"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92FDC7D-FEA4-4698-B409-F06604C54CC7}"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oleObject" Target="../embeddings/oleObject8.bin"/><Relationship Id="rId18" Type="http://schemas.openxmlformats.org/officeDocument/2006/relationships/image" Target="../media/image11.emf"/><Relationship Id="rId3" Type="http://schemas.openxmlformats.org/officeDocument/2006/relationships/oleObject" Target="../embeddings/oleObject3.bin"/><Relationship Id="rId21" Type="http://schemas.openxmlformats.org/officeDocument/2006/relationships/oleObject" Target="../embeddings/oleObject12.bin"/><Relationship Id="rId7" Type="http://schemas.openxmlformats.org/officeDocument/2006/relationships/oleObject" Target="../embeddings/oleObject5.bin"/><Relationship Id="rId12" Type="http://schemas.openxmlformats.org/officeDocument/2006/relationships/image" Target="../media/image8.emf"/><Relationship Id="rId17" Type="http://schemas.openxmlformats.org/officeDocument/2006/relationships/oleObject" Target="../embeddings/oleObject10.bin"/><Relationship Id="rId2" Type="http://schemas.openxmlformats.org/officeDocument/2006/relationships/slideLayout" Target="../slideLayouts/slideLayout12.xml"/><Relationship Id="rId16" Type="http://schemas.openxmlformats.org/officeDocument/2006/relationships/image" Target="../media/image10.emf"/><Relationship Id="rId20" Type="http://schemas.openxmlformats.org/officeDocument/2006/relationships/image" Target="../media/image12.emf"/><Relationship Id="rId1" Type="http://schemas.openxmlformats.org/officeDocument/2006/relationships/vmlDrawing" Target="../drawings/vmlDrawing3.vml"/><Relationship Id="rId6" Type="http://schemas.openxmlformats.org/officeDocument/2006/relationships/image" Target="../media/image5.emf"/><Relationship Id="rId11" Type="http://schemas.openxmlformats.org/officeDocument/2006/relationships/oleObject" Target="../embeddings/oleObject7.bin"/><Relationship Id="rId24" Type="http://schemas.openxmlformats.org/officeDocument/2006/relationships/image" Target="../media/image14.emf"/><Relationship Id="rId5" Type="http://schemas.openxmlformats.org/officeDocument/2006/relationships/oleObject" Target="../embeddings/oleObject4.bin"/><Relationship Id="rId15" Type="http://schemas.openxmlformats.org/officeDocument/2006/relationships/oleObject" Target="../embeddings/oleObject9.bin"/><Relationship Id="rId23" Type="http://schemas.openxmlformats.org/officeDocument/2006/relationships/oleObject" Target="../embeddings/oleObject13.bin"/><Relationship Id="rId10" Type="http://schemas.openxmlformats.org/officeDocument/2006/relationships/image" Target="../media/image7.emf"/><Relationship Id="rId19" Type="http://schemas.openxmlformats.org/officeDocument/2006/relationships/oleObject" Target="../embeddings/oleObject11.bin"/><Relationship Id="rId4" Type="http://schemas.openxmlformats.org/officeDocument/2006/relationships/image" Target="../media/image4.emf"/><Relationship Id="rId9" Type="http://schemas.openxmlformats.org/officeDocument/2006/relationships/oleObject" Target="../embeddings/oleObject6.bin"/><Relationship Id="rId14" Type="http://schemas.openxmlformats.org/officeDocument/2006/relationships/image" Target="../media/image9.emf"/><Relationship Id="rId22" Type="http://schemas.openxmlformats.org/officeDocument/2006/relationships/image" Target="../media/image1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5.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embiran@nextra.h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20.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24.bin"/><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26.bin"/><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36.wmf"/><Relationship Id="rId5" Type="http://schemas.openxmlformats.org/officeDocument/2006/relationships/oleObject" Target="../embeddings/oleObject29.bin"/><Relationship Id="rId4" Type="http://schemas.openxmlformats.org/officeDocument/2006/relationships/image" Target="../media/image3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41.wmf"/><Relationship Id="rId5" Type="http://schemas.openxmlformats.org/officeDocument/2006/relationships/oleObject" Target="../embeddings/oleObject34.bin"/><Relationship Id="rId4" Type="http://schemas.openxmlformats.org/officeDocument/2006/relationships/image" Target="../media/image40.wmf"/></Relationships>
</file>

<file path=ppt/slides/_rels/slide33.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44.wmf"/><Relationship Id="rId5" Type="http://schemas.openxmlformats.org/officeDocument/2006/relationships/oleObject" Target="../embeddings/oleObject37.bin"/><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40.bin"/><Relationship Id="rId4" Type="http://schemas.openxmlformats.org/officeDocument/2006/relationships/image" Target="../media/image4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836712"/>
            <a:ext cx="6192688" cy="2554545"/>
          </a:xfrm>
          <a:prstGeom prst="rect">
            <a:avLst/>
          </a:prstGeom>
        </p:spPr>
        <p:txBody>
          <a:bodyPr wrap="square">
            <a:spAutoFit/>
          </a:bodyPr>
          <a:lstStyle/>
          <a:p>
            <a:r>
              <a:rPr lang="en-US" sz="8000" b="1" dirty="0" smtClean="0">
                <a:latin typeface="Kunstler Script" pitchFamily="66" charset="0"/>
              </a:rPr>
              <a:t>    Cryptology</a:t>
            </a:r>
            <a:br>
              <a:rPr lang="en-US" sz="8000" b="1" dirty="0" smtClean="0">
                <a:latin typeface="Kunstler Script" pitchFamily="66" charset="0"/>
              </a:rPr>
            </a:br>
            <a:r>
              <a:rPr lang="en-US" sz="8000" b="1" dirty="0" smtClean="0">
                <a:latin typeface="Kunstler Script" pitchFamily="66" charset="0"/>
              </a:rPr>
              <a:t>Past-Present -future</a:t>
            </a:r>
            <a:endParaRPr lang="en-GB" sz="8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692696"/>
            <a:ext cx="4099199" cy="523220"/>
          </a:xfrm>
          <a:prstGeom prst="rect">
            <a:avLst/>
          </a:prstGeom>
          <a:noFill/>
        </p:spPr>
        <p:txBody>
          <a:bodyPr wrap="none" rtlCol="0">
            <a:spAutoFit/>
          </a:bodyPr>
          <a:lstStyle/>
          <a:p>
            <a:r>
              <a:rPr lang="en-US" sz="2800" dirty="0" smtClean="0">
                <a:solidFill>
                  <a:srgbClr val="FFFF00"/>
                </a:solidFill>
              </a:rPr>
              <a:t>System of Cryptography</a:t>
            </a:r>
            <a:endParaRPr lang="en-GB" sz="2800" dirty="0">
              <a:solidFill>
                <a:srgbClr val="FFFF00"/>
              </a:solidFill>
            </a:endParaRPr>
          </a:p>
        </p:txBody>
      </p:sp>
      <p:sp>
        <p:nvSpPr>
          <p:cNvPr id="3" name="TextBox 2"/>
          <p:cNvSpPr txBox="1"/>
          <p:nvPr/>
        </p:nvSpPr>
        <p:spPr>
          <a:xfrm>
            <a:off x="755576" y="1556792"/>
            <a:ext cx="2736304" cy="923330"/>
          </a:xfrm>
          <a:prstGeom prst="rect">
            <a:avLst/>
          </a:prstGeom>
          <a:noFill/>
        </p:spPr>
        <p:txBody>
          <a:bodyPr wrap="square" rtlCol="0">
            <a:spAutoFit/>
          </a:bodyPr>
          <a:lstStyle/>
          <a:p>
            <a:pPr marL="800100" lvl="1" indent="-342900" algn="l"/>
            <a:r>
              <a:rPr lang="en-US" dirty="0" smtClean="0">
                <a:solidFill>
                  <a:schemeClr val="bg1"/>
                </a:solidFill>
              </a:rPr>
              <a:t> a)A key  </a:t>
            </a:r>
          </a:p>
          <a:p>
            <a:pPr marL="342900" indent="-342900"/>
            <a:r>
              <a:rPr lang="en-US" dirty="0" smtClean="0">
                <a:solidFill>
                  <a:schemeClr val="bg1"/>
                </a:solidFill>
              </a:rPr>
              <a:t>b)Symmetric</a:t>
            </a:r>
          </a:p>
          <a:p>
            <a:pPr marL="342900" indent="-342900"/>
            <a:r>
              <a:rPr lang="en-US" dirty="0" smtClean="0">
                <a:solidFill>
                  <a:schemeClr val="bg1"/>
                </a:solidFill>
              </a:rPr>
              <a:t> c) Asymmetric</a:t>
            </a:r>
            <a:endParaRPr lang="en-GB" dirty="0">
              <a:solidFill>
                <a:schemeClr val="bg1"/>
              </a:solidFill>
            </a:endParaRPr>
          </a:p>
        </p:txBody>
      </p:sp>
      <p:sp>
        <p:nvSpPr>
          <p:cNvPr id="4" name="TextBox 3"/>
          <p:cNvSpPr txBox="1"/>
          <p:nvPr/>
        </p:nvSpPr>
        <p:spPr>
          <a:xfrm>
            <a:off x="899592" y="2420888"/>
            <a:ext cx="4809330" cy="523220"/>
          </a:xfrm>
          <a:prstGeom prst="rect">
            <a:avLst/>
          </a:prstGeom>
          <a:noFill/>
        </p:spPr>
        <p:txBody>
          <a:bodyPr wrap="none" rtlCol="0">
            <a:spAutoFit/>
          </a:bodyPr>
          <a:lstStyle/>
          <a:p>
            <a:r>
              <a:rPr lang="en-US" sz="2800" dirty="0" smtClean="0">
                <a:solidFill>
                  <a:srgbClr val="FFFF00"/>
                </a:solidFill>
              </a:rPr>
              <a:t>Goal of cryptography system</a:t>
            </a:r>
            <a:endParaRPr lang="en-GB" sz="2800" dirty="0">
              <a:solidFill>
                <a:srgbClr val="FFFF00"/>
              </a:solidFill>
            </a:endParaRPr>
          </a:p>
        </p:txBody>
      </p:sp>
      <p:sp>
        <p:nvSpPr>
          <p:cNvPr id="5" name="TextBox 4"/>
          <p:cNvSpPr txBox="1"/>
          <p:nvPr/>
        </p:nvSpPr>
        <p:spPr>
          <a:xfrm>
            <a:off x="611560" y="2924944"/>
            <a:ext cx="7200800" cy="923330"/>
          </a:xfrm>
          <a:prstGeom prst="rect">
            <a:avLst/>
          </a:prstGeom>
          <a:noFill/>
        </p:spPr>
        <p:txBody>
          <a:bodyPr wrap="square" rtlCol="0">
            <a:spAutoFit/>
          </a:bodyPr>
          <a:lstStyle/>
          <a:p>
            <a:r>
              <a:rPr lang="en-US" dirty="0" smtClean="0">
                <a:solidFill>
                  <a:schemeClr val="bg1"/>
                </a:solidFill>
              </a:rPr>
              <a:t>a)Confidentiality</a:t>
            </a:r>
          </a:p>
          <a:p>
            <a:r>
              <a:rPr lang="en-US" dirty="0" smtClean="0">
                <a:solidFill>
                  <a:schemeClr val="bg1"/>
                </a:solidFill>
              </a:rPr>
              <a:t>b)Integrity</a:t>
            </a:r>
          </a:p>
          <a:p>
            <a:r>
              <a:rPr lang="en-US" dirty="0" smtClean="0">
                <a:solidFill>
                  <a:schemeClr val="bg1"/>
                </a:solidFill>
              </a:rPr>
              <a:t>c)Authenticity</a:t>
            </a:r>
            <a:endParaRPr lang="en-GB" dirty="0">
              <a:solidFill>
                <a:schemeClr val="bg1"/>
              </a:solidFill>
            </a:endParaRPr>
          </a:p>
        </p:txBody>
      </p:sp>
      <p:sp>
        <p:nvSpPr>
          <p:cNvPr id="6" name="TextBox 5"/>
          <p:cNvSpPr txBox="1"/>
          <p:nvPr/>
        </p:nvSpPr>
        <p:spPr>
          <a:xfrm>
            <a:off x="899592" y="3789040"/>
            <a:ext cx="3238387" cy="2585323"/>
          </a:xfrm>
          <a:prstGeom prst="rect">
            <a:avLst/>
          </a:prstGeom>
          <a:noFill/>
        </p:spPr>
        <p:txBody>
          <a:bodyPr wrap="none" rtlCol="0">
            <a:spAutoFit/>
          </a:bodyPr>
          <a:lstStyle/>
          <a:p>
            <a:r>
              <a:rPr lang="en-US" dirty="0" smtClean="0">
                <a:solidFill>
                  <a:srgbClr val="FFFF00"/>
                </a:solidFill>
              </a:rPr>
              <a:t>Application</a:t>
            </a:r>
          </a:p>
          <a:p>
            <a:r>
              <a:rPr lang="en-US" dirty="0" smtClean="0">
                <a:solidFill>
                  <a:schemeClr val="bg1"/>
                </a:solidFill>
              </a:rPr>
              <a:t>a)Secure communication </a:t>
            </a:r>
          </a:p>
          <a:p>
            <a:r>
              <a:rPr lang="en-US" dirty="0" smtClean="0">
                <a:solidFill>
                  <a:schemeClr val="bg1"/>
                </a:solidFill>
              </a:rPr>
              <a:t>b) Data base and file security</a:t>
            </a:r>
          </a:p>
          <a:p>
            <a:r>
              <a:rPr lang="en-US" dirty="0" smtClean="0">
                <a:solidFill>
                  <a:schemeClr val="bg1"/>
                </a:solidFill>
              </a:rPr>
              <a:t>c)Data  e-transmit</a:t>
            </a:r>
          </a:p>
          <a:p>
            <a:r>
              <a:rPr lang="en-US" dirty="0" smtClean="0">
                <a:solidFill>
                  <a:schemeClr val="bg1"/>
                </a:solidFill>
              </a:rPr>
              <a:t>d)e- commerce  </a:t>
            </a:r>
          </a:p>
          <a:p>
            <a:r>
              <a:rPr lang="en-US" dirty="0" smtClean="0">
                <a:solidFill>
                  <a:schemeClr val="bg1"/>
                </a:solidFill>
              </a:rPr>
              <a:t>e) e-cash</a:t>
            </a:r>
          </a:p>
          <a:p>
            <a:r>
              <a:rPr lang="en-US" dirty="0" smtClean="0">
                <a:solidFill>
                  <a:schemeClr val="bg1"/>
                </a:solidFill>
              </a:rPr>
              <a:t>f)Contract signing </a:t>
            </a:r>
          </a:p>
          <a:p>
            <a:r>
              <a:rPr lang="en-US" dirty="0" smtClean="0">
                <a:solidFill>
                  <a:schemeClr val="bg1"/>
                </a:solidFill>
              </a:rPr>
              <a:t>g) e-mail </a:t>
            </a:r>
          </a:p>
          <a:p>
            <a:r>
              <a:rPr lang="en-US" dirty="0" smtClean="0">
                <a:solidFill>
                  <a:srgbClr val="FFFF00"/>
                </a:solidFill>
              </a:rPr>
              <a:t>………..</a:t>
            </a:r>
            <a:endParaRPr lang="en-GB" dirty="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9138" name="Object 2"/>
          <p:cNvGraphicFramePr>
            <a:graphicFrameLocks noGrp="1" noChangeAspect="1"/>
          </p:cNvGraphicFramePr>
          <p:nvPr>
            <p:ph sz="quarter" idx="1"/>
          </p:nvPr>
        </p:nvGraphicFramePr>
        <p:xfrm>
          <a:off x="539750" y="1628775"/>
          <a:ext cx="7993063" cy="3784600"/>
        </p:xfrm>
        <a:graphic>
          <a:graphicData uri="http://schemas.openxmlformats.org/presentationml/2006/ole">
            <mc:AlternateContent xmlns:mc="http://schemas.openxmlformats.org/markup-compatibility/2006">
              <mc:Choice xmlns:v="urn:schemas-microsoft-com:vml" Requires="v">
                <p:oleObj spid="_x0000_s3085" name="Visio" r:id="rId3" imgW="9391688" imgH="4711789" progId="">
                  <p:embed/>
                </p:oleObj>
              </mc:Choice>
              <mc:Fallback>
                <p:oleObj name="Visio" r:id="rId3" imgW="9391688" imgH="4711789"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628775"/>
                        <a:ext cx="7993063"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39" name="Object 3"/>
          <p:cNvGraphicFramePr>
            <a:graphicFrameLocks noGrp="1" noChangeAspect="1"/>
          </p:cNvGraphicFramePr>
          <p:nvPr>
            <p:ph sz="quarter" idx="3"/>
          </p:nvPr>
        </p:nvGraphicFramePr>
        <p:xfrm>
          <a:off x="5435600" y="2098675"/>
          <a:ext cx="2670175" cy="3019425"/>
        </p:xfrm>
        <a:graphic>
          <a:graphicData uri="http://schemas.openxmlformats.org/presentationml/2006/ole">
            <mc:AlternateContent xmlns:mc="http://schemas.openxmlformats.org/markup-compatibility/2006">
              <mc:Choice xmlns:v="urn:schemas-microsoft-com:vml" Requires="v">
                <p:oleObj spid="_x0000_s3086" name="Visio" r:id="rId5" imgW="3442030" imgH="3991699" progId="">
                  <p:embed/>
                </p:oleObj>
              </mc:Choice>
              <mc:Fallback>
                <p:oleObj name="Visio" r:id="rId5" imgW="3442030" imgH="3991699"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2098675"/>
                        <a:ext cx="26701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0" name="Object 4"/>
          <p:cNvGraphicFramePr>
            <a:graphicFrameLocks noGrp="1" noChangeAspect="1"/>
          </p:cNvGraphicFramePr>
          <p:nvPr>
            <p:ph sz="quarter" idx="4"/>
          </p:nvPr>
        </p:nvGraphicFramePr>
        <p:xfrm>
          <a:off x="3419475" y="3252788"/>
          <a:ext cx="2016125" cy="392112"/>
        </p:xfrm>
        <a:graphic>
          <a:graphicData uri="http://schemas.openxmlformats.org/presentationml/2006/ole">
            <mc:AlternateContent xmlns:mc="http://schemas.openxmlformats.org/markup-compatibility/2006">
              <mc:Choice xmlns:v="urn:schemas-microsoft-com:vml" Requires="v">
                <p:oleObj spid="_x0000_s3087" name="Visio" r:id="rId7" imgW="2000479" imgH="391592" progId="">
                  <p:embed/>
                </p:oleObj>
              </mc:Choice>
              <mc:Fallback>
                <p:oleObj name="Visio" r:id="rId7" imgW="2000479" imgH="391592"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3252788"/>
                        <a:ext cx="2016125"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1" name="Object 5"/>
          <p:cNvGraphicFramePr>
            <a:graphicFrameLocks noChangeAspect="1"/>
          </p:cNvGraphicFramePr>
          <p:nvPr/>
        </p:nvGraphicFramePr>
        <p:xfrm>
          <a:off x="6443663" y="3141663"/>
          <a:ext cx="936625" cy="765175"/>
        </p:xfrm>
        <a:graphic>
          <a:graphicData uri="http://schemas.openxmlformats.org/presentationml/2006/ole">
            <mc:AlternateContent xmlns:mc="http://schemas.openxmlformats.org/markup-compatibility/2006">
              <mc:Choice xmlns:v="urn:schemas-microsoft-com:vml" Requires="v">
                <p:oleObj spid="_x0000_s3088" name="Visio" r:id="rId9" imgW="1223810" imgH="921029" progId="">
                  <p:embed/>
                </p:oleObj>
              </mc:Choice>
              <mc:Fallback>
                <p:oleObj name="Visio" r:id="rId9" imgW="1223810" imgH="921029" progId="">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3663" y="3141663"/>
                        <a:ext cx="936625"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2" name="Object 6"/>
          <p:cNvGraphicFramePr>
            <a:graphicFrameLocks noChangeAspect="1"/>
          </p:cNvGraphicFramePr>
          <p:nvPr/>
        </p:nvGraphicFramePr>
        <p:xfrm>
          <a:off x="5697538" y="3910013"/>
          <a:ext cx="811212" cy="790575"/>
        </p:xfrm>
        <a:graphic>
          <a:graphicData uri="http://schemas.openxmlformats.org/presentationml/2006/ole">
            <mc:AlternateContent xmlns:mc="http://schemas.openxmlformats.org/markup-compatibility/2006">
              <mc:Choice xmlns:v="urn:schemas-microsoft-com:vml" Requires="v">
                <p:oleObj spid="_x0000_s3089" name="Visio" r:id="rId11" imgW="1110996" imgH="1109624" progId="">
                  <p:embed/>
                </p:oleObj>
              </mc:Choice>
              <mc:Fallback>
                <p:oleObj name="Visio" r:id="rId11" imgW="1110996" imgH="1109624" progId="">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97538" y="3910013"/>
                        <a:ext cx="8112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3" name="Object 7"/>
          <p:cNvGraphicFramePr>
            <a:graphicFrameLocks noChangeAspect="1"/>
          </p:cNvGraphicFramePr>
          <p:nvPr/>
        </p:nvGraphicFramePr>
        <p:xfrm>
          <a:off x="7373938" y="3068638"/>
          <a:ext cx="703262" cy="792162"/>
        </p:xfrm>
        <a:graphic>
          <a:graphicData uri="http://schemas.openxmlformats.org/presentationml/2006/ole">
            <mc:AlternateContent xmlns:mc="http://schemas.openxmlformats.org/markup-compatibility/2006">
              <mc:Choice xmlns:v="urn:schemas-microsoft-com:vml" Requires="v">
                <p:oleObj spid="_x0000_s3090" name="Visio" r:id="rId13" imgW="919658" imgH="1060933" progId="">
                  <p:embed/>
                </p:oleObj>
              </mc:Choice>
              <mc:Fallback>
                <p:oleObj name="Visio" r:id="rId13" imgW="919658" imgH="1060933" progId="">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73938" y="3068638"/>
                        <a:ext cx="70326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4" name="Object 8"/>
          <p:cNvGraphicFramePr>
            <a:graphicFrameLocks noGrp="1" noChangeAspect="1"/>
          </p:cNvGraphicFramePr>
          <p:nvPr>
            <p:ph sz="quarter" idx="2"/>
          </p:nvPr>
        </p:nvGraphicFramePr>
        <p:xfrm>
          <a:off x="684213" y="2097088"/>
          <a:ext cx="2770187" cy="2951162"/>
        </p:xfrm>
        <a:graphic>
          <a:graphicData uri="http://schemas.openxmlformats.org/presentationml/2006/ole">
            <mc:AlternateContent xmlns:mc="http://schemas.openxmlformats.org/markup-compatibility/2006">
              <mc:Choice xmlns:v="urn:schemas-microsoft-com:vml" Requires="v">
                <p:oleObj spid="_x0000_s3091" name="Visio" r:id="rId15" imgW="3652914" imgH="3991699" progId="">
                  <p:embed/>
                </p:oleObj>
              </mc:Choice>
              <mc:Fallback>
                <p:oleObj name="Visio" r:id="rId15" imgW="3652914" imgH="3991699" progId="">
                  <p:embed/>
                  <p:pic>
                    <p:nvPicPr>
                      <p:cNvPr id="0" name="Object 8"/>
                      <p:cNvPicPr>
                        <a:picLocks noGrp="1"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84213" y="2097088"/>
                        <a:ext cx="2770187"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5" name="Object 9"/>
          <p:cNvGraphicFramePr>
            <a:graphicFrameLocks noChangeAspect="1"/>
          </p:cNvGraphicFramePr>
          <p:nvPr/>
        </p:nvGraphicFramePr>
        <p:xfrm>
          <a:off x="1546225" y="3068638"/>
          <a:ext cx="865188" cy="708025"/>
        </p:xfrm>
        <a:graphic>
          <a:graphicData uri="http://schemas.openxmlformats.org/presentationml/2006/ole">
            <mc:AlternateContent xmlns:mc="http://schemas.openxmlformats.org/markup-compatibility/2006">
              <mc:Choice xmlns:v="urn:schemas-microsoft-com:vml" Requires="v">
                <p:oleObj spid="_x0000_s3092" name="Visio" r:id="rId17" imgW="1347254" imgH="921029" progId="">
                  <p:embed/>
                </p:oleObj>
              </mc:Choice>
              <mc:Fallback>
                <p:oleObj name="Visio" r:id="rId17" imgW="1347254" imgH="921029" progId="">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46225" y="3068638"/>
                        <a:ext cx="86518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6" name="Object 10"/>
          <p:cNvGraphicFramePr>
            <a:graphicFrameLocks noChangeAspect="1"/>
          </p:cNvGraphicFramePr>
          <p:nvPr/>
        </p:nvGraphicFramePr>
        <p:xfrm>
          <a:off x="852488" y="2997200"/>
          <a:ext cx="704850" cy="792163"/>
        </p:xfrm>
        <a:graphic>
          <a:graphicData uri="http://schemas.openxmlformats.org/presentationml/2006/ole">
            <mc:AlternateContent xmlns:mc="http://schemas.openxmlformats.org/markup-compatibility/2006">
              <mc:Choice xmlns:v="urn:schemas-microsoft-com:vml" Requires="v">
                <p:oleObj spid="_x0000_s3093" name="Visio" r:id="rId19" imgW="919658" imgH="1060933" progId="">
                  <p:embed/>
                </p:oleObj>
              </mc:Choice>
              <mc:Fallback>
                <p:oleObj name="Visio" r:id="rId19" imgW="919658" imgH="1060933" progId="">
                  <p:embed/>
                  <p:pic>
                    <p:nvPicPr>
                      <p:cNvPr id="0"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997200"/>
                        <a:ext cx="7048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7" name="Object 11"/>
          <p:cNvGraphicFramePr>
            <a:graphicFrameLocks noChangeAspect="1"/>
          </p:cNvGraphicFramePr>
          <p:nvPr/>
        </p:nvGraphicFramePr>
        <p:xfrm>
          <a:off x="1609725" y="3790950"/>
          <a:ext cx="812800" cy="790575"/>
        </p:xfrm>
        <a:graphic>
          <a:graphicData uri="http://schemas.openxmlformats.org/presentationml/2006/ole">
            <mc:AlternateContent xmlns:mc="http://schemas.openxmlformats.org/markup-compatibility/2006">
              <mc:Choice xmlns:v="urn:schemas-microsoft-com:vml" Requires="v">
                <p:oleObj spid="_x0000_s3094" name="Visio" r:id="rId21" imgW="1110996" imgH="1109624" progId="">
                  <p:embed/>
                </p:oleObj>
              </mc:Choice>
              <mc:Fallback>
                <p:oleObj name="Visio" r:id="rId21" imgW="1110996" imgH="1109624" progId="">
                  <p:embed/>
                  <p:pic>
                    <p:nvPicPr>
                      <p:cNvPr id="0"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609725" y="3790950"/>
                        <a:ext cx="8128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9148" name="Object 12"/>
          <p:cNvGraphicFramePr>
            <a:graphicFrameLocks noChangeAspect="1"/>
          </p:cNvGraphicFramePr>
          <p:nvPr/>
        </p:nvGraphicFramePr>
        <p:xfrm>
          <a:off x="2411413" y="3068638"/>
          <a:ext cx="863600" cy="719137"/>
        </p:xfrm>
        <a:graphic>
          <a:graphicData uri="http://schemas.openxmlformats.org/presentationml/2006/ole">
            <mc:AlternateContent xmlns:mc="http://schemas.openxmlformats.org/markup-compatibility/2006">
              <mc:Choice xmlns:v="urn:schemas-microsoft-com:vml" Requires="v">
                <p:oleObj spid="_x0000_s3095" name="Visio" r:id="rId23" imgW="1009155" imgH="1051674" progId="">
                  <p:embed/>
                </p:oleObj>
              </mc:Choice>
              <mc:Fallback>
                <p:oleObj name="Visio" r:id="rId23" imgW="1009155" imgH="1051674" progId="">
                  <p:embed/>
                  <p:pic>
                    <p:nvPicPr>
                      <p:cNvPr id="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411413" y="3068638"/>
                        <a:ext cx="8636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9149" name="Text Box 13"/>
          <p:cNvSpPr txBox="1">
            <a:spLocks noChangeArrowheads="1"/>
          </p:cNvSpPr>
          <p:nvPr/>
        </p:nvSpPr>
        <p:spPr bwMode="auto">
          <a:xfrm>
            <a:off x="2627313" y="1196975"/>
            <a:ext cx="3673475" cy="366713"/>
          </a:xfrm>
          <a:prstGeom prst="rect">
            <a:avLst/>
          </a:prstGeom>
          <a:noFill/>
          <a:ln w="9525" algn="ctr">
            <a:noFill/>
            <a:miter lim="800000"/>
            <a:headEnd/>
            <a:tailEnd/>
          </a:ln>
        </p:spPr>
        <p:txBody>
          <a:bodyPr lIns="91432" tIns="45716" rIns="91432" bIns="45716">
            <a:spAutoFit/>
          </a:bodyPr>
          <a:lstStyle/>
          <a:p>
            <a:pPr algn="ctr" rtl="1">
              <a:spcBef>
                <a:spcPct val="50000"/>
              </a:spcBef>
            </a:pPr>
            <a:r>
              <a:rPr lang="en-US" b="1" dirty="0" smtClean="0">
                <a:latin typeface="Arial" charset="0"/>
                <a:cs typeface="B Koodak" pitchFamily="2" charset="-78"/>
              </a:rPr>
              <a:t>A system of cryptography</a:t>
            </a:r>
            <a:endParaRPr lang="en-GB" b="1" dirty="0">
              <a:latin typeface="Arial" charset="0"/>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9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138"/>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219144"/>
                                        </p:tgtEl>
                                        <p:attrNameLst>
                                          <p:attrName>style.visibility</p:attrName>
                                        </p:attrNameLst>
                                      </p:cBhvr>
                                      <p:to>
                                        <p:strVal val="visible"/>
                                      </p:to>
                                    </p:set>
                                    <p:anim calcmode="lin" valueType="num">
                                      <p:cBhvr additive="base">
                                        <p:cTn id="13" dur="2000" fill="hold"/>
                                        <p:tgtEl>
                                          <p:spTgt spid="219144"/>
                                        </p:tgtEl>
                                        <p:attrNameLst>
                                          <p:attrName>ppt_x</p:attrName>
                                        </p:attrNameLst>
                                      </p:cBhvr>
                                      <p:tavLst>
                                        <p:tav tm="0">
                                          <p:val>
                                            <p:strVal val="#ppt_x"/>
                                          </p:val>
                                        </p:tav>
                                        <p:tav tm="100000">
                                          <p:val>
                                            <p:strVal val="#ppt_x"/>
                                          </p:val>
                                        </p:tav>
                                      </p:tavLst>
                                    </p:anim>
                                    <p:anim calcmode="lin" valueType="num">
                                      <p:cBhvr additive="base">
                                        <p:cTn id="14" dur="2000" fill="hold"/>
                                        <p:tgtEl>
                                          <p:spTgt spid="21914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19139"/>
                                        </p:tgtEl>
                                        <p:attrNameLst>
                                          <p:attrName>style.visibility</p:attrName>
                                        </p:attrNameLst>
                                      </p:cBhvr>
                                      <p:to>
                                        <p:strVal val="visible"/>
                                      </p:to>
                                    </p:set>
                                    <p:anim calcmode="lin" valueType="num">
                                      <p:cBhvr additive="base">
                                        <p:cTn id="17" dur="2000" fill="hold"/>
                                        <p:tgtEl>
                                          <p:spTgt spid="219139"/>
                                        </p:tgtEl>
                                        <p:attrNameLst>
                                          <p:attrName>ppt_x</p:attrName>
                                        </p:attrNameLst>
                                      </p:cBhvr>
                                      <p:tavLst>
                                        <p:tav tm="0">
                                          <p:val>
                                            <p:strVal val="#ppt_x"/>
                                          </p:val>
                                        </p:tav>
                                        <p:tav tm="100000">
                                          <p:val>
                                            <p:strVal val="#ppt_x"/>
                                          </p:val>
                                        </p:tav>
                                      </p:tavLst>
                                    </p:anim>
                                    <p:anim calcmode="lin" valueType="num">
                                      <p:cBhvr additive="base">
                                        <p:cTn id="18" dur="2000" fill="hold"/>
                                        <p:tgtEl>
                                          <p:spTgt spid="21913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9140"/>
                                        </p:tgtEl>
                                        <p:attrNameLst>
                                          <p:attrName>style.visibility</p:attrName>
                                        </p:attrNameLst>
                                      </p:cBhvr>
                                      <p:to>
                                        <p:strVal val="visible"/>
                                      </p:to>
                                    </p:set>
                                    <p:anim calcmode="lin" valueType="num">
                                      <p:cBhvr additive="base">
                                        <p:cTn id="21" dur="2000" fill="hold"/>
                                        <p:tgtEl>
                                          <p:spTgt spid="219140"/>
                                        </p:tgtEl>
                                        <p:attrNameLst>
                                          <p:attrName>ppt_x</p:attrName>
                                        </p:attrNameLst>
                                      </p:cBhvr>
                                      <p:tavLst>
                                        <p:tav tm="0">
                                          <p:val>
                                            <p:strVal val="#ppt_x"/>
                                          </p:val>
                                        </p:tav>
                                        <p:tav tm="100000">
                                          <p:val>
                                            <p:strVal val="#ppt_x"/>
                                          </p:val>
                                        </p:tav>
                                      </p:tavLst>
                                    </p:anim>
                                    <p:anim calcmode="lin" valueType="num">
                                      <p:cBhvr additive="base">
                                        <p:cTn id="22" dur="2000" fill="hold"/>
                                        <p:tgtEl>
                                          <p:spTgt spid="21914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19145"/>
                                        </p:tgtEl>
                                        <p:attrNameLst>
                                          <p:attrName>style.visibility</p:attrName>
                                        </p:attrNameLst>
                                      </p:cBhvr>
                                      <p:to>
                                        <p:strVal val="visible"/>
                                      </p:to>
                                    </p:set>
                                    <p:animEffect transition="in" filter="box(in)">
                                      <p:cBhvr>
                                        <p:cTn id="27" dur="500"/>
                                        <p:tgtEl>
                                          <p:spTgt spid="21914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19141"/>
                                        </p:tgtEl>
                                        <p:attrNameLst>
                                          <p:attrName>style.visibility</p:attrName>
                                        </p:attrNameLst>
                                      </p:cBhvr>
                                      <p:to>
                                        <p:strVal val="visible"/>
                                      </p:to>
                                    </p:set>
                                    <p:animEffect transition="in" filter="box(in)">
                                      <p:cBhvr>
                                        <p:cTn id="32" dur="500"/>
                                        <p:tgtEl>
                                          <p:spTgt spid="21914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19146"/>
                                        </p:tgtEl>
                                        <p:attrNameLst>
                                          <p:attrName>style.visibility</p:attrName>
                                        </p:attrNameLst>
                                      </p:cBhvr>
                                      <p:to>
                                        <p:strVal val="visible"/>
                                      </p:to>
                                    </p:set>
                                    <p:animEffect transition="in" filter="slide(fromBottom)">
                                      <p:cBhvr>
                                        <p:cTn id="37" dur="500"/>
                                        <p:tgtEl>
                                          <p:spTgt spid="219146"/>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219147"/>
                                        </p:tgtEl>
                                        <p:attrNameLst>
                                          <p:attrName>style.visibility</p:attrName>
                                        </p:attrNameLst>
                                      </p:cBhvr>
                                      <p:to>
                                        <p:strVal val="visible"/>
                                      </p:to>
                                    </p:set>
                                    <p:animEffect transition="in" filter="slide(fromBottom)">
                                      <p:cBhvr>
                                        <p:cTn id="42" dur="500"/>
                                        <p:tgtEl>
                                          <p:spTgt spid="21914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19148"/>
                                        </p:tgtEl>
                                        <p:attrNameLst>
                                          <p:attrName>style.visibility</p:attrName>
                                        </p:attrNameLst>
                                      </p:cBhvr>
                                      <p:to>
                                        <p:strVal val="visible"/>
                                      </p:to>
                                    </p:set>
                                    <p:animEffect transition="in" filter="dissolve">
                                      <p:cBhvr>
                                        <p:cTn id="47" dur="500"/>
                                        <p:tgtEl>
                                          <p:spTgt spid="219148"/>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2.5E-6 0.00023 L 0.33871 0.00023 " pathEditMode="relative" rAng="0" ptsTypes="AA">
                                      <p:cBhvr>
                                        <p:cTn id="51" dur="2000" fill="hold"/>
                                        <p:tgtEl>
                                          <p:spTgt spid="219148"/>
                                        </p:tgtEl>
                                        <p:attrNameLst>
                                          <p:attrName>ppt_x</p:attrName>
                                          <p:attrName>ppt_y</p:attrName>
                                        </p:attrNameLst>
                                      </p:cBhvr>
                                      <p:rCtr x="169" y="0"/>
                                    </p:animMotion>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219142"/>
                                        </p:tgtEl>
                                        <p:attrNameLst>
                                          <p:attrName>style.visibility</p:attrName>
                                        </p:attrNameLst>
                                      </p:cBhvr>
                                      <p:to>
                                        <p:strVal val="visible"/>
                                      </p:to>
                                    </p:set>
                                    <p:animEffect transition="in" filter="slide(fromBottom)">
                                      <p:cBhvr>
                                        <p:cTn id="56" dur="500"/>
                                        <p:tgtEl>
                                          <p:spTgt spid="219142"/>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219143"/>
                                        </p:tgtEl>
                                        <p:attrNameLst>
                                          <p:attrName>style.visibility</p:attrName>
                                        </p:attrNameLst>
                                      </p:cBhvr>
                                      <p:to>
                                        <p:strVal val="visible"/>
                                      </p:to>
                                    </p:set>
                                    <p:animEffect transition="in" filter="dissolve">
                                      <p:cBhvr>
                                        <p:cTn id="61" dur="500"/>
                                        <p:tgtEl>
                                          <p:spTgt spid="219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8712200" y="6518275"/>
            <a:ext cx="431800" cy="339725"/>
          </a:xfrm>
          <a:prstGeom prst="rect">
            <a:avLst/>
          </a:prstGeom>
          <a:noFill/>
          <a:ln w="9525">
            <a:noFill/>
            <a:miter lim="800000"/>
            <a:headEnd/>
            <a:tailEnd/>
          </a:ln>
        </p:spPr>
        <p:txBody>
          <a:bodyPr lIns="91432" tIns="45716" rIns="91432" bIns="45716"/>
          <a:lstStyle/>
          <a:p>
            <a:fld id="{3C4D4E9C-AE16-4EBF-B2C9-1148A5E71A62}" type="slidenum">
              <a:rPr lang="ar-SA" sz="1400" b="1">
                <a:latin typeface="Arial" charset="0"/>
              </a:rPr>
              <a:pPr/>
              <a:t>12</a:t>
            </a:fld>
            <a:endParaRPr lang="en-US" sz="1400" b="1" dirty="0">
              <a:latin typeface="Arial" charset="0"/>
            </a:endParaRPr>
          </a:p>
        </p:txBody>
      </p:sp>
      <p:sp>
        <p:nvSpPr>
          <p:cNvPr id="9219"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GB" dirty="0"/>
          </a:p>
        </p:txBody>
      </p:sp>
      <p:sp>
        <p:nvSpPr>
          <p:cNvPr id="9220"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GB" dirty="0"/>
          </a:p>
        </p:txBody>
      </p:sp>
      <p:sp>
        <p:nvSpPr>
          <p:cNvPr id="9221"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GB" dirty="0"/>
          </a:p>
        </p:txBody>
      </p:sp>
      <p:sp>
        <p:nvSpPr>
          <p:cNvPr id="221190" name="Text Box 6"/>
          <p:cNvSpPr txBox="1">
            <a:spLocks noChangeArrowheads="1"/>
          </p:cNvSpPr>
          <p:nvPr/>
        </p:nvSpPr>
        <p:spPr bwMode="auto">
          <a:xfrm>
            <a:off x="6732588" y="2565400"/>
            <a:ext cx="1360487"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dirty="0">
                <a:latin typeface="Arial" charset="0"/>
              </a:rPr>
              <a:t>11001110</a:t>
            </a:r>
          </a:p>
        </p:txBody>
      </p:sp>
      <p:sp>
        <p:nvSpPr>
          <p:cNvPr id="221191" name="Text Box 7"/>
          <p:cNvSpPr txBox="1">
            <a:spLocks noChangeArrowheads="1"/>
          </p:cNvSpPr>
          <p:nvPr/>
        </p:nvSpPr>
        <p:spPr bwMode="auto">
          <a:xfrm>
            <a:off x="6877050" y="3213100"/>
            <a:ext cx="1393825"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dirty="0">
                <a:latin typeface="Arial" charset="0"/>
              </a:rPr>
              <a:t>Cipher text</a:t>
            </a:r>
          </a:p>
        </p:txBody>
      </p:sp>
      <p:sp>
        <p:nvSpPr>
          <p:cNvPr id="221192" name="Text Box 8"/>
          <p:cNvSpPr txBox="1">
            <a:spLocks noChangeArrowheads="1"/>
          </p:cNvSpPr>
          <p:nvPr/>
        </p:nvSpPr>
        <p:spPr bwMode="auto">
          <a:xfrm>
            <a:off x="179388" y="4797425"/>
            <a:ext cx="2374900"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dirty="0">
                <a:latin typeface="Arial" charset="0"/>
              </a:rPr>
              <a:t> Uniform  Secret Key </a:t>
            </a:r>
          </a:p>
        </p:txBody>
      </p:sp>
      <p:sp>
        <p:nvSpPr>
          <p:cNvPr id="221193" name="Text Box 9"/>
          <p:cNvSpPr txBox="1">
            <a:spLocks noChangeArrowheads="1"/>
          </p:cNvSpPr>
          <p:nvPr/>
        </p:nvSpPr>
        <p:spPr bwMode="auto">
          <a:xfrm>
            <a:off x="1474788" y="4365625"/>
            <a:ext cx="1044575" cy="338138"/>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dirty="0">
                <a:latin typeface="Arial" charset="0"/>
              </a:rPr>
              <a:t>1001</a:t>
            </a:r>
          </a:p>
        </p:txBody>
      </p:sp>
      <p:sp>
        <p:nvSpPr>
          <p:cNvPr id="221194" name="Rectangle 10"/>
          <p:cNvSpPr>
            <a:spLocks noChangeArrowheads="1"/>
          </p:cNvSpPr>
          <p:nvPr/>
        </p:nvSpPr>
        <p:spPr bwMode="auto">
          <a:xfrm>
            <a:off x="2578100" y="2060575"/>
            <a:ext cx="4030663" cy="3525838"/>
          </a:xfrm>
          <a:prstGeom prst="rect">
            <a:avLst/>
          </a:prstGeom>
          <a:solidFill>
            <a:srgbClr val="00FFFF"/>
          </a:solidFill>
          <a:ln w="25400" algn="ctr">
            <a:solidFill>
              <a:srgbClr val="339966"/>
            </a:solidFill>
            <a:miter lim="800000"/>
            <a:headEnd/>
            <a:tailEnd/>
          </a:ln>
        </p:spPr>
        <p:txBody>
          <a:bodyPr wrap="none" anchor="ctr"/>
          <a:lstStyle/>
          <a:p>
            <a:endParaRPr lang="en-GB" dirty="0"/>
          </a:p>
        </p:txBody>
      </p:sp>
      <p:sp>
        <p:nvSpPr>
          <p:cNvPr id="221195" name="Text Box 11"/>
          <p:cNvSpPr txBox="1">
            <a:spLocks noChangeArrowheads="1"/>
          </p:cNvSpPr>
          <p:nvPr/>
        </p:nvSpPr>
        <p:spPr bwMode="auto">
          <a:xfrm>
            <a:off x="0" y="1484313"/>
            <a:ext cx="9144000" cy="336550"/>
          </a:xfrm>
          <a:prstGeom prst="rect">
            <a:avLst/>
          </a:prstGeom>
          <a:noFill/>
          <a:ln w="9525" algn="ctr">
            <a:noFill/>
            <a:miter lim="800000"/>
            <a:headEnd/>
            <a:tailEnd/>
          </a:ln>
        </p:spPr>
        <p:txBody>
          <a:bodyPr lIns="91432" tIns="45716" rIns="91432" bIns="45716">
            <a:spAutoFit/>
          </a:bodyPr>
          <a:lstStyle/>
          <a:p>
            <a:pPr marL="342900" indent="-342900" algn="ctr">
              <a:spcBef>
                <a:spcPct val="50000"/>
              </a:spcBef>
            </a:pPr>
            <a:r>
              <a:rPr lang="en-US" sz="1600" b="1" dirty="0">
                <a:solidFill>
                  <a:srgbClr val="00CC00"/>
                </a:solidFill>
                <a:latin typeface="Arial" charset="0"/>
              </a:rPr>
              <a:t>Logical Model of a General Stream Cipher</a:t>
            </a:r>
          </a:p>
        </p:txBody>
      </p:sp>
      <p:sp>
        <p:nvSpPr>
          <p:cNvPr id="221196" name="Text Box 12"/>
          <p:cNvSpPr txBox="1">
            <a:spLocks noChangeArrowheads="1"/>
          </p:cNvSpPr>
          <p:nvPr/>
        </p:nvSpPr>
        <p:spPr bwMode="auto">
          <a:xfrm>
            <a:off x="4714875" y="4365625"/>
            <a:ext cx="1279525"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dirty="0">
                <a:latin typeface="Arial" charset="0"/>
              </a:rPr>
              <a:t>10100101</a:t>
            </a:r>
          </a:p>
        </p:txBody>
      </p:sp>
      <p:sp>
        <p:nvSpPr>
          <p:cNvPr id="221197" name="Text Box 13"/>
          <p:cNvSpPr txBox="1">
            <a:spLocks noChangeArrowheads="1"/>
          </p:cNvSpPr>
          <p:nvPr/>
        </p:nvSpPr>
        <p:spPr bwMode="auto">
          <a:xfrm>
            <a:off x="4643438" y="4797425"/>
            <a:ext cx="1662112"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dirty="0">
                <a:latin typeface="Arial" charset="0"/>
              </a:rPr>
              <a:t>Key stream</a:t>
            </a:r>
          </a:p>
        </p:txBody>
      </p:sp>
      <p:sp>
        <p:nvSpPr>
          <p:cNvPr id="221198" name="AutoShape 14" descr="لوزی احاطه شده"/>
          <p:cNvSpPr>
            <a:spLocks noChangeArrowheads="1"/>
          </p:cNvSpPr>
          <p:nvPr/>
        </p:nvSpPr>
        <p:spPr bwMode="auto">
          <a:xfrm>
            <a:off x="5510213" y="2544763"/>
            <a:ext cx="950912" cy="989012"/>
          </a:xfrm>
          <a:prstGeom prst="flowChartOr">
            <a:avLst/>
          </a:prstGeom>
          <a:pattFill prst="openDmnd">
            <a:fgClr>
              <a:schemeClr val="tx1"/>
            </a:fgClr>
            <a:bgClr>
              <a:schemeClr val="bg1"/>
            </a:bgClr>
          </a:pattFill>
          <a:ln w="25400">
            <a:solidFill>
              <a:srgbClr val="008000"/>
            </a:solidFill>
            <a:round/>
            <a:headEnd/>
            <a:tailEnd/>
          </a:ln>
        </p:spPr>
        <p:txBody>
          <a:bodyPr anchor="ctr">
            <a:spAutoFit/>
          </a:bodyPr>
          <a:lstStyle/>
          <a:p>
            <a:endParaRPr lang="en-GB" dirty="0"/>
          </a:p>
        </p:txBody>
      </p:sp>
      <p:sp>
        <p:nvSpPr>
          <p:cNvPr id="221199" name="Line 15"/>
          <p:cNvSpPr>
            <a:spLocks noChangeShapeType="1"/>
          </p:cNvSpPr>
          <p:nvPr/>
        </p:nvSpPr>
        <p:spPr bwMode="auto">
          <a:xfrm flipV="1">
            <a:off x="5940425" y="3519488"/>
            <a:ext cx="12700" cy="1277937"/>
          </a:xfrm>
          <a:prstGeom prst="line">
            <a:avLst/>
          </a:prstGeom>
          <a:noFill/>
          <a:ln w="25400">
            <a:solidFill>
              <a:srgbClr val="008000"/>
            </a:solidFill>
            <a:round/>
            <a:headEnd/>
            <a:tailEnd type="triangle" w="med" len="med"/>
          </a:ln>
        </p:spPr>
        <p:txBody>
          <a:bodyPr>
            <a:spAutoFit/>
          </a:bodyPr>
          <a:lstStyle/>
          <a:p>
            <a:endParaRPr lang="en-GB" dirty="0"/>
          </a:p>
        </p:txBody>
      </p:sp>
      <p:sp>
        <p:nvSpPr>
          <p:cNvPr id="221200" name="Line 16"/>
          <p:cNvSpPr>
            <a:spLocks noChangeShapeType="1"/>
          </p:cNvSpPr>
          <p:nvPr/>
        </p:nvSpPr>
        <p:spPr bwMode="auto">
          <a:xfrm flipH="1" flipV="1">
            <a:off x="4703763" y="4749800"/>
            <a:ext cx="1246187" cy="0"/>
          </a:xfrm>
          <a:prstGeom prst="line">
            <a:avLst/>
          </a:prstGeom>
          <a:noFill/>
          <a:ln w="25400">
            <a:solidFill>
              <a:srgbClr val="008000"/>
            </a:solidFill>
            <a:round/>
            <a:headEnd/>
            <a:tailEnd/>
          </a:ln>
        </p:spPr>
        <p:txBody>
          <a:bodyPr>
            <a:spAutoFit/>
          </a:bodyPr>
          <a:lstStyle/>
          <a:p>
            <a:endParaRPr lang="en-GB" dirty="0"/>
          </a:p>
        </p:txBody>
      </p:sp>
      <p:sp>
        <p:nvSpPr>
          <p:cNvPr id="221201" name="Rectangle 17" descr="10 %"/>
          <p:cNvSpPr>
            <a:spLocks noChangeArrowheads="1"/>
          </p:cNvSpPr>
          <p:nvPr/>
        </p:nvSpPr>
        <p:spPr bwMode="auto">
          <a:xfrm>
            <a:off x="2798763" y="4252913"/>
            <a:ext cx="1905000" cy="954087"/>
          </a:xfrm>
          <a:prstGeom prst="rect">
            <a:avLst/>
          </a:prstGeom>
          <a:pattFill prst="pct10">
            <a:fgClr>
              <a:schemeClr val="tx1"/>
            </a:fgClr>
            <a:bgClr>
              <a:schemeClr val="bg1"/>
            </a:bgClr>
          </a:pattFill>
          <a:ln w="25400" algn="ctr">
            <a:solidFill>
              <a:srgbClr val="008000"/>
            </a:solidFill>
            <a:miter lim="800000"/>
            <a:headEnd/>
            <a:tailEnd/>
          </a:ln>
        </p:spPr>
        <p:txBody>
          <a:bodyPr anchor="ctr">
            <a:spAutoFit/>
          </a:bodyPr>
          <a:lstStyle/>
          <a:p>
            <a:endParaRPr lang="en-GB" dirty="0"/>
          </a:p>
        </p:txBody>
      </p:sp>
      <p:sp>
        <p:nvSpPr>
          <p:cNvPr id="221202" name="Text Box 18"/>
          <p:cNvSpPr txBox="1">
            <a:spLocks noChangeArrowheads="1"/>
          </p:cNvSpPr>
          <p:nvPr/>
        </p:nvSpPr>
        <p:spPr bwMode="auto">
          <a:xfrm>
            <a:off x="5729288" y="2114550"/>
            <a:ext cx="731837" cy="336550"/>
          </a:xfrm>
          <a:prstGeom prst="rect">
            <a:avLst/>
          </a:prstGeom>
          <a:noFill/>
          <a:ln w="9525" algn="ctr">
            <a:noFill/>
            <a:miter lim="800000"/>
            <a:headEnd/>
            <a:tailEnd/>
          </a:ln>
        </p:spPr>
        <p:txBody>
          <a:bodyPr lIns="91432" tIns="45716" rIns="91432" bIns="45716">
            <a:spAutoFit/>
          </a:bodyPr>
          <a:lstStyle/>
          <a:p>
            <a:pPr>
              <a:spcBef>
                <a:spcPct val="50000"/>
              </a:spcBef>
            </a:pPr>
            <a:r>
              <a:rPr lang="en-US" sz="1600" b="1" dirty="0">
                <a:latin typeface="Arial" charset="0"/>
              </a:rPr>
              <a:t>XOR</a:t>
            </a:r>
          </a:p>
        </p:txBody>
      </p:sp>
      <p:sp>
        <p:nvSpPr>
          <p:cNvPr id="221203" name="Text Box 19"/>
          <p:cNvSpPr txBox="1">
            <a:spLocks noChangeArrowheads="1"/>
          </p:cNvSpPr>
          <p:nvPr/>
        </p:nvSpPr>
        <p:spPr bwMode="auto">
          <a:xfrm>
            <a:off x="2798763" y="4522788"/>
            <a:ext cx="1893887" cy="336550"/>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dirty="0">
                <a:latin typeface="Arial" charset="0"/>
              </a:rPr>
              <a:t>Key generator</a:t>
            </a:r>
          </a:p>
        </p:txBody>
      </p:sp>
      <p:grpSp>
        <p:nvGrpSpPr>
          <p:cNvPr id="2" name="Group 20"/>
          <p:cNvGrpSpPr>
            <a:grpSpLocks/>
          </p:cNvGrpSpPr>
          <p:nvPr/>
        </p:nvGrpSpPr>
        <p:grpSpPr bwMode="auto">
          <a:xfrm>
            <a:off x="1042988" y="2565400"/>
            <a:ext cx="4465637" cy="984250"/>
            <a:chOff x="657" y="1616"/>
            <a:chExt cx="2813" cy="620"/>
          </a:xfrm>
        </p:grpSpPr>
        <p:sp>
          <p:nvSpPr>
            <p:cNvPr id="9239" name="Text Box 21"/>
            <p:cNvSpPr txBox="1">
              <a:spLocks noChangeArrowheads="1"/>
            </p:cNvSpPr>
            <p:nvPr/>
          </p:nvSpPr>
          <p:spPr bwMode="auto">
            <a:xfrm>
              <a:off x="657" y="1616"/>
              <a:ext cx="901" cy="212"/>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dirty="0">
                  <a:latin typeface="Arial" charset="0"/>
                </a:rPr>
                <a:t>01101011</a:t>
              </a:r>
            </a:p>
          </p:txBody>
        </p:sp>
        <p:sp>
          <p:nvSpPr>
            <p:cNvPr id="9240" name="Text Box 22"/>
            <p:cNvSpPr txBox="1">
              <a:spLocks noChangeArrowheads="1"/>
            </p:cNvSpPr>
            <p:nvPr/>
          </p:nvSpPr>
          <p:spPr bwMode="auto">
            <a:xfrm>
              <a:off x="703" y="2024"/>
              <a:ext cx="806" cy="212"/>
            </a:xfrm>
            <a:prstGeom prst="rect">
              <a:avLst/>
            </a:prstGeom>
            <a:noFill/>
            <a:ln w="25400" algn="ctr">
              <a:noFill/>
              <a:miter lim="800000"/>
              <a:headEnd/>
              <a:tailEnd/>
            </a:ln>
          </p:spPr>
          <p:txBody>
            <a:bodyPr lIns="91432" tIns="45716" rIns="91432" bIns="45716">
              <a:spAutoFit/>
            </a:bodyPr>
            <a:lstStyle/>
            <a:p>
              <a:pPr algn="ctr">
                <a:spcBef>
                  <a:spcPct val="50000"/>
                </a:spcBef>
              </a:pPr>
              <a:r>
                <a:rPr lang="en-US" sz="1600" b="1" dirty="0">
                  <a:latin typeface="Arial" charset="0"/>
                </a:rPr>
                <a:t>Plain text</a:t>
              </a:r>
            </a:p>
          </p:txBody>
        </p:sp>
        <p:sp>
          <p:nvSpPr>
            <p:cNvPr id="9241" name="Line 23"/>
            <p:cNvSpPr>
              <a:spLocks noChangeShapeType="1"/>
            </p:cNvSpPr>
            <p:nvPr/>
          </p:nvSpPr>
          <p:spPr bwMode="auto">
            <a:xfrm>
              <a:off x="657" y="1933"/>
              <a:ext cx="2813" cy="0"/>
            </a:xfrm>
            <a:prstGeom prst="line">
              <a:avLst/>
            </a:prstGeom>
            <a:noFill/>
            <a:ln w="25400">
              <a:solidFill>
                <a:srgbClr val="339966"/>
              </a:solidFill>
              <a:round/>
              <a:headEnd/>
              <a:tailEnd type="triangle" w="med" len="med"/>
            </a:ln>
          </p:spPr>
          <p:txBody>
            <a:bodyPr/>
            <a:lstStyle/>
            <a:p>
              <a:endParaRPr lang="en-GB" dirty="0"/>
            </a:p>
          </p:txBody>
        </p:sp>
      </p:grpSp>
      <p:sp>
        <p:nvSpPr>
          <p:cNvPr id="221208" name="Line 24"/>
          <p:cNvSpPr>
            <a:spLocks noChangeShapeType="1"/>
          </p:cNvSpPr>
          <p:nvPr/>
        </p:nvSpPr>
        <p:spPr bwMode="auto">
          <a:xfrm>
            <a:off x="6443663" y="3068638"/>
            <a:ext cx="2087562" cy="0"/>
          </a:xfrm>
          <a:prstGeom prst="line">
            <a:avLst/>
          </a:prstGeom>
          <a:noFill/>
          <a:ln w="25400">
            <a:solidFill>
              <a:srgbClr val="339966"/>
            </a:solidFill>
            <a:round/>
            <a:headEnd/>
            <a:tailEnd type="triangle" w="med" len="med"/>
          </a:ln>
        </p:spPr>
        <p:txBody>
          <a:bodyPr/>
          <a:lstStyle/>
          <a:p>
            <a:endParaRPr lang="en-GB" dirty="0"/>
          </a:p>
        </p:txBody>
      </p:sp>
      <p:sp>
        <p:nvSpPr>
          <p:cNvPr id="221209" name="Line 25"/>
          <p:cNvSpPr>
            <a:spLocks noChangeShapeType="1"/>
          </p:cNvSpPr>
          <p:nvPr/>
        </p:nvSpPr>
        <p:spPr bwMode="auto">
          <a:xfrm>
            <a:off x="827088" y="4724400"/>
            <a:ext cx="1946275" cy="0"/>
          </a:xfrm>
          <a:prstGeom prst="line">
            <a:avLst/>
          </a:prstGeom>
          <a:noFill/>
          <a:ln w="25400">
            <a:solidFill>
              <a:srgbClr val="339966"/>
            </a:solidFill>
            <a:round/>
            <a:headEnd/>
            <a:tailEnd type="triangle" w="med" len="med"/>
          </a:ln>
        </p:spPr>
        <p:txBody>
          <a:bodyPr/>
          <a:lstStyle/>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21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1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11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12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120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12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120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119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119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119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120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119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119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2211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11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p:bldP spid="221191" grpId="0"/>
      <p:bldP spid="221191" grpId="1"/>
      <p:bldP spid="221192" grpId="0"/>
      <p:bldP spid="221193" grpId="0"/>
      <p:bldP spid="221194" grpId="0" animBg="1"/>
      <p:bldP spid="221195" grpId="0"/>
      <p:bldP spid="221196" grpId="0"/>
      <p:bldP spid="221197" grpId="0"/>
      <p:bldP spid="221198" grpId="0" animBg="1"/>
      <p:bldP spid="221199" grpId="0" animBg="1"/>
      <p:bldP spid="221200" grpId="0" animBg="1"/>
      <p:bldP spid="221201" grpId="0" animBg="1"/>
      <p:bldP spid="221202" grpId="0"/>
      <p:bldP spid="221203" grpId="0"/>
      <p:bldP spid="221208" grpId="0" animBg="1"/>
      <p:bldP spid="22120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
          <p:cNvSpPr>
            <a:spLocks noGrp="1"/>
          </p:cNvSpPr>
          <p:nvPr>
            <p:ph type="sldNum" sz="quarter" idx="10"/>
          </p:nvPr>
        </p:nvSpPr>
        <p:spPr/>
        <p:txBody>
          <a:bodyPr/>
          <a:lstStyle/>
          <a:p>
            <a:fld id="{F655F310-E0B4-4E24-ADE7-FB61C788DA2A}" type="slidenum">
              <a:rPr lang="ar-SA"/>
              <a:pPr/>
              <a:t>13</a:t>
            </a:fld>
            <a:endParaRPr lang="en-GB" dirty="0"/>
          </a:p>
        </p:txBody>
      </p:sp>
      <p:sp>
        <p:nvSpPr>
          <p:cNvPr id="309252" name="Rectangle 4"/>
          <p:cNvSpPr>
            <a:spLocks noChangeArrowheads="1"/>
          </p:cNvSpPr>
          <p:nvPr/>
        </p:nvSpPr>
        <p:spPr bwMode="auto">
          <a:xfrm>
            <a:off x="179512" y="1484784"/>
            <a:ext cx="8455885" cy="1369693"/>
          </a:xfrm>
          <a:prstGeom prst="rect">
            <a:avLst/>
          </a:prstGeom>
          <a:noFill/>
          <a:ln w="9525">
            <a:noFill/>
            <a:miter lim="800000"/>
            <a:headEnd/>
            <a:tailEnd/>
          </a:ln>
          <a:effectLst/>
        </p:spPr>
        <p:txBody>
          <a:bodyPr lIns="88340" tIns="44170" rIns="88340" bIns="44170"/>
          <a:lstStyle/>
          <a:p>
            <a:pPr marL="343545" indent="-343545" defTabSz="914076">
              <a:spcBef>
                <a:spcPct val="25000"/>
              </a:spcBef>
              <a:buFontTx/>
              <a:buChar char="•"/>
            </a:pPr>
            <a:r>
              <a:rPr lang="en-US" b="1" dirty="0">
                <a:cs typeface="B Koodak" pitchFamily="2" charset="-78"/>
              </a:rPr>
              <a:t>Vernum Cipher</a:t>
            </a:r>
            <a:r>
              <a:rPr lang="en-US" dirty="0">
                <a:cs typeface="B Koodak" pitchFamily="2" charset="-78"/>
              </a:rPr>
              <a:t> is a stream cipher . </a:t>
            </a:r>
          </a:p>
          <a:p>
            <a:pPr marL="343545" indent="-343545" defTabSz="914076">
              <a:spcBef>
                <a:spcPct val="25000"/>
              </a:spcBef>
              <a:buFontTx/>
              <a:buChar char="•"/>
            </a:pPr>
            <a:r>
              <a:rPr lang="en-US" dirty="0">
                <a:cs typeface="B Koodak" pitchFamily="2" charset="-78"/>
              </a:rPr>
              <a:t>A binary message m[1],m[2],…,m[t] is operated by a binary key stream  k[1],k[2],…,k[t] of  the same length to produce cipher text                  </a:t>
            </a:r>
          </a:p>
          <a:p>
            <a:pPr marL="343545" indent="-343545" defTabSz="914076">
              <a:spcBef>
                <a:spcPct val="25000"/>
              </a:spcBef>
            </a:pPr>
            <a:r>
              <a:rPr lang="en-US" dirty="0">
                <a:cs typeface="B Koodak" pitchFamily="2" charset="-78"/>
              </a:rPr>
              <a:t>      c[1],c[2],…,c[t]  Where  for each i=1,2,…t   c[i]=k[i]         m[i]</a:t>
            </a:r>
          </a:p>
          <a:p>
            <a:pPr marL="343545" indent="-343545" defTabSz="914076">
              <a:spcBef>
                <a:spcPct val="25000"/>
              </a:spcBef>
            </a:pPr>
            <a:endParaRPr lang="en-US" b="1" dirty="0">
              <a:cs typeface="B Koodak" pitchFamily="2" charset="-78"/>
            </a:endParaRPr>
          </a:p>
        </p:txBody>
      </p:sp>
      <p:grpSp>
        <p:nvGrpSpPr>
          <p:cNvPr id="2" name="Group 5"/>
          <p:cNvGrpSpPr>
            <a:grpSpLocks/>
          </p:cNvGrpSpPr>
          <p:nvPr/>
        </p:nvGrpSpPr>
        <p:grpSpPr bwMode="auto">
          <a:xfrm>
            <a:off x="1259633" y="3128131"/>
            <a:ext cx="5668534" cy="2245085"/>
            <a:chOff x="1202" y="1525"/>
            <a:chExt cx="3266" cy="1202"/>
          </a:xfrm>
        </p:grpSpPr>
        <p:sp>
          <p:nvSpPr>
            <p:cNvPr id="309254" name="Text Box 6"/>
            <p:cNvSpPr txBox="1">
              <a:spLocks noChangeArrowheads="1"/>
            </p:cNvSpPr>
            <p:nvPr/>
          </p:nvSpPr>
          <p:spPr bwMode="auto">
            <a:xfrm>
              <a:off x="2381" y="1933"/>
              <a:ext cx="771" cy="165"/>
            </a:xfrm>
            <a:prstGeom prst="rect">
              <a:avLst/>
            </a:prstGeom>
            <a:noFill/>
            <a:ln w="25400" algn="ctr">
              <a:noFill/>
              <a:miter lim="800000"/>
              <a:headEnd/>
              <a:tailEnd/>
            </a:ln>
            <a:effectLst/>
          </p:spPr>
          <p:txBody>
            <a:bodyPr>
              <a:spAutoFit/>
            </a:bodyPr>
            <a:lstStyle/>
            <a:p>
              <a:pPr algn="ctr" rtl="0">
                <a:spcBef>
                  <a:spcPct val="50000"/>
                </a:spcBef>
              </a:pPr>
              <a:r>
                <a:rPr lang="en-US" sz="1400" dirty="0" smtClean="0">
                  <a:solidFill>
                    <a:srgbClr val="0000FF"/>
                  </a:solidFill>
                </a:rPr>
                <a:t>Cipher text</a:t>
              </a:r>
              <a:endParaRPr lang="en-US" sz="1400" dirty="0">
                <a:solidFill>
                  <a:srgbClr val="0000FF"/>
                </a:solidFill>
              </a:endParaRPr>
            </a:p>
          </p:txBody>
        </p:sp>
        <p:sp>
          <p:nvSpPr>
            <p:cNvPr id="309255" name="AutoShape 7"/>
            <p:cNvSpPr>
              <a:spLocks noChangeArrowheads="1"/>
            </p:cNvSpPr>
            <p:nvPr/>
          </p:nvSpPr>
          <p:spPr bwMode="auto">
            <a:xfrm>
              <a:off x="2018" y="1748"/>
              <a:ext cx="363" cy="344"/>
            </a:xfrm>
            <a:prstGeom prst="flowChartOr">
              <a:avLst/>
            </a:prstGeom>
            <a:noFill/>
            <a:ln w="25400">
              <a:solidFill>
                <a:srgbClr val="FF6600"/>
              </a:solidFill>
              <a:round/>
              <a:headEnd/>
              <a:tailEnd/>
            </a:ln>
            <a:effectLst/>
          </p:spPr>
          <p:txBody>
            <a:bodyPr anchor="ctr">
              <a:spAutoFit/>
            </a:bodyPr>
            <a:lstStyle/>
            <a:p>
              <a:endParaRPr lang="en-GB" dirty="0"/>
            </a:p>
          </p:txBody>
        </p:sp>
        <p:sp>
          <p:nvSpPr>
            <p:cNvPr id="309256" name="AutoShape 8"/>
            <p:cNvSpPr>
              <a:spLocks noChangeArrowheads="1"/>
            </p:cNvSpPr>
            <p:nvPr/>
          </p:nvSpPr>
          <p:spPr bwMode="auto">
            <a:xfrm>
              <a:off x="3152" y="1748"/>
              <a:ext cx="363" cy="344"/>
            </a:xfrm>
            <a:prstGeom prst="flowChartOr">
              <a:avLst/>
            </a:prstGeom>
            <a:noFill/>
            <a:ln w="25400">
              <a:solidFill>
                <a:srgbClr val="FF6600"/>
              </a:solidFill>
              <a:round/>
              <a:headEnd/>
              <a:tailEnd/>
            </a:ln>
            <a:effectLst/>
          </p:spPr>
          <p:txBody>
            <a:bodyPr anchor="ctr">
              <a:spAutoFit/>
            </a:bodyPr>
            <a:lstStyle/>
            <a:p>
              <a:endParaRPr lang="en-GB" dirty="0"/>
            </a:p>
          </p:txBody>
        </p:sp>
        <p:grpSp>
          <p:nvGrpSpPr>
            <p:cNvPr id="3" name="Group 9"/>
            <p:cNvGrpSpPr>
              <a:grpSpLocks/>
            </p:cNvGrpSpPr>
            <p:nvPr/>
          </p:nvGrpSpPr>
          <p:grpSpPr bwMode="auto">
            <a:xfrm>
              <a:off x="1202" y="1733"/>
              <a:ext cx="3266" cy="994"/>
              <a:chOff x="1111" y="1117"/>
              <a:chExt cx="3266" cy="994"/>
            </a:xfrm>
          </p:grpSpPr>
          <p:grpSp>
            <p:nvGrpSpPr>
              <p:cNvPr id="4" name="Group 10"/>
              <p:cNvGrpSpPr>
                <a:grpSpLocks/>
              </p:cNvGrpSpPr>
              <p:nvPr/>
            </p:nvGrpSpPr>
            <p:grpSpPr bwMode="auto">
              <a:xfrm>
                <a:off x="1156" y="1127"/>
                <a:ext cx="2993" cy="344"/>
                <a:chOff x="930" y="1127"/>
                <a:chExt cx="2993" cy="344"/>
              </a:xfrm>
            </p:grpSpPr>
            <p:sp>
              <p:nvSpPr>
                <p:cNvPr id="309259" name="Line 11"/>
                <p:cNvSpPr>
                  <a:spLocks noChangeShapeType="1"/>
                </p:cNvSpPr>
                <p:nvPr/>
              </p:nvSpPr>
              <p:spPr bwMode="auto">
                <a:xfrm>
                  <a:off x="930" y="1298"/>
                  <a:ext cx="771" cy="0"/>
                </a:xfrm>
                <a:prstGeom prst="line">
                  <a:avLst/>
                </a:prstGeom>
                <a:noFill/>
                <a:ln w="25400">
                  <a:solidFill>
                    <a:srgbClr val="FF6600"/>
                  </a:solidFill>
                  <a:round/>
                  <a:headEnd/>
                  <a:tailEnd/>
                </a:ln>
                <a:effectLst/>
              </p:spPr>
              <p:txBody>
                <a:bodyPr>
                  <a:spAutoFit/>
                </a:bodyPr>
                <a:lstStyle/>
                <a:p>
                  <a:endParaRPr lang="en-GB" dirty="0"/>
                </a:p>
              </p:txBody>
            </p:sp>
            <p:sp>
              <p:nvSpPr>
                <p:cNvPr id="309260" name="Oval 12"/>
                <p:cNvSpPr>
                  <a:spLocks noChangeArrowheads="1"/>
                </p:cNvSpPr>
                <p:nvPr/>
              </p:nvSpPr>
              <p:spPr bwMode="auto">
                <a:xfrm>
                  <a:off x="1701" y="1127"/>
                  <a:ext cx="168" cy="344"/>
                </a:xfrm>
                <a:prstGeom prst="ellipse">
                  <a:avLst/>
                </a:prstGeom>
                <a:noFill/>
                <a:ln w="25400" algn="ctr">
                  <a:solidFill>
                    <a:srgbClr val="FF6600"/>
                  </a:solidFill>
                  <a:round/>
                  <a:headEnd/>
                  <a:tailEnd/>
                </a:ln>
                <a:effectLst/>
              </p:spPr>
              <p:txBody>
                <a:bodyPr wrap="none" anchor="ctr">
                  <a:spAutoFit/>
                </a:bodyPr>
                <a:lstStyle/>
                <a:p>
                  <a:endParaRPr lang="en-GB" dirty="0"/>
                </a:p>
              </p:txBody>
            </p:sp>
            <p:sp>
              <p:nvSpPr>
                <p:cNvPr id="309261" name="Line 13"/>
                <p:cNvSpPr>
                  <a:spLocks noChangeShapeType="1"/>
                </p:cNvSpPr>
                <p:nvPr/>
              </p:nvSpPr>
              <p:spPr bwMode="auto">
                <a:xfrm>
                  <a:off x="2064" y="1298"/>
                  <a:ext cx="771" cy="0"/>
                </a:xfrm>
                <a:prstGeom prst="line">
                  <a:avLst/>
                </a:prstGeom>
                <a:noFill/>
                <a:ln w="25400">
                  <a:solidFill>
                    <a:srgbClr val="FF6600"/>
                  </a:solidFill>
                  <a:round/>
                  <a:headEnd/>
                  <a:tailEnd/>
                </a:ln>
                <a:effectLst/>
              </p:spPr>
              <p:txBody>
                <a:bodyPr>
                  <a:spAutoFit/>
                </a:bodyPr>
                <a:lstStyle/>
                <a:p>
                  <a:endParaRPr lang="en-GB" dirty="0"/>
                </a:p>
              </p:txBody>
            </p:sp>
            <p:sp>
              <p:nvSpPr>
                <p:cNvPr id="309262" name="Oval 14"/>
                <p:cNvSpPr>
                  <a:spLocks noChangeArrowheads="1"/>
                </p:cNvSpPr>
                <p:nvPr/>
              </p:nvSpPr>
              <p:spPr bwMode="auto">
                <a:xfrm>
                  <a:off x="2835" y="1127"/>
                  <a:ext cx="168" cy="344"/>
                </a:xfrm>
                <a:prstGeom prst="ellipse">
                  <a:avLst/>
                </a:prstGeom>
                <a:noFill/>
                <a:ln w="25400" algn="ctr">
                  <a:solidFill>
                    <a:srgbClr val="FF6600"/>
                  </a:solidFill>
                  <a:round/>
                  <a:headEnd/>
                  <a:tailEnd/>
                </a:ln>
                <a:effectLst/>
              </p:spPr>
              <p:txBody>
                <a:bodyPr wrap="none" anchor="ctr">
                  <a:spAutoFit/>
                </a:bodyPr>
                <a:lstStyle/>
                <a:p>
                  <a:endParaRPr lang="en-GB" dirty="0"/>
                </a:p>
              </p:txBody>
            </p:sp>
            <p:sp>
              <p:nvSpPr>
                <p:cNvPr id="309263" name="Line 15"/>
                <p:cNvSpPr>
                  <a:spLocks noChangeShapeType="1"/>
                </p:cNvSpPr>
                <p:nvPr/>
              </p:nvSpPr>
              <p:spPr bwMode="auto">
                <a:xfrm>
                  <a:off x="3198" y="1298"/>
                  <a:ext cx="725" cy="0"/>
                </a:xfrm>
                <a:prstGeom prst="line">
                  <a:avLst/>
                </a:prstGeom>
                <a:noFill/>
                <a:ln w="25400">
                  <a:solidFill>
                    <a:srgbClr val="FF6600"/>
                  </a:solidFill>
                  <a:round/>
                  <a:headEnd/>
                  <a:tailEnd/>
                </a:ln>
                <a:effectLst/>
              </p:spPr>
              <p:txBody>
                <a:bodyPr>
                  <a:spAutoFit/>
                </a:bodyPr>
                <a:lstStyle/>
                <a:p>
                  <a:endParaRPr lang="en-GB" dirty="0"/>
                </a:p>
              </p:txBody>
            </p:sp>
          </p:grpSp>
          <p:sp>
            <p:nvSpPr>
              <p:cNvPr id="309264" name="Line 16"/>
              <p:cNvSpPr>
                <a:spLocks noChangeShapeType="1"/>
              </p:cNvSpPr>
              <p:nvPr/>
            </p:nvSpPr>
            <p:spPr bwMode="auto">
              <a:xfrm flipV="1">
                <a:off x="2108" y="1480"/>
                <a:ext cx="0" cy="317"/>
              </a:xfrm>
              <a:prstGeom prst="line">
                <a:avLst/>
              </a:prstGeom>
              <a:noFill/>
              <a:ln w="25400">
                <a:solidFill>
                  <a:srgbClr val="FF6600"/>
                </a:solidFill>
                <a:round/>
                <a:headEnd/>
                <a:tailEnd type="triangle" w="med" len="med"/>
              </a:ln>
              <a:effectLst/>
            </p:spPr>
            <p:txBody>
              <a:bodyPr>
                <a:spAutoFit/>
              </a:bodyPr>
              <a:lstStyle/>
              <a:p>
                <a:endParaRPr lang="en-GB" dirty="0"/>
              </a:p>
            </p:txBody>
          </p:sp>
          <p:sp>
            <p:nvSpPr>
              <p:cNvPr id="309265" name="Line 17"/>
              <p:cNvSpPr>
                <a:spLocks noChangeShapeType="1"/>
              </p:cNvSpPr>
              <p:nvPr/>
            </p:nvSpPr>
            <p:spPr bwMode="auto">
              <a:xfrm flipV="1">
                <a:off x="3243" y="1480"/>
                <a:ext cx="0" cy="317"/>
              </a:xfrm>
              <a:prstGeom prst="line">
                <a:avLst/>
              </a:prstGeom>
              <a:noFill/>
              <a:ln w="25400">
                <a:solidFill>
                  <a:srgbClr val="FF6600"/>
                </a:solidFill>
                <a:round/>
                <a:headEnd/>
                <a:tailEnd type="triangle" w="med" len="med"/>
              </a:ln>
              <a:effectLst/>
            </p:spPr>
            <p:txBody>
              <a:bodyPr>
                <a:spAutoFit/>
              </a:bodyPr>
              <a:lstStyle/>
              <a:p>
                <a:endParaRPr lang="en-GB" dirty="0"/>
              </a:p>
            </p:txBody>
          </p:sp>
          <p:sp>
            <p:nvSpPr>
              <p:cNvPr id="309266" name="Text Box 18"/>
              <p:cNvSpPr txBox="1">
                <a:spLocks noChangeArrowheads="1"/>
              </p:cNvSpPr>
              <p:nvPr/>
            </p:nvSpPr>
            <p:spPr bwMode="auto">
              <a:xfrm>
                <a:off x="1111" y="1344"/>
                <a:ext cx="726" cy="204"/>
              </a:xfrm>
              <a:prstGeom prst="rect">
                <a:avLst/>
              </a:prstGeom>
              <a:noFill/>
              <a:ln w="25400" algn="ctr">
                <a:noFill/>
                <a:miter lim="800000"/>
                <a:headEnd/>
                <a:tailEnd/>
              </a:ln>
              <a:effectLst/>
            </p:spPr>
            <p:txBody>
              <a:bodyPr>
                <a:spAutoFit/>
              </a:bodyPr>
              <a:lstStyle/>
              <a:p>
                <a:pPr algn="ctr" rtl="0">
                  <a:spcBef>
                    <a:spcPct val="50000"/>
                  </a:spcBef>
                </a:pPr>
                <a:r>
                  <a:rPr lang="en-US" sz="1400" b="1" dirty="0"/>
                  <a:t>110…….</a:t>
                </a:r>
              </a:p>
            </p:txBody>
          </p:sp>
          <p:sp>
            <p:nvSpPr>
              <p:cNvPr id="309267" name="Text Box 19"/>
              <p:cNvSpPr txBox="1">
                <a:spLocks noChangeArrowheads="1"/>
              </p:cNvSpPr>
              <p:nvPr/>
            </p:nvSpPr>
            <p:spPr bwMode="auto">
              <a:xfrm>
                <a:off x="2200" y="1480"/>
                <a:ext cx="181" cy="631"/>
              </a:xfrm>
              <a:prstGeom prst="rect">
                <a:avLst/>
              </a:prstGeom>
              <a:noFill/>
              <a:ln w="25400" algn="ctr">
                <a:noFill/>
                <a:miter lim="800000"/>
                <a:headEnd/>
                <a:tailEnd/>
              </a:ln>
              <a:effectLst/>
            </p:spPr>
            <p:txBody>
              <a:bodyPr>
                <a:spAutoFit/>
              </a:bodyPr>
              <a:lstStyle/>
              <a:p>
                <a:pPr algn="ctr" rtl="0">
                  <a:spcBef>
                    <a:spcPct val="50000"/>
                  </a:spcBef>
                </a:pPr>
                <a:r>
                  <a:rPr lang="en-US" sz="1400" b="1" dirty="0"/>
                  <a:t>010 ..</a:t>
                </a:r>
              </a:p>
            </p:txBody>
          </p:sp>
          <p:sp>
            <p:nvSpPr>
              <p:cNvPr id="309268" name="Text Box 20"/>
              <p:cNvSpPr txBox="1">
                <a:spLocks noChangeArrowheads="1"/>
              </p:cNvSpPr>
              <p:nvPr/>
            </p:nvSpPr>
            <p:spPr bwMode="auto">
              <a:xfrm>
                <a:off x="3334" y="1480"/>
                <a:ext cx="181" cy="631"/>
              </a:xfrm>
              <a:prstGeom prst="rect">
                <a:avLst/>
              </a:prstGeom>
              <a:noFill/>
              <a:ln w="25400" algn="ctr">
                <a:noFill/>
                <a:miter lim="800000"/>
                <a:headEnd/>
                <a:tailEnd/>
              </a:ln>
              <a:effectLst/>
            </p:spPr>
            <p:txBody>
              <a:bodyPr>
                <a:spAutoFit/>
              </a:bodyPr>
              <a:lstStyle/>
              <a:p>
                <a:pPr algn="ctr" rtl="0">
                  <a:spcBef>
                    <a:spcPct val="50000"/>
                  </a:spcBef>
                </a:pPr>
                <a:r>
                  <a:rPr lang="en-US" sz="1400" b="1" dirty="0"/>
                  <a:t>010 ..</a:t>
                </a:r>
              </a:p>
            </p:txBody>
          </p:sp>
          <p:sp>
            <p:nvSpPr>
              <p:cNvPr id="309269" name="Text Box 21"/>
              <p:cNvSpPr txBox="1">
                <a:spLocks noChangeArrowheads="1"/>
              </p:cNvSpPr>
              <p:nvPr/>
            </p:nvSpPr>
            <p:spPr bwMode="auto">
              <a:xfrm>
                <a:off x="3651" y="1344"/>
                <a:ext cx="726" cy="204"/>
              </a:xfrm>
              <a:prstGeom prst="rect">
                <a:avLst/>
              </a:prstGeom>
              <a:noFill/>
              <a:ln w="25400" algn="ctr">
                <a:noFill/>
                <a:miter lim="800000"/>
                <a:headEnd/>
                <a:tailEnd/>
              </a:ln>
              <a:effectLst/>
            </p:spPr>
            <p:txBody>
              <a:bodyPr>
                <a:spAutoFit/>
              </a:bodyPr>
              <a:lstStyle/>
              <a:p>
                <a:pPr algn="ctr" rtl="0">
                  <a:spcBef>
                    <a:spcPct val="50000"/>
                  </a:spcBef>
                </a:pPr>
                <a:r>
                  <a:rPr lang="en-US" sz="1400" b="1" dirty="0"/>
                  <a:t>110…….</a:t>
                </a:r>
              </a:p>
            </p:txBody>
          </p:sp>
          <p:sp>
            <p:nvSpPr>
              <p:cNvPr id="309270" name="Text Box 22"/>
              <p:cNvSpPr txBox="1">
                <a:spLocks noChangeArrowheads="1"/>
              </p:cNvSpPr>
              <p:nvPr/>
            </p:nvSpPr>
            <p:spPr bwMode="auto">
              <a:xfrm>
                <a:off x="2381" y="1117"/>
                <a:ext cx="726" cy="204"/>
              </a:xfrm>
              <a:prstGeom prst="rect">
                <a:avLst/>
              </a:prstGeom>
              <a:noFill/>
              <a:ln w="25400" algn="ctr">
                <a:noFill/>
                <a:miter lim="800000"/>
                <a:headEnd/>
                <a:tailEnd/>
              </a:ln>
              <a:effectLst/>
            </p:spPr>
            <p:txBody>
              <a:bodyPr>
                <a:spAutoFit/>
              </a:bodyPr>
              <a:lstStyle/>
              <a:p>
                <a:pPr algn="ctr" rtl="0">
                  <a:spcBef>
                    <a:spcPct val="50000"/>
                  </a:spcBef>
                </a:pPr>
                <a:r>
                  <a:rPr lang="en-US" sz="1400" b="1" dirty="0"/>
                  <a:t>100…….</a:t>
                </a:r>
              </a:p>
            </p:txBody>
          </p:sp>
        </p:grpSp>
        <p:sp>
          <p:nvSpPr>
            <p:cNvPr id="309271" name="Text Box 23"/>
            <p:cNvSpPr txBox="1">
              <a:spLocks noChangeArrowheads="1"/>
            </p:cNvSpPr>
            <p:nvPr/>
          </p:nvSpPr>
          <p:spPr bwMode="auto">
            <a:xfrm>
              <a:off x="1202" y="1692"/>
              <a:ext cx="590" cy="204"/>
            </a:xfrm>
            <a:prstGeom prst="rect">
              <a:avLst/>
            </a:prstGeom>
            <a:noFill/>
            <a:ln w="25400" algn="ctr">
              <a:noFill/>
              <a:miter lim="800000"/>
              <a:headEnd/>
              <a:tailEnd/>
            </a:ln>
            <a:effectLst/>
          </p:spPr>
          <p:txBody>
            <a:bodyPr>
              <a:spAutoFit/>
            </a:bodyPr>
            <a:lstStyle/>
            <a:p>
              <a:pPr algn="ctr" rtl="0">
                <a:spcBef>
                  <a:spcPct val="50000"/>
                </a:spcBef>
              </a:pPr>
              <a:r>
                <a:rPr lang="en-US" sz="1400" dirty="0">
                  <a:solidFill>
                    <a:srgbClr val="0000FF"/>
                  </a:solidFill>
                </a:rPr>
                <a:t>Plaintext</a:t>
              </a:r>
            </a:p>
          </p:txBody>
        </p:sp>
        <p:sp>
          <p:nvSpPr>
            <p:cNvPr id="309272" name="Text Box 24"/>
            <p:cNvSpPr txBox="1">
              <a:spLocks noChangeArrowheads="1"/>
            </p:cNvSpPr>
            <p:nvPr/>
          </p:nvSpPr>
          <p:spPr bwMode="auto">
            <a:xfrm>
              <a:off x="3606" y="1692"/>
              <a:ext cx="590" cy="204"/>
            </a:xfrm>
            <a:prstGeom prst="rect">
              <a:avLst/>
            </a:prstGeom>
            <a:noFill/>
            <a:ln w="25400" algn="ctr">
              <a:noFill/>
              <a:miter lim="800000"/>
              <a:headEnd/>
              <a:tailEnd/>
            </a:ln>
            <a:effectLst/>
          </p:spPr>
          <p:txBody>
            <a:bodyPr>
              <a:spAutoFit/>
            </a:bodyPr>
            <a:lstStyle/>
            <a:p>
              <a:pPr algn="ctr" rtl="0">
                <a:spcBef>
                  <a:spcPct val="50000"/>
                </a:spcBef>
              </a:pPr>
              <a:r>
                <a:rPr lang="en-US" sz="1400" dirty="0">
                  <a:solidFill>
                    <a:srgbClr val="0000FF"/>
                  </a:solidFill>
                </a:rPr>
                <a:t>Plaintext</a:t>
              </a:r>
            </a:p>
          </p:txBody>
        </p:sp>
        <p:sp>
          <p:nvSpPr>
            <p:cNvPr id="309273" name="Text Box 25"/>
            <p:cNvSpPr txBox="1">
              <a:spLocks noChangeArrowheads="1"/>
            </p:cNvSpPr>
            <p:nvPr/>
          </p:nvSpPr>
          <p:spPr bwMode="auto">
            <a:xfrm>
              <a:off x="2109" y="2418"/>
              <a:ext cx="182" cy="204"/>
            </a:xfrm>
            <a:prstGeom prst="rect">
              <a:avLst/>
            </a:prstGeom>
            <a:noFill/>
            <a:ln w="25400" algn="ctr">
              <a:noFill/>
              <a:miter lim="800000"/>
              <a:headEnd/>
              <a:tailEnd/>
            </a:ln>
            <a:effectLst/>
          </p:spPr>
          <p:txBody>
            <a:bodyPr>
              <a:spAutoFit/>
            </a:bodyPr>
            <a:lstStyle/>
            <a:p>
              <a:pPr algn="ctr" rtl="0">
                <a:spcBef>
                  <a:spcPct val="50000"/>
                </a:spcBef>
              </a:pPr>
              <a:r>
                <a:rPr lang="en-US" sz="1400" dirty="0">
                  <a:solidFill>
                    <a:srgbClr val="0000FF"/>
                  </a:solidFill>
                </a:rPr>
                <a:t>K</a:t>
              </a:r>
            </a:p>
          </p:txBody>
        </p:sp>
        <p:sp>
          <p:nvSpPr>
            <p:cNvPr id="309274" name="Text Box 26"/>
            <p:cNvSpPr txBox="1">
              <a:spLocks noChangeArrowheads="1"/>
            </p:cNvSpPr>
            <p:nvPr/>
          </p:nvSpPr>
          <p:spPr bwMode="auto">
            <a:xfrm>
              <a:off x="3243" y="2418"/>
              <a:ext cx="182" cy="204"/>
            </a:xfrm>
            <a:prstGeom prst="rect">
              <a:avLst/>
            </a:prstGeom>
            <a:noFill/>
            <a:ln w="25400" algn="ctr">
              <a:noFill/>
              <a:miter lim="800000"/>
              <a:headEnd/>
              <a:tailEnd/>
            </a:ln>
            <a:effectLst/>
          </p:spPr>
          <p:txBody>
            <a:bodyPr>
              <a:spAutoFit/>
            </a:bodyPr>
            <a:lstStyle/>
            <a:p>
              <a:pPr algn="ctr" rtl="0">
                <a:spcBef>
                  <a:spcPct val="50000"/>
                </a:spcBef>
              </a:pPr>
              <a:r>
                <a:rPr lang="en-US" sz="1400" dirty="0">
                  <a:solidFill>
                    <a:srgbClr val="0000FF"/>
                  </a:solidFill>
                </a:rPr>
                <a:t>K</a:t>
              </a:r>
            </a:p>
          </p:txBody>
        </p:sp>
        <p:sp>
          <p:nvSpPr>
            <p:cNvPr id="309275" name="Text Box 27"/>
            <p:cNvSpPr txBox="1">
              <a:spLocks noChangeArrowheads="1"/>
            </p:cNvSpPr>
            <p:nvPr/>
          </p:nvSpPr>
          <p:spPr bwMode="auto">
            <a:xfrm>
              <a:off x="1927" y="1525"/>
              <a:ext cx="771" cy="163"/>
            </a:xfrm>
            <a:prstGeom prst="rect">
              <a:avLst/>
            </a:prstGeom>
            <a:noFill/>
            <a:ln w="9525" algn="ctr">
              <a:noFill/>
              <a:miter lim="800000"/>
              <a:headEnd/>
              <a:tailEnd/>
            </a:ln>
            <a:effectLst/>
          </p:spPr>
          <p:txBody>
            <a:bodyPr>
              <a:spAutoFit/>
            </a:bodyPr>
            <a:lstStyle/>
            <a:p>
              <a:pPr algn="l" rtl="0">
                <a:spcBef>
                  <a:spcPct val="50000"/>
                </a:spcBef>
              </a:pPr>
              <a:r>
                <a:rPr lang="en-US" sz="1000" b="1" dirty="0"/>
                <a:t>Encryption</a:t>
              </a:r>
            </a:p>
          </p:txBody>
        </p:sp>
        <p:sp>
          <p:nvSpPr>
            <p:cNvPr id="309276" name="Text Box 28"/>
            <p:cNvSpPr txBox="1">
              <a:spLocks noChangeArrowheads="1"/>
            </p:cNvSpPr>
            <p:nvPr/>
          </p:nvSpPr>
          <p:spPr bwMode="auto">
            <a:xfrm>
              <a:off x="3061" y="1525"/>
              <a:ext cx="726" cy="163"/>
            </a:xfrm>
            <a:prstGeom prst="rect">
              <a:avLst/>
            </a:prstGeom>
            <a:noFill/>
            <a:ln w="9525" algn="ctr">
              <a:noFill/>
              <a:miter lim="800000"/>
              <a:headEnd/>
              <a:tailEnd/>
            </a:ln>
            <a:effectLst/>
          </p:spPr>
          <p:txBody>
            <a:bodyPr>
              <a:spAutoFit/>
            </a:bodyPr>
            <a:lstStyle/>
            <a:p>
              <a:pPr algn="l" rtl="0">
                <a:spcBef>
                  <a:spcPct val="50000"/>
                </a:spcBef>
              </a:pPr>
              <a:r>
                <a:rPr lang="en-US" sz="1000" b="1" dirty="0"/>
                <a:t>Decryption</a:t>
              </a:r>
            </a:p>
          </p:txBody>
        </p:sp>
        <p:sp>
          <p:nvSpPr>
            <p:cNvPr id="309277" name="Rectangle 29"/>
            <p:cNvSpPr>
              <a:spLocks noChangeArrowheads="1"/>
            </p:cNvSpPr>
            <p:nvPr/>
          </p:nvSpPr>
          <p:spPr bwMode="auto">
            <a:xfrm>
              <a:off x="1927" y="1525"/>
              <a:ext cx="545" cy="862"/>
            </a:xfrm>
            <a:prstGeom prst="rect">
              <a:avLst/>
            </a:prstGeom>
            <a:noFill/>
            <a:ln w="9525" algn="ctr">
              <a:solidFill>
                <a:schemeClr val="tx1"/>
              </a:solidFill>
              <a:miter lim="800000"/>
              <a:headEnd/>
              <a:tailEnd/>
            </a:ln>
            <a:effectLst/>
          </p:spPr>
          <p:txBody>
            <a:bodyPr wrap="none" anchor="ctr"/>
            <a:lstStyle/>
            <a:p>
              <a:endParaRPr lang="en-GB" dirty="0"/>
            </a:p>
          </p:txBody>
        </p:sp>
        <p:sp>
          <p:nvSpPr>
            <p:cNvPr id="309278" name="Rectangle 30"/>
            <p:cNvSpPr>
              <a:spLocks noChangeArrowheads="1"/>
            </p:cNvSpPr>
            <p:nvPr/>
          </p:nvSpPr>
          <p:spPr bwMode="auto">
            <a:xfrm>
              <a:off x="3061" y="1525"/>
              <a:ext cx="545" cy="862"/>
            </a:xfrm>
            <a:prstGeom prst="rect">
              <a:avLst/>
            </a:prstGeom>
            <a:noFill/>
            <a:ln w="9525" algn="ctr">
              <a:solidFill>
                <a:schemeClr val="tx1"/>
              </a:solidFill>
              <a:miter lim="800000"/>
              <a:headEnd/>
              <a:tailEnd/>
            </a:ln>
            <a:effectLst/>
          </p:spPr>
          <p:txBody>
            <a:bodyPr wrap="none" anchor="ctr"/>
            <a:lstStyle/>
            <a:p>
              <a:endParaRPr lang="en-GB" dirty="0"/>
            </a:p>
          </p:txBody>
        </p:sp>
      </p:grpSp>
      <p:sp>
        <p:nvSpPr>
          <p:cNvPr id="309279" name="Text Box 31"/>
          <p:cNvSpPr txBox="1">
            <a:spLocks noChangeArrowheads="1"/>
          </p:cNvSpPr>
          <p:nvPr/>
        </p:nvSpPr>
        <p:spPr bwMode="auto">
          <a:xfrm>
            <a:off x="738095" y="1266976"/>
            <a:ext cx="2673267" cy="297846"/>
          </a:xfrm>
          <a:prstGeom prst="rect">
            <a:avLst/>
          </a:prstGeom>
          <a:noFill/>
          <a:ln w="9525" algn="ctr">
            <a:noFill/>
            <a:miter lim="800000"/>
            <a:headEnd/>
            <a:tailEnd/>
          </a:ln>
          <a:effectLst/>
        </p:spPr>
        <p:txBody>
          <a:bodyPr lIns="88340" tIns="44170" rIns="88340" bIns="44170">
            <a:spAutoFit/>
          </a:bodyPr>
          <a:lstStyle/>
          <a:p>
            <a:pPr marL="331276" indent="-331276">
              <a:lnSpc>
                <a:spcPct val="90000"/>
              </a:lnSpc>
              <a:spcBef>
                <a:spcPct val="50000"/>
              </a:spcBef>
            </a:pPr>
            <a:r>
              <a:rPr lang="en-US" sz="1500" b="1" dirty="0"/>
              <a:t>A Simple Example</a:t>
            </a:r>
          </a:p>
        </p:txBody>
      </p:sp>
      <p:sp>
        <p:nvSpPr>
          <p:cNvPr id="309280" name="Text Box 32"/>
          <p:cNvSpPr txBox="1">
            <a:spLocks noChangeArrowheads="1"/>
          </p:cNvSpPr>
          <p:nvPr/>
        </p:nvSpPr>
        <p:spPr bwMode="auto">
          <a:xfrm>
            <a:off x="668318" y="5323417"/>
            <a:ext cx="7805815" cy="689367"/>
          </a:xfrm>
          <a:prstGeom prst="rect">
            <a:avLst/>
          </a:prstGeom>
          <a:noFill/>
          <a:ln w="9525" algn="ctr">
            <a:noFill/>
            <a:miter lim="800000"/>
            <a:headEnd/>
            <a:tailEnd/>
          </a:ln>
          <a:effectLst/>
        </p:spPr>
        <p:txBody>
          <a:bodyPr lIns="88340" tIns="44170" rIns="88340" bIns="44170">
            <a:spAutoFit/>
          </a:bodyPr>
          <a:lstStyle/>
          <a:p>
            <a:pPr marL="331276" indent="-331276" algn="ctr">
              <a:spcBef>
                <a:spcPct val="50000"/>
              </a:spcBef>
            </a:pPr>
            <a:r>
              <a:rPr lang="en-US" sz="1500" b="1" dirty="0"/>
              <a:t>In design a general Stream Cipher, </a:t>
            </a:r>
          </a:p>
          <a:p>
            <a:pPr marL="331276" indent="-331276" algn="ctr">
              <a:spcBef>
                <a:spcPct val="50000"/>
              </a:spcBef>
            </a:pPr>
            <a:r>
              <a:rPr lang="en-US" sz="1500" b="1" dirty="0"/>
              <a:t>usually we consider a One Time Pad which uses a short uniform secret key.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92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92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9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2" grpId="0"/>
      <p:bldP spid="309279" grpId="0"/>
      <p:bldP spid="3092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0"/>
            <a:ext cx="7200800" cy="1200329"/>
          </a:xfrm>
          <a:prstGeom prst="rect">
            <a:avLst/>
          </a:prstGeom>
          <a:noFill/>
        </p:spPr>
        <p:txBody>
          <a:bodyPr wrap="square" rtlCol="0">
            <a:spAutoFit/>
          </a:bodyPr>
          <a:lstStyle/>
          <a:p>
            <a:r>
              <a:rPr lang="en-US" sz="2400" dirty="0" smtClean="0">
                <a:solidFill>
                  <a:srgbClr val="FFFF00"/>
                </a:solidFill>
              </a:rPr>
              <a:t>Classical  Cryptography</a:t>
            </a:r>
          </a:p>
          <a:p>
            <a:endParaRPr lang="en-US" sz="2400" dirty="0">
              <a:solidFill>
                <a:srgbClr val="FFFF00"/>
              </a:solidFill>
            </a:endParaRPr>
          </a:p>
          <a:p>
            <a:r>
              <a:rPr lang="en-US" sz="2400" dirty="0" smtClean="0">
                <a:solidFill>
                  <a:schemeClr val="bg1"/>
                </a:solidFill>
              </a:rPr>
              <a:t>E:set of function key</a:t>
            </a:r>
            <a:endParaRPr lang="en-GB" sz="2400" dirty="0">
              <a:solidFill>
                <a:schemeClr val="bg1"/>
              </a:solidFill>
            </a:endParaRPr>
          </a:p>
        </p:txBody>
      </p:sp>
      <p:graphicFrame>
        <p:nvGraphicFramePr>
          <p:cNvPr id="3" name="Object 2"/>
          <p:cNvGraphicFramePr>
            <a:graphicFrameLocks noChangeAspect="1"/>
          </p:cNvGraphicFramePr>
          <p:nvPr/>
        </p:nvGraphicFramePr>
        <p:xfrm>
          <a:off x="3851920" y="260648"/>
          <a:ext cx="2185392" cy="2610329"/>
        </p:xfrm>
        <a:graphic>
          <a:graphicData uri="http://schemas.openxmlformats.org/presentationml/2006/ole">
            <mc:AlternateContent xmlns:mc="http://schemas.openxmlformats.org/markup-compatibility/2006">
              <mc:Choice xmlns:v="urn:schemas-microsoft-com:vml" Requires="v">
                <p:oleObj spid="_x0000_s4102" name="Equation" r:id="rId3" imgW="914400" imgH="1091880" progId="Equation.3">
                  <p:embed/>
                </p:oleObj>
              </mc:Choice>
              <mc:Fallback>
                <p:oleObj name="Equation" r:id="rId3" imgW="914400" imgH="10918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260648"/>
                        <a:ext cx="2185392" cy="26103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683568" y="3284984"/>
            <a:ext cx="1176925" cy="369332"/>
          </a:xfrm>
          <a:prstGeom prst="rect">
            <a:avLst/>
          </a:prstGeom>
          <a:noFill/>
        </p:spPr>
        <p:txBody>
          <a:bodyPr wrap="none" rtlCol="0">
            <a:spAutoFit/>
          </a:bodyPr>
          <a:lstStyle/>
          <a:p>
            <a:r>
              <a:rPr lang="en-US" dirty="0" smtClean="0">
                <a:solidFill>
                  <a:schemeClr val="bg1"/>
                </a:solidFill>
              </a:rPr>
              <a:t>Decipher:</a:t>
            </a:r>
            <a:endParaRPr lang="en-GB" dirty="0">
              <a:solidFill>
                <a:schemeClr val="bg1"/>
              </a:solidFill>
            </a:endParaRPr>
          </a:p>
        </p:txBody>
      </p:sp>
      <p:graphicFrame>
        <p:nvGraphicFramePr>
          <p:cNvPr id="5" name="Object 4"/>
          <p:cNvGraphicFramePr>
            <a:graphicFrameLocks noChangeAspect="1"/>
          </p:cNvGraphicFramePr>
          <p:nvPr/>
        </p:nvGraphicFramePr>
        <p:xfrm>
          <a:off x="2485886" y="2996952"/>
          <a:ext cx="1734086" cy="935856"/>
        </p:xfrm>
        <a:graphic>
          <a:graphicData uri="http://schemas.openxmlformats.org/presentationml/2006/ole">
            <mc:AlternateContent xmlns:mc="http://schemas.openxmlformats.org/markup-compatibility/2006">
              <mc:Choice xmlns:v="urn:schemas-microsoft-com:vml" Requires="v">
                <p:oleObj spid="_x0000_s4103" name="Equation" r:id="rId5" imgW="799920" imgH="431640" progId="Equation.3">
                  <p:embed/>
                </p:oleObj>
              </mc:Choice>
              <mc:Fallback>
                <p:oleObj name="Equation" r:id="rId5" imgW="79992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5886" y="2996952"/>
                        <a:ext cx="1734086" cy="9358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83568" y="4005064"/>
            <a:ext cx="3687228" cy="923330"/>
          </a:xfrm>
          <a:prstGeom prst="rect">
            <a:avLst/>
          </a:prstGeom>
          <a:noFill/>
        </p:spPr>
        <p:txBody>
          <a:bodyPr wrap="none" rtlCol="0">
            <a:spAutoFit/>
          </a:bodyPr>
          <a:lstStyle/>
          <a:p>
            <a:r>
              <a:rPr lang="en-US" dirty="0" smtClean="0">
                <a:solidFill>
                  <a:schemeClr val="bg1"/>
                </a:solidFill>
              </a:rPr>
              <a:t>The function must be one- to- one </a:t>
            </a:r>
          </a:p>
          <a:p>
            <a:endParaRPr lang="en-US" dirty="0">
              <a:solidFill>
                <a:schemeClr val="bg1"/>
              </a:solidFill>
            </a:endParaRPr>
          </a:p>
          <a:p>
            <a:r>
              <a:rPr lang="en-US" dirty="0" smtClean="0">
                <a:solidFill>
                  <a:srgbClr val="FFFF00"/>
                </a:solidFill>
              </a:rPr>
              <a:t>Definition :</a:t>
            </a:r>
            <a:endParaRPr lang="en-GB" dirty="0">
              <a:solidFill>
                <a:srgbClr val="FFFF00"/>
              </a:solidFill>
            </a:endParaRPr>
          </a:p>
        </p:txBody>
      </p:sp>
      <p:graphicFrame>
        <p:nvGraphicFramePr>
          <p:cNvPr id="7" name="Object 6"/>
          <p:cNvGraphicFramePr>
            <a:graphicFrameLocks noChangeAspect="1"/>
          </p:cNvGraphicFramePr>
          <p:nvPr/>
        </p:nvGraphicFramePr>
        <p:xfrm>
          <a:off x="2267744" y="4293096"/>
          <a:ext cx="3600400" cy="1346913"/>
        </p:xfrm>
        <a:graphic>
          <a:graphicData uri="http://schemas.openxmlformats.org/presentationml/2006/ole">
            <mc:AlternateContent xmlns:mc="http://schemas.openxmlformats.org/markup-compatibility/2006">
              <mc:Choice xmlns:v="urn:schemas-microsoft-com:vml" Requires="v">
                <p:oleObj spid="_x0000_s4104" name="Equation" r:id="rId7" imgW="1765080" imgH="660240" progId="Equation.3">
                  <p:embed/>
                </p:oleObj>
              </mc:Choice>
              <mc:Fallback>
                <p:oleObj name="Equation" r:id="rId7" imgW="1765080" imgH="660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7744" y="4293096"/>
                        <a:ext cx="3600400" cy="1346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99592" y="5517232"/>
            <a:ext cx="2656496" cy="369332"/>
          </a:xfrm>
          <a:prstGeom prst="rect">
            <a:avLst/>
          </a:prstGeom>
          <a:noFill/>
        </p:spPr>
        <p:txBody>
          <a:bodyPr wrap="none" rtlCol="0">
            <a:spAutoFit/>
          </a:bodyPr>
          <a:lstStyle/>
          <a:p>
            <a:r>
              <a:rPr lang="en-US" dirty="0" smtClean="0">
                <a:solidFill>
                  <a:schemeClr val="bg1"/>
                </a:solidFill>
              </a:rPr>
              <a:t>We call it convergent if: </a:t>
            </a:r>
            <a:endParaRPr lang="en-GB" dirty="0">
              <a:solidFill>
                <a:schemeClr val="bg1"/>
              </a:solidFill>
            </a:endParaRPr>
          </a:p>
        </p:txBody>
      </p:sp>
      <p:graphicFrame>
        <p:nvGraphicFramePr>
          <p:cNvPr id="9" name="Object 8"/>
          <p:cNvGraphicFramePr>
            <a:graphicFrameLocks noChangeAspect="1"/>
          </p:cNvGraphicFramePr>
          <p:nvPr/>
        </p:nvGraphicFramePr>
        <p:xfrm>
          <a:off x="2483768" y="5549386"/>
          <a:ext cx="5763295" cy="1340364"/>
        </p:xfrm>
        <a:graphic>
          <a:graphicData uri="http://schemas.openxmlformats.org/presentationml/2006/ole">
            <mc:AlternateContent xmlns:mc="http://schemas.openxmlformats.org/markup-compatibility/2006">
              <mc:Choice xmlns:v="urn:schemas-microsoft-com:vml" Requires="v">
                <p:oleObj spid="_x0000_s4105" name="Equation" r:id="rId9" imgW="2844720" imgH="660240" progId="Equation.3">
                  <p:embed/>
                </p:oleObj>
              </mc:Choice>
              <mc:Fallback>
                <p:oleObj name="Equation" r:id="rId9" imgW="2844720" imgH="6602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3768" y="5549386"/>
                        <a:ext cx="5763295" cy="13403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7704" y="548680"/>
            <a:ext cx="4341253" cy="461665"/>
          </a:xfrm>
          <a:prstGeom prst="rect">
            <a:avLst/>
          </a:prstGeom>
          <a:noFill/>
        </p:spPr>
        <p:txBody>
          <a:bodyPr wrap="none" rtlCol="0">
            <a:spAutoFit/>
          </a:bodyPr>
          <a:lstStyle/>
          <a:p>
            <a:r>
              <a:rPr lang="en-US" sz="2400" dirty="0" smtClean="0">
                <a:solidFill>
                  <a:srgbClr val="FFFF00"/>
                </a:solidFill>
              </a:rPr>
              <a:t>Transformation Cryptography</a:t>
            </a:r>
            <a:endParaRPr lang="en-GB" sz="2400" dirty="0">
              <a:solidFill>
                <a:srgbClr val="FFFF00"/>
              </a:solidFill>
            </a:endParaRPr>
          </a:p>
        </p:txBody>
      </p:sp>
      <p:graphicFrame>
        <p:nvGraphicFramePr>
          <p:cNvPr id="3" name="Object 2"/>
          <p:cNvGraphicFramePr>
            <a:graphicFrameLocks noChangeAspect="1"/>
          </p:cNvGraphicFramePr>
          <p:nvPr/>
        </p:nvGraphicFramePr>
        <p:xfrm>
          <a:off x="755576" y="1052736"/>
          <a:ext cx="5867401" cy="4759325"/>
        </p:xfrm>
        <a:graphic>
          <a:graphicData uri="http://schemas.openxmlformats.org/presentationml/2006/ole">
            <mc:AlternateContent xmlns:mc="http://schemas.openxmlformats.org/markup-compatibility/2006">
              <mc:Choice xmlns:v="urn:schemas-microsoft-com:vml" Requires="v">
                <p:oleObj spid="_x0000_s5123" name="Equation" r:id="rId3" imgW="2666880" imgH="2158920" progId="Equation.3">
                  <p:embed/>
                </p:oleObj>
              </mc:Choice>
              <mc:Fallback>
                <p:oleObj name="Equation" r:id="rId3" imgW="2666880" imgH="21589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052736"/>
                        <a:ext cx="5867401" cy="475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483768" y="4077072"/>
            <a:ext cx="1124026" cy="369332"/>
          </a:xfrm>
          <a:prstGeom prst="rect">
            <a:avLst/>
          </a:prstGeom>
          <a:noFill/>
        </p:spPr>
        <p:txBody>
          <a:bodyPr wrap="none" rtlCol="0">
            <a:spAutoFit/>
          </a:bodyPr>
          <a:lstStyle/>
          <a:p>
            <a:r>
              <a:rPr lang="en-US" dirty="0" smtClean="0"/>
              <a:t>CEASAR</a:t>
            </a:r>
            <a:endParaRPr lang="en-GB" dirty="0"/>
          </a:p>
        </p:txBody>
      </p:sp>
      <p:sp>
        <p:nvSpPr>
          <p:cNvPr id="6" name="Right Arrow 5"/>
          <p:cNvSpPr/>
          <p:nvPr/>
        </p:nvSpPr>
        <p:spPr>
          <a:xfrm>
            <a:off x="3563888" y="4077072"/>
            <a:ext cx="16561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5292080" y="4077072"/>
            <a:ext cx="1207382" cy="369332"/>
          </a:xfrm>
          <a:prstGeom prst="rect">
            <a:avLst/>
          </a:prstGeom>
          <a:noFill/>
        </p:spPr>
        <p:txBody>
          <a:bodyPr wrap="square" rtlCol="0">
            <a:spAutoFit/>
          </a:bodyPr>
          <a:lstStyle/>
          <a:p>
            <a:r>
              <a:rPr lang="en-US" dirty="0" smtClean="0"/>
              <a:t>FDHVDU</a:t>
            </a:r>
            <a:endParaRPr lang="en-GB" dirty="0"/>
          </a:p>
        </p:txBody>
      </p:sp>
      <p:sp>
        <p:nvSpPr>
          <p:cNvPr id="8" name="TextBox 7"/>
          <p:cNvSpPr txBox="1"/>
          <p:nvPr/>
        </p:nvSpPr>
        <p:spPr>
          <a:xfrm>
            <a:off x="1763688" y="6309320"/>
            <a:ext cx="4097597" cy="369332"/>
          </a:xfrm>
          <a:prstGeom prst="rect">
            <a:avLst/>
          </a:prstGeom>
          <a:noFill/>
        </p:spPr>
        <p:txBody>
          <a:bodyPr wrap="none" rtlCol="0">
            <a:spAutoFit/>
          </a:bodyPr>
          <a:lstStyle/>
          <a:p>
            <a:r>
              <a:rPr lang="en-US" dirty="0" smtClean="0"/>
              <a:t>For deciphering alkandi  method used</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107" y="548680"/>
            <a:ext cx="8842485" cy="1569660"/>
          </a:xfrm>
          <a:prstGeom prst="rect">
            <a:avLst/>
          </a:prstGeom>
          <a:noFill/>
        </p:spPr>
        <p:txBody>
          <a:bodyPr wrap="none" rtlCol="0">
            <a:spAutoFit/>
          </a:bodyPr>
          <a:lstStyle/>
          <a:p>
            <a:r>
              <a:rPr lang="en-US" sz="2400" dirty="0" smtClean="0">
                <a:solidFill>
                  <a:srgbClr val="FFFF00"/>
                </a:solidFill>
              </a:rPr>
              <a:t>Alkandi</a:t>
            </a:r>
            <a:r>
              <a:rPr lang="en-US" sz="2400" dirty="0" smtClean="0"/>
              <a:t>  </a:t>
            </a:r>
            <a:r>
              <a:rPr lang="en-US" sz="2400" dirty="0" smtClean="0">
                <a:solidFill>
                  <a:schemeClr val="bg1"/>
                </a:solidFill>
              </a:rPr>
              <a:t>one of the galaxy of the  Islamic mathematician </a:t>
            </a:r>
          </a:p>
          <a:p>
            <a:r>
              <a:rPr lang="en-US" sz="2400" dirty="0" smtClean="0">
                <a:solidFill>
                  <a:schemeClr val="bg1"/>
                </a:solidFill>
              </a:rPr>
              <a:t> which for first time  made  a cryptography Academy (15</a:t>
            </a:r>
            <a:r>
              <a:rPr lang="en-US" sz="2400" baseline="30000" dirty="0" smtClean="0">
                <a:solidFill>
                  <a:schemeClr val="bg1"/>
                </a:solidFill>
              </a:rPr>
              <a:t>th</a:t>
            </a:r>
            <a:r>
              <a:rPr lang="en-US" sz="2400" dirty="0" smtClean="0">
                <a:solidFill>
                  <a:schemeClr val="bg1"/>
                </a:solidFill>
              </a:rPr>
              <a:t> A.D)</a:t>
            </a:r>
          </a:p>
          <a:p>
            <a:r>
              <a:rPr lang="en-US" sz="2400" dirty="0" smtClean="0">
                <a:solidFill>
                  <a:schemeClr val="bg1"/>
                </a:solidFill>
              </a:rPr>
              <a:t>His book is sobh alahsa.  We can see his manuscript  about</a:t>
            </a:r>
          </a:p>
          <a:p>
            <a:r>
              <a:rPr lang="en-US" sz="2400" dirty="0" smtClean="0">
                <a:solidFill>
                  <a:schemeClr val="bg1"/>
                </a:solidFill>
              </a:rPr>
              <a:t>Attacking the transfotamtion cipher. </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1"/>
          </p:nvPr>
        </p:nvSpPr>
        <p:spPr/>
        <p:txBody>
          <a:bodyPr/>
          <a:lstStyle/>
          <a:p>
            <a:pPr lvl="4" eaLnBrk="1" hangingPunct="1">
              <a:defRPr/>
            </a:pPr>
            <a:endParaRPr lang="en-US" dirty="0" smtClean="0"/>
          </a:p>
        </p:txBody>
      </p:sp>
      <p:pic>
        <p:nvPicPr>
          <p:cNvPr id="12291" name="Picture 4" descr="test 001"/>
          <p:cNvPicPr>
            <a:picLocks noChangeAspect="1" noChangeArrowheads="1"/>
          </p:cNvPicPr>
          <p:nvPr/>
        </p:nvPicPr>
        <p:blipFill>
          <a:blip r:embed="rId2" cstate="print"/>
          <a:srcRect/>
          <a:stretch>
            <a:fillRect/>
          </a:stretch>
        </p:blipFill>
        <p:spPr bwMode="auto">
          <a:xfrm>
            <a:off x="159468" y="0"/>
            <a:ext cx="8984532" cy="71876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est 002"/>
          <p:cNvPicPr>
            <a:picLocks noChangeAspect="1" noChangeArrowheads="1"/>
          </p:cNvPicPr>
          <p:nvPr/>
        </p:nvPicPr>
        <p:blipFill>
          <a:blip r:embed="rId2" cstate="print"/>
          <a:srcRect l="-444" r="-665" b="-646"/>
          <a:stretch>
            <a:fillRect/>
          </a:stretch>
        </p:blipFill>
        <p:spPr bwMode="auto">
          <a:xfrm rot="16200000">
            <a:off x="1287738" y="-1287738"/>
            <a:ext cx="7018596" cy="9594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p:txBody>
          <a:bodyPr/>
          <a:lstStyle/>
          <a:p>
            <a:pPr eaLnBrk="1" hangingPunct="1">
              <a:defRPr/>
            </a:pPr>
            <a:endParaRPr lang="en-US" dirty="0" smtClean="0"/>
          </a:p>
        </p:txBody>
      </p:sp>
      <p:pic>
        <p:nvPicPr>
          <p:cNvPr id="14339" name="Picture 4" descr="test 003"/>
          <p:cNvPicPr>
            <a:picLocks noChangeAspect="1" noChangeArrowheads="1"/>
          </p:cNvPicPr>
          <p:nvPr/>
        </p:nvPicPr>
        <p:blipFill>
          <a:blip r:embed="rId2" cstate="print"/>
          <a:srcRect/>
          <a:stretch>
            <a:fillRect/>
          </a:stretch>
        </p:blipFill>
        <p:spPr bwMode="auto">
          <a:xfrm rot="16200000">
            <a:off x="171040" y="-1603087"/>
            <a:ext cx="8426405" cy="9993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2276872"/>
            <a:ext cx="6408712" cy="1077218"/>
          </a:xfrm>
          <a:prstGeom prst="rect">
            <a:avLst/>
          </a:prstGeom>
        </p:spPr>
        <p:txBody>
          <a:bodyPr wrap="square">
            <a:spAutoFit/>
          </a:bodyPr>
          <a:lstStyle/>
          <a:p>
            <a:r>
              <a:rPr lang="en-US" sz="3200" b="1" dirty="0" err="1" smtClean="0"/>
              <a:t>Saeed</a:t>
            </a:r>
            <a:r>
              <a:rPr lang="en-US" sz="3200" b="1" dirty="0" smtClean="0"/>
              <a:t> </a:t>
            </a:r>
            <a:r>
              <a:rPr lang="en-US" sz="3200" b="1" dirty="0" err="1" smtClean="0"/>
              <a:t>seyedaghaBanihashemi</a:t>
            </a:r>
            <a:r>
              <a:rPr lang="en-US" sz="3200" b="1" dirty="0" smtClean="0"/>
              <a:t/>
            </a:r>
            <a:br>
              <a:rPr lang="en-US" sz="3200" b="1" dirty="0" smtClean="0"/>
            </a:br>
            <a:endParaRPr lang="en-GB" sz="3200" dirty="0"/>
          </a:p>
        </p:txBody>
      </p:sp>
      <p:sp>
        <p:nvSpPr>
          <p:cNvPr id="5" name="Rectangle 4"/>
          <p:cNvSpPr/>
          <p:nvPr/>
        </p:nvSpPr>
        <p:spPr>
          <a:xfrm>
            <a:off x="2195736" y="3356992"/>
            <a:ext cx="4572000" cy="2185214"/>
          </a:xfrm>
          <a:prstGeom prst="rect">
            <a:avLst/>
          </a:prstGeom>
        </p:spPr>
        <p:txBody>
          <a:bodyPr>
            <a:spAutoFit/>
          </a:bodyPr>
          <a:lstStyle/>
          <a:p>
            <a:r>
              <a:rPr lang="en-US" b="1" dirty="0" smtClean="0"/>
              <a:t>School of  </a:t>
            </a:r>
            <a:r>
              <a:rPr lang="en-US" b="1" dirty="0" err="1" smtClean="0"/>
              <a:t>intrenational</a:t>
            </a:r>
            <a:r>
              <a:rPr lang="en-US" b="1" dirty="0" smtClean="0"/>
              <a:t> relations of Ministry of </a:t>
            </a:r>
            <a:r>
              <a:rPr lang="en-US" b="1" dirty="0" err="1" smtClean="0"/>
              <a:t>forigen</a:t>
            </a:r>
            <a:r>
              <a:rPr lang="en-US" b="1" dirty="0" smtClean="0"/>
              <a:t> affairs of Iran      </a:t>
            </a:r>
          </a:p>
          <a:p>
            <a:r>
              <a:rPr lang="en-US" b="1" dirty="0" smtClean="0">
                <a:latin typeface="Kunstler Script" pitchFamily="66" charset="0"/>
              </a:rPr>
              <a:t>      </a:t>
            </a:r>
            <a:r>
              <a:rPr lang="en-US" sz="1600" b="1" dirty="0" smtClean="0"/>
              <a:t>Embassador of I.R.Iran in Hungary</a:t>
            </a:r>
          </a:p>
          <a:p>
            <a:r>
              <a:rPr lang="en-US" sz="1600" b="1" dirty="0"/>
              <a:t> </a:t>
            </a:r>
            <a:r>
              <a:rPr lang="en-US" sz="1600" b="1" dirty="0" smtClean="0"/>
              <a:t>                              –Budapest</a:t>
            </a:r>
            <a:r>
              <a:rPr lang="en-US" sz="1600" b="1" dirty="0" smtClean="0">
                <a:hlinkClick r:id="rId2"/>
              </a:rPr>
              <a:t>                                                                                                                                             </a:t>
            </a:r>
          </a:p>
          <a:p>
            <a:r>
              <a:rPr lang="en-US" sz="1600" b="1" dirty="0" smtClean="0">
                <a:hlinkClick r:id="rId2"/>
              </a:rPr>
              <a:t>                     embiran@nextra.hu</a:t>
            </a:r>
            <a:endParaRPr lang="en-US" sz="1600" b="1" dirty="0" smtClean="0"/>
          </a:p>
          <a:p>
            <a:r>
              <a:rPr lang="en-US" sz="1600" b="1" dirty="0" smtClean="0"/>
              <a:t>                      www.ircypt.com</a:t>
            </a:r>
          </a:p>
          <a:p>
            <a:r>
              <a:rPr lang="en-US" sz="1600" b="1" dirty="0" smtClean="0"/>
              <a:t>                                                       </a:t>
            </a:r>
          </a:p>
          <a:p>
            <a:r>
              <a:rPr lang="en-US" b="1" dirty="0" smtClean="0">
                <a:latin typeface="Kunstler Script" pitchFamily="66" charset="0"/>
              </a:rPr>
              <a:t>                                                           </a:t>
            </a:r>
            <a:endParaRPr lang="en-GB" dirty="0"/>
          </a:p>
        </p:txBody>
      </p:sp>
      <p:sp>
        <p:nvSpPr>
          <p:cNvPr id="6" name="Rectangle 5"/>
          <p:cNvSpPr/>
          <p:nvPr/>
        </p:nvSpPr>
        <p:spPr>
          <a:xfrm>
            <a:off x="1691680" y="1196752"/>
            <a:ext cx="7704856" cy="1077218"/>
          </a:xfrm>
          <a:prstGeom prst="rect">
            <a:avLst/>
          </a:prstGeom>
        </p:spPr>
        <p:txBody>
          <a:bodyPr wrap="square">
            <a:spAutoFit/>
          </a:bodyPr>
          <a:lstStyle/>
          <a:p>
            <a:r>
              <a:rPr lang="en-US" sz="3200" b="1" dirty="0" smtClean="0"/>
              <a:t>Cryptology</a:t>
            </a:r>
            <a:br>
              <a:rPr lang="en-US" sz="3200" b="1" dirty="0" smtClean="0"/>
            </a:br>
            <a:r>
              <a:rPr lang="en-US" sz="3200" b="1" dirty="0" smtClean="0"/>
              <a:t>Past-Present -future</a:t>
            </a:r>
            <a:endParaRPr lang="en-GB"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32EB1CAE-BEF1-4C0F-841F-08004B10FA11}" type="slidenum">
              <a:rPr lang="ar-SA"/>
              <a:pPr/>
              <a:t>20</a:t>
            </a:fld>
            <a:endParaRPr lang="en-GB" dirty="0"/>
          </a:p>
        </p:txBody>
      </p:sp>
      <p:pic>
        <p:nvPicPr>
          <p:cNvPr id="245762" name="Picture 2"/>
          <p:cNvPicPr>
            <a:picLocks noGrp="1" noChangeAspect="1" noChangeArrowheads="1"/>
          </p:cNvPicPr>
          <p:nvPr>
            <p:ph type="body" idx="1"/>
          </p:nvPr>
        </p:nvPicPr>
        <p:blipFill>
          <a:blip r:embed="rId2" cstate="print"/>
          <a:srcRect/>
          <a:stretch>
            <a:fillRect/>
          </a:stretch>
        </p:blipFill>
        <p:spPr>
          <a:xfrm>
            <a:off x="0" y="260648"/>
            <a:ext cx="9182956" cy="539989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7747634" cy="954107"/>
          </a:xfrm>
          <a:prstGeom prst="rect">
            <a:avLst/>
          </a:prstGeom>
          <a:noFill/>
        </p:spPr>
        <p:txBody>
          <a:bodyPr wrap="none" rtlCol="0">
            <a:spAutoFit/>
          </a:bodyPr>
          <a:lstStyle/>
          <a:p>
            <a:r>
              <a:rPr lang="en-US" sz="2800" dirty="0" smtClean="0">
                <a:solidFill>
                  <a:schemeClr val="bg1"/>
                </a:solidFill>
              </a:rPr>
              <a:t>Second example is document belong to Vatican </a:t>
            </a:r>
          </a:p>
          <a:p>
            <a:r>
              <a:rPr lang="en-US" sz="2800" dirty="0" smtClean="0">
                <a:solidFill>
                  <a:schemeClr val="bg1"/>
                </a:solidFill>
              </a:rPr>
              <a:t>diplomat serving in polish 1573</a:t>
            </a:r>
            <a:r>
              <a:rPr lang="en-US" sz="2800" dirty="0" smtClean="0"/>
              <a:t>.  </a:t>
            </a:r>
            <a:endParaRPr lang="en-GB"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 003"/>
          <p:cNvPicPr>
            <a:picLocks noChangeAspect="1" noChangeArrowheads="1"/>
          </p:cNvPicPr>
          <p:nvPr/>
        </p:nvPicPr>
        <p:blipFill>
          <a:blip r:embed="rId2" cstate="print"/>
          <a:srcRect/>
          <a:stretch>
            <a:fillRect/>
          </a:stretch>
        </p:blipFill>
        <p:spPr bwMode="auto">
          <a:xfrm>
            <a:off x="1974850" y="-228600"/>
            <a:ext cx="51943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a:xfrm>
            <a:off x="-324544" y="260350"/>
            <a:ext cx="9468544" cy="6913066"/>
          </a:xfrm>
        </p:spPr>
        <p:txBody>
          <a:bodyPr/>
          <a:lstStyle/>
          <a:p>
            <a:pPr eaLnBrk="1" hangingPunct="1">
              <a:lnSpc>
                <a:spcPct val="80000"/>
              </a:lnSpc>
              <a:defRPr/>
            </a:pPr>
            <a:r>
              <a:rPr lang="en-US" sz="2000" b="1" dirty="0" smtClean="0"/>
              <a:t>(</a:t>
            </a:r>
            <a:r>
              <a:rPr lang="en-US" sz="2000" b="1" dirty="0" smtClean="0">
                <a:solidFill>
                  <a:schemeClr val="bg1"/>
                </a:solidFill>
              </a:rPr>
              <a:t>608) GIUDICANDO CHE CON NESSUNA COSA SI POSSA RESTITUIRE PIU SANTA  A  QUESTEO REGNOCHE CON MANDRA A LA GUERRA RICUPERATION DE BENI REGII MOSCO PER SMALTIRE INQUESO MODO I MALI UMORI CHE TURBANO LA RELIGION  CATTOLICA ET INANZ (I) LA SUA PARTITA HA DATO MOLTO INDRIZZO A QUESTO CONSIGLIO ET NE HA LASSATO A ME PARTICOLAR ORDINE ET BENCHE LI HEREETICI TEMANO MOLTO CHE IL RE ABBIA DA DARE IN QUSTED SUA SANTITA ET LO DANNANO NONDIMENO CAMMINA MOLTO BENE ET CON SECRETEZZA SECOND CHE BISOGNA ET SI VA OGNI GIORNO    GUADAGNANDO QUALCUNO CON QUESTI GIRORNI IL CASTELLANO DI SENDOOMIRIA CHE E,PERSONA DI LINGUA ET D,AUTOITA,FRA LI HERETICI HA SOTTOSCRITTO A QUESTO PARERE </a:t>
            </a:r>
          </a:p>
          <a:p>
            <a:pPr eaLnBrk="1" hangingPunct="1">
              <a:lnSpc>
                <a:spcPct val="80000"/>
              </a:lnSpc>
              <a:defRPr/>
            </a:pPr>
            <a:r>
              <a:rPr lang="en-US" sz="2000" b="1" dirty="0" smtClean="0">
                <a:solidFill>
                  <a:schemeClr val="bg1"/>
                </a:solidFill>
              </a:rPr>
              <a:t>IN GASA DE ? DOPO AVERCI FATTO MOLTO RESISTENZA</a:t>
            </a:r>
          </a:p>
          <a:p>
            <a:pPr eaLnBrk="1" hangingPunct="1">
              <a:lnSpc>
                <a:spcPct val="80000"/>
              </a:lnSpc>
              <a:defRPr/>
            </a:pPr>
            <a:r>
              <a:rPr lang="en-US" sz="2000" b="1" dirty="0" smtClean="0">
                <a:solidFill>
                  <a:schemeClr val="bg1"/>
                </a:solidFill>
              </a:rPr>
              <a:t>508 HA MOSTATO MOLTO TRVAGLIO CHE IL RE ABBIA RIMESSO LE COSE SUE A LA DIETA ET IO HO VEDUTO UNA LETTERA DEL BASINO SECRETARIO DEL RE  CHRI STIANISSIMO CHE VENENDO DI 308 HA PARLATO IN 108 CON ESSA 508 CHE SCRIVE CHE PRE MOLTO CHE ABBIA FATTO NON LI..E PARSO DI LASSAR PUNTO AQUETATO LANIMO SUO</a:t>
            </a:r>
            <a:r>
              <a:rPr lang="en-US" sz="2000" b="1"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icture 002"/>
          <p:cNvPicPr>
            <a:picLocks noChangeAspect="1" noChangeArrowheads="1"/>
          </p:cNvPicPr>
          <p:nvPr/>
        </p:nvPicPr>
        <p:blipFill>
          <a:blip r:embed="rId2" cstate="print"/>
          <a:srcRect/>
          <a:stretch>
            <a:fillRect/>
          </a:stretch>
        </p:blipFill>
        <p:spPr bwMode="auto">
          <a:xfrm rot="5400000">
            <a:off x="1792288" y="-960438"/>
            <a:ext cx="5559425" cy="877887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type="body" idx="1"/>
          </p:nvPr>
        </p:nvSpPr>
        <p:spPr/>
        <p:txBody>
          <a:bodyPr/>
          <a:lstStyle/>
          <a:p>
            <a:pPr algn="r" rtl="1" eaLnBrk="1" hangingPunct="1">
              <a:defRPr/>
            </a:pPr>
            <a:r>
              <a:rPr lang="ar-SA" sz="2000" b="1" smtClean="0"/>
              <a:t>الف ب پ ت ج چ ح خ دذ رز ژ س ش ص ض ط ظ ع غ ف ق ك گ ل م ن و ه ي</a:t>
            </a:r>
            <a:r>
              <a:rPr lang="ar-SA" sz="2000" smtClean="0"/>
              <a:t> </a:t>
            </a:r>
            <a:endParaRPr lang="en-US" sz="2000" dirty="0" smtClean="0"/>
          </a:p>
        </p:txBody>
      </p:sp>
      <p:sp>
        <p:nvSpPr>
          <p:cNvPr id="41987" name="Rectangle 9"/>
          <p:cNvSpPr>
            <a:spLocks noChangeArrowheads="1"/>
          </p:cNvSpPr>
          <p:nvPr/>
        </p:nvSpPr>
        <p:spPr bwMode="auto">
          <a:xfrm>
            <a:off x="1547813" y="2276475"/>
            <a:ext cx="6407150" cy="3565525"/>
          </a:xfrm>
          <a:prstGeom prst="rect">
            <a:avLst/>
          </a:prstGeom>
          <a:noFill/>
          <a:ln w="9525">
            <a:noFill/>
            <a:miter lim="800000"/>
            <a:headEnd/>
            <a:tailEnd/>
          </a:ln>
        </p:spPr>
        <p:txBody>
          <a:bodyPr wrap="none" anchor="ctr">
            <a:spAutoFit/>
          </a:bodyPr>
          <a:lstStyle/>
          <a:p>
            <a:pPr algn="ctr" rtl="1"/>
            <a:r>
              <a:rPr lang="ar-SA" sz="1400" b="1">
                <a:solidFill>
                  <a:srgbClr val="000000"/>
                </a:solidFill>
                <a:latin typeface="Arial" charset="0"/>
                <a:ea typeface="Times New Roman" pitchFamily="18" charset="0"/>
                <a:cs typeface="Traditional Arabic" pitchFamily="2" charset="-78"/>
              </a:rPr>
              <a:t>                        .                                                               .</a:t>
            </a:r>
            <a:endParaRPr lang="en-US" sz="1100" dirty="0">
              <a:latin typeface="Arial" charset="0"/>
              <a:ea typeface="Times New Roman" pitchFamily="18" charset="0"/>
              <a:cs typeface="Traditional Arabic" pitchFamily="2" charset="-78"/>
            </a:endParaRPr>
          </a:p>
          <a:p>
            <a:pPr algn="ctr" rtl="1" eaLnBrk="0" hangingPunct="0"/>
            <a:r>
              <a:rPr lang="ar-SA" sz="1400" b="1">
                <a:solidFill>
                  <a:srgbClr val="000000"/>
                </a:solidFill>
                <a:latin typeface="Arial" charset="0"/>
                <a:ea typeface="Times New Roman" pitchFamily="18" charset="0"/>
                <a:cs typeface="Traditional Arabic" pitchFamily="2" charset="-78"/>
              </a:rPr>
              <a:t>                                                                                      .          .</a:t>
            </a:r>
            <a:endParaRPr lang="en-US" sz="1100" dirty="0">
              <a:latin typeface="Arial" charset="0"/>
            </a:endParaRPr>
          </a:p>
          <a:p>
            <a:pPr algn="ctr" rtl="1" eaLnBrk="0" hangingPunct="0"/>
            <a:r>
              <a:rPr lang="ar-SA" sz="1400" b="1">
                <a:solidFill>
                  <a:srgbClr val="000000"/>
                </a:solidFill>
                <a:latin typeface="Arial" charset="0"/>
                <a:cs typeface="Traditional Arabic" pitchFamily="2" charset="-78"/>
              </a:rPr>
              <a:t>                                         .</a:t>
            </a:r>
            <a:endParaRPr lang="en-US" sz="1100" dirty="0">
              <a:latin typeface="Arial" charset="0"/>
            </a:endParaRPr>
          </a:p>
          <a:p>
            <a:pPr algn="ctr"/>
            <a:r>
              <a:rPr lang="ar-SA"/>
              <a:t> </a:t>
            </a:r>
            <a:r>
              <a:rPr lang="ar-SA" b="1"/>
              <a:t>.                                                               .</a:t>
            </a:r>
          </a:p>
          <a:p>
            <a:pPr algn="ctr"/>
            <a:r>
              <a:rPr lang="ar-SA" b="1"/>
              <a:t>                                                                                      .          .</a:t>
            </a:r>
          </a:p>
          <a:p>
            <a:pPr algn="ctr"/>
            <a:r>
              <a:rPr lang="ar-SA" b="1"/>
              <a:t>                                         .</a:t>
            </a:r>
          </a:p>
          <a:p>
            <a:pPr algn="ctr"/>
            <a:r>
              <a:rPr lang="ar-SA" b="1"/>
              <a:t>.                                                              .</a:t>
            </a:r>
          </a:p>
          <a:p>
            <a:pPr algn="ctr"/>
            <a:r>
              <a:rPr lang="ar-SA" b="1"/>
              <a:t>             .                                                                                  .</a:t>
            </a:r>
          </a:p>
          <a:p>
            <a:pPr algn="ctr"/>
            <a:r>
              <a:rPr lang="ar-SA" b="1"/>
              <a:t>                                         . </a:t>
            </a:r>
          </a:p>
          <a:p>
            <a:pPr algn="ctr"/>
            <a:r>
              <a:rPr lang="ar-SA" b="1"/>
              <a:t>             .</a:t>
            </a:r>
            <a:r>
              <a:rPr lang="ar-SA"/>
              <a:t> </a:t>
            </a:r>
            <a:r>
              <a:rPr lang="ar-SA" sz="1400" b="1">
                <a:solidFill>
                  <a:srgbClr val="000000"/>
                </a:solidFill>
                <a:latin typeface="Arial" charset="0"/>
                <a:cs typeface="Traditional Arabic" pitchFamily="2" charset="-78"/>
              </a:rPr>
              <a:t>.                                                              .</a:t>
            </a:r>
            <a:endParaRPr lang="en-US" sz="1100" dirty="0">
              <a:latin typeface="Arial" charset="0"/>
            </a:endParaRPr>
          </a:p>
          <a:p>
            <a:pPr algn="ctr" rtl="1" eaLnBrk="0" hangingPunct="0"/>
            <a:r>
              <a:rPr lang="ar-SA" sz="1400" b="1">
                <a:solidFill>
                  <a:srgbClr val="000000"/>
                </a:solidFill>
                <a:latin typeface="Arial" charset="0"/>
                <a:cs typeface="Traditional Arabic" pitchFamily="2" charset="-78"/>
              </a:rPr>
              <a:t>             .                                                                                  .</a:t>
            </a:r>
            <a:endParaRPr lang="en-US" sz="1100" dirty="0">
              <a:latin typeface="Arial" charset="0"/>
            </a:endParaRPr>
          </a:p>
          <a:p>
            <a:pPr algn="ctr" rtl="1" eaLnBrk="0" hangingPunct="0"/>
            <a:r>
              <a:rPr lang="ar-SA" sz="1400" b="1">
                <a:solidFill>
                  <a:srgbClr val="000000"/>
                </a:solidFill>
                <a:latin typeface="Arial" charset="0"/>
                <a:cs typeface="Traditional Arabic" pitchFamily="2" charset="-78"/>
              </a:rPr>
              <a:t>                                         . </a:t>
            </a:r>
            <a:endParaRPr lang="en-US" sz="1100" dirty="0">
              <a:latin typeface="Arial" charset="0"/>
            </a:endParaRPr>
          </a:p>
          <a:p>
            <a:pPr algn="ctr" rtl="1" eaLnBrk="0" hangingPunct="0"/>
            <a:r>
              <a:rPr lang="ar-SA" sz="1400" b="1">
                <a:solidFill>
                  <a:srgbClr val="000000"/>
                </a:solidFill>
                <a:latin typeface="Arial" charset="0"/>
                <a:cs typeface="Traditional Arabic" pitchFamily="2" charset="-78"/>
              </a:rPr>
              <a:t>             . </a:t>
            </a:r>
            <a:endParaRPr lang="en-US" sz="1100" dirty="0">
              <a:latin typeface="Arial" charset="0"/>
            </a:endParaRPr>
          </a:p>
          <a:p>
            <a:pPr algn="ctr" eaLnBrk="0" hangingPunct="0"/>
            <a:endParaRPr lang="en-US" dirty="0">
              <a:latin typeface="Arial" charset="0"/>
            </a:endParaRPr>
          </a:p>
        </p:txBody>
      </p:sp>
      <p:sp>
        <p:nvSpPr>
          <p:cNvPr id="41988" name="Line 11"/>
          <p:cNvSpPr>
            <a:spLocks noChangeShapeType="1"/>
          </p:cNvSpPr>
          <p:nvPr/>
        </p:nvSpPr>
        <p:spPr bwMode="auto">
          <a:xfrm>
            <a:off x="1258888" y="5805488"/>
            <a:ext cx="6985000" cy="0"/>
          </a:xfrm>
          <a:prstGeom prst="line">
            <a:avLst/>
          </a:prstGeom>
          <a:noFill/>
          <a:ln w="9525">
            <a:solidFill>
              <a:schemeClr val="tx1"/>
            </a:solidFill>
            <a:round/>
            <a:headEnd/>
            <a:tailEnd/>
          </a:ln>
        </p:spPr>
        <p:txBody>
          <a:bodyPr/>
          <a:lstStyle/>
          <a:p>
            <a:endParaRPr lang="en-GB" dirty="0"/>
          </a:p>
        </p:txBody>
      </p:sp>
      <p:sp>
        <p:nvSpPr>
          <p:cNvPr id="41989" name="Line 14"/>
          <p:cNvSpPr>
            <a:spLocks noChangeShapeType="1"/>
          </p:cNvSpPr>
          <p:nvPr/>
        </p:nvSpPr>
        <p:spPr bwMode="auto">
          <a:xfrm flipH="1" flipV="1">
            <a:off x="8101013" y="2565400"/>
            <a:ext cx="71437" cy="3311525"/>
          </a:xfrm>
          <a:prstGeom prst="line">
            <a:avLst/>
          </a:prstGeom>
          <a:noFill/>
          <a:ln w="9525">
            <a:solidFill>
              <a:schemeClr val="tx1"/>
            </a:solidFill>
            <a:round/>
            <a:headEnd/>
            <a:tailEnd/>
          </a:ln>
        </p:spPr>
        <p:txBody>
          <a:bodyPr/>
          <a:lstStyle/>
          <a:p>
            <a:endParaRPr lang="en-GB" dirty="0"/>
          </a:p>
        </p:txBody>
      </p:sp>
      <p:sp>
        <p:nvSpPr>
          <p:cNvPr id="41990" name="Line 16"/>
          <p:cNvSpPr>
            <a:spLocks noChangeShapeType="1"/>
          </p:cNvSpPr>
          <p:nvPr/>
        </p:nvSpPr>
        <p:spPr bwMode="auto">
          <a:xfrm flipV="1">
            <a:off x="1331913" y="2349500"/>
            <a:ext cx="0" cy="3455988"/>
          </a:xfrm>
          <a:prstGeom prst="line">
            <a:avLst/>
          </a:prstGeom>
          <a:noFill/>
          <a:ln w="9525">
            <a:solidFill>
              <a:schemeClr val="tx1"/>
            </a:solidFill>
            <a:round/>
            <a:headEnd/>
            <a:tailEnd/>
          </a:ln>
        </p:spPr>
        <p:txBody>
          <a:bodyPr/>
          <a:lstStyle/>
          <a:p>
            <a:endParaRPr lang="en-GB" dirty="0"/>
          </a:p>
        </p:txBody>
      </p:sp>
      <p:sp>
        <p:nvSpPr>
          <p:cNvPr id="41991" name="Line 17"/>
          <p:cNvSpPr>
            <a:spLocks noChangeShapeType="1"/>
          </p:cNvSpPr>
          <p:nvPr/>
        </p:nvSpPr>
        <p:spPr bwMode="auto">
          <a:xfrm>
            <a:off x="1258888" y="2420938"/>
            <a:ext cx="6842125" cy="71437"/>
          </a:xfrm>
          <a:prstGeom prst="line">
            <a:avLst/>
          </a:prstGeom>
          <a:noFill/>
          <a:ln w="9525">
            <a:solidFill>
              <a:schemeClr val="tx1"/>
            </a:solidFill>
            <a:round/>
            <a:headEnd/>
            <a:tailEnd/>
          </a:ln>
        </p:spPr>
        <p:txBody>
          <a:bodyPr/>
          <a:lstStyle/>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692696"/>
            <a:ext cx="7239482" cy="1569660"/>
          </a:xfrm>
          <a:prstGeom prst="rect">
            <a:avLst/>
          </a:prstGeom>
          <a:noFill/>
        </p:spPr>
        <p:txBody>
          <a:bodyPr wrap="none" rtlCol="0">
            <a:spAutoFit/>
          </a:bodyPr>
          <a:lstStyle/>
          <a:p>
            <a:r>
              <a:rPr lang="en-US" sz="2400" dirty="0" smtClean="0">
                <a:solidFill>
                  <a:srgbClr val="FFFF00"/>
                </a:solidFill>
              </a:rPr>
              <a:t>Hill cipher </a:t>
            </a:r>
            <a:r>
              <a:rPr lang="en-US" sz="2400" dirty="0" smtClean="0">
                <a:solidFill>
                  <a:schemeClr val="bg1"/>
                </a:solidFill>
              </a:rPr>
              <a:t>: K=mxn matrix on Z </a:t>
            </a:r>
            <a:r>
              <a:rPr lang="en-US" sz="1200" dirty="0" smtClean="0">
                <a:solidFill>
                  <a:schemeClr val="bg1"/>
                </a:solidFill>
              </a:rPr>
              <a:t>26</a:t>
            </a:r>
            <a:r>
              <a:rPr lang="en-US" sz="2400" dirty="0" smtClean="0">
                <a:solidFill>
                  <a:schemeClr val="bg1"/>
                </a:solidFill>
              </a:rPr>
              <a:t> such that detK is </a:t>
            </a:r>
          </a:p>
          <a:p>
            <a:r>
              <a:rPr lang="en-US" sz="2400" dirty="0" smtClean="0">
                <a:solidFill>
                  <a:schemeClr val="bg1"/>
                </a:solidFill>
              </a:rPr>
              <a:t>invertible i.e.</a:t>
            </a:r>
          </a:p>
          <a:p>
            <a:endParaRPr lang="en-US" sz="2400" dirty="0" smtClean="0">
              <a:solidFill>
                <a:schemeClr val="bg1"/>
              </a:solidFill>
            </a:endParaRPr>
          </a:p>
          <a:p>
            <a:endParaRPr lang="en-GB" sz="2400" dirty="0">
              <a:solidFill>
                <a:srgbClr val="FFFF00"/>
              </a:solidFill>
            </a:endParaRPr>
          </a:p>
        </p:txBody>
      </p:sp>
      <p:graphicFrame>
        <p:nvGraphicFramePr>
          <p:cNvPr id="3" name="Object 2"/>
          <p:cNvGraphicFramePr>
            <a:graphicFrameLocks noChangeAspect="1"/>
          </p:cNvGraphicFramePr>
          <p:nvPr/>
        </p:nvGraphicFramePr>
        <p:xfrm>
          <a:off x="3275856" y="1196752"/>
          <a:ext cx="2152613" cy="1105396"/>
        </p:xfrm>
        <a:graphic>
          <a:graphicData uri="http://schemas.openxmlformats.org/presentationml/2006/ole">
            <mc:AlternateContent xmlns:mc="http://schemas.openxmlformats.org/markup-compatibility/2006">
              <mc:Choice xmlns:v="urn:schemas-microsoft-com:vml" Requires="v">
                <p:oleObj spid="_x0000_s6150" name="Equation" r:id="rId3" imgW="939600" imgH="482400" progId="Equation.3">
                  <p:embed/>
                </p:oleObj>
              </mc:Choice>
              <mc:Fallback>
                <p:oleObj name="Equation" r:id="rId3" imgW="93960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196752"/>
                        <a:ext cx="2152613" cy="1105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Table 3"/>
          <p:cNvGraphicFramePr>
            <a:graphicFrameLocks noGrp="1"/>
          </p:cNvGraphicFramePr>
          <p:nvPr/>
        </p:nvGraphicFramePr>
        <p:xfrm>
          <a:off x="251520" y="2420888"/>
          <a:ext cx="8640970" cy="1216144"/>
        </p:xfrm>
        <a:graphic>
          <a:graphicData uri="http://schemas.openxmlformats.org/drawingml/2006/table">
            <a:tbl>
              <a:tblPr firstRow="1" bandRow="1">
                <a:tableStyleId>{5C22544A-7EE6-4342-B048-85BDC9FD1C3A}</a:tableStyleId>
              </a:tblPr>
              <a:tblGrid>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gridCol w="332345"/>
              </a:tblGrid>
              <a:tr h="490084">
                <a:tc>
                  <a:txBody>
                    <a:bodyPr/>
                    <a:lstStyle/>
                    <a:p>
                      <a:r>
                        <a:rPr lang="en-US" dirty="0" smtClean="0"/>
                        <a:t>A</a:t>
                      </a:r>
                      <a:endParaRPr lang="en-GB" dirty="0"/>
                    </a:p>
                  </a:txBody>
                  <a:tcPr/>
                </a:tc>
                <a:tc>
                  <a:txBody>
                    <a:bodyPr/>
                    <a:lstStyle/>
                    <a:p>
                      <a:r>
                        <a:rPr lang="en-US" dirty="0" smtClean="0"/>
                        <a:t>B</a:t>
                      </a:r>
                      <a:endParaRPr lang="en-GB" dirty="0"/>
                    </a:p>
                  </a:txBody>
                  <a:tcPr/>
                </a:tc>
                <a:tc>
                  <a:txBody>
                    <a:bodyPr/>
                    <a:lstStyle/>
                    <a:p>
                      <a:r>
                        <a:rPr lang="en-US" dirty="0" smtClean="0"/>
                        <a:t>C</a:t>
                      </a:r>
                      <a:endParaRPr lang="en-GB" dirty="0"/>
                    </a:p>
                  </a:txBody>
                  <a:tcPr/>
                </a:tc>
                <a:tc>
                  <a:txBody>
                    <a:bodyPr/>
                    <a:lstStyle/>
                    <a:p>
                      <a:r>
                        <a:rPr lang="en-US" dirty="0" smtClean="0"/>
                        <a:t>D</a:t>
                      </a:r>
                      <a:endParaRPr lang="en-GB" dirty="0"/>
                    </a:p>
                  </a:txBody>
                  <a:tcPr/>
                </a:tc>
                <a:tc>
                  <a:txBody>
                    <a:bodyPr/>
                    <a:lstStyle/>
                    <a:p>
                      <a:r>
                        <a:rPr lang="en-US" dirty="0" smtClean="0"/>
                        <a:t>E</a:t>
                      </a:r>
                      <a:endParaRPr lang="en-GB" dirty="0"/>
                    </a:p>
                  </a:txBody>
                  <a:tcPr/>
                </a:tc>
                <a:tc>
                  <a:txBody>
                    <a:bodyPr/>
                    <a:lstStyle/>
                    <a:p>
                      <a:r>
                        <a:rPr lang="en-US" dirty="0" smtClean="0"/>
                        <a:t>F</a:t>
                      </a:r>
                      <a:endParaRPr lang="en-GB" dirty="0"/>
                    </a:p>
                  </a:txBody>
                  <a:tcPr/>
                </a:tc>
                <a:tc>
                  <a:txBody>
                    <a:bodyPr/>
                    <a:lstStyle/>
                    <a:p>
                      <a:r>
                        <a:rPr lang="en-US" dirty="0" smtClean="0"/>
                        <a:t>G</a:t>
                      </a:r>
                      <a:endParaRPr lang="en-GB" dirty="0"/>
                    </a:p>
                  </a:txBody>
                  <a:tcPr/>
                </a:tc>
                <a:tc>
                  <a:txBody>
                    <a:bodyPr/>
                    <a:lstStyle/>
                    <a:p>
                      <a:r>
                        <a:rPr lang="en-US" dirty="0" smtClean="0"/>
                        <a:t>H</a:t>
                      </a:r>
                      <a:endParaRPr lang="en-GB" dirty="0"/>
                    </a:p>
                  </a:txBody>
                  <a:tcPr/>
                </a:tc>
                <a:tc>
                  <a:txBody>
                    <a:bodyPr/>
                    <a:lstStyle/>
                    <a:p>
                      <a:r>
                        <a:rPr lang="en-US" dirty="0" smtClean="0"/>
                        <a:t>I</a:t>
                      </a:r>
                      <a:endParaRPr lang="en-GB" dirty="0"/>
                    </a:p>
                  </a:txBody>
                  <a:tcPr/>
                </a:tc>
                <a:tc>
                  <a:txBody>
                    <a:bodyPr/>
                    <a:lstStyle/>
                    <a:p>
                      <a:r>
                        <a:rPr lang="en-US" dirty="0" smtClean="0"/>
                        <a:t>J</a:t>
                      </a:r>
                      <a:endParaRPr lang="en-GB" dirty="0"/>
                    </a:p>
                  </a:txBody>
                  <a:tcPr/>
                </a:tc>
                <a:tc>
                  <a:txBody>
                    <a:bodyPr/>
                    <a:lstStyle/>
                    <a:p>
                      <a:r>
                        <a:rPr lang="en-US" dirty="0" smtClean="0"/>
                        <a:t>K</a:t>
                      </a:r>
                      <a:endParaRPr lang="en-GB" dirty="0"/>
                    </a:p>
                  </a:txBody>
                  <a:tcPr/>
                </a:tc>
                <a:tc>
                  <a:txBody>
                    <a:bodyPr/>
                    <a:lstStyle/>
                    <a:p>
                      <a:r>
                        <a:rPr lang="en-US" dirty="0" smtClean="0"/>
                        <a:t>L</a:t>
                      </a:r>
                      <a:endParaRPr lang="en-GB" dirty="0"/>
                    </a:p>
                  </a:txBody>
                  <a:tcPr/>
                </a:tc>
                <a:tc>
                  <a:txBody>
                    <a:bodyPr/>
                    <a:lstStyle/>
                    <a:p>
                      <a:r>
                        <a:rPr lang="en-US" dirty="0" smtClean="0"/>
                        <a:t>M</a:t>
                      </a:r>
                      <a:endParaRPr lang="en-GB" dirty="0"/>
                    </a:p>
                  </a:txBody>
                  <a:tcPr/>
                </a:tc>
                <a:tc>
                  <a:txBody>
                    <a:bodyPr/>
                    <a:lstStyle/>
                    <a:p>
                      <a:r>
                        <a:rPr lang="en-US" dirty="0" smtClean="0"/>
                        <a:t>N</a:t>
                      </a:r>
                      <a:endParaRPr lang="en-GB" dirty="0"/>
                    </a:p>
                  </a:txBody>
                  <a:tcPr/>
                </a:tc>
                <a:tc>
                  <a:txBody>
                    <a:bodyPr/>
                    <a:lstStyle/>
                    <a:p>
                      <a:r>
                        <a:rPr lang="en-US" dirty="0" smtClean="0"/>
                        <a:t>O</a:t>
                      </a:r>
                      <a:endParaRPr lang="en-GB" dirty="0"/>
                    </a:p>
                  </a:txBody>
                  <a:tcPr/>
                </a:tc>
                <a:tc>
                  <a:txBody>
                    <a:bodyPr/>
                    <a:lstStyle/>
                    <a:p>
                      <a:r>
                        <a:rPr lang="en-US" dirty="0" smtClean="0"/>
                        <a:t>P</a:t>
                      </a:r>
                      <a:endParaRPr lang="en-GB" dirty="0"/>
                    </a:p>
                  </a:txBody>
                  <a:tcPr/>
                </a:tc>
                <a:tc>
                  <a:txBody>
                    <a:bodyPr/>
                    <a:lstStyle/>
                    <a:p>
                      <a:r>
                        <a:rPr lang="en-US" dirty="0" smtClean="0"/>
                        <a:t>Q</a:t>
                      </a:r>
                      <a:endParaRPr lang="en-GB" dirty="0"/>
                    </a:p>
                  </a:txBody>
                  <a:tcPr/>
                </a:tc>
                <a:tc>
                  <a:txBody>
                    <a:bodyPr/>
                    <a:lstStyle/>
                    <a:p>
                      <a:r>
                        <a:rPr lang="en-US" dirty="0" smtClean="0"/>
                        <a:t>R</a:t>
                      </a:r>
                      <a:endParaRPr lang="en-GB" dirty="0"/>
                    </a:p>
                  </a:txBody>
                  <a:tcPr/>
                </a:tc>
                <a:tc>
                  <a:txBody>
                    <a:bodyPr/>
                    <a:lstStyle/>
                    <a:p>
                      <a:r>
                        <a:rPr lang="en-US" dirty="0" smtClean="0"/>
                        <a:t>S</a:t>
                      </a:r>
                      <a:endParaRPr lang="en-GB" dirty="0"/>
                    </a:p>
                  </a:txBody>
                  <a:tcPr/>
                </a:tc>
                <a:tc>
                  <a:txBody>
                    <a:bodyPr/>
                    <a:lstStyle/>
                    <a:p>
                      <a:r>
                        <a:rPr lang="en-US" dirty="0" smtClean="0"/>
                        <a:t>T</a:t>
                      </a:r>
                      <a:endParaRPr lang="en-GB" dirty="0"/>
                    </a:p>
                  </a:txBody>
                  <a:tcPr/>
                </a:tc>
                <a:tc>
                  <a:txBody>
                    <a:bodyPr/>
                    <a:lstStyle/>
                    <a:p>
                      <a:r>
                        <a:rPr lang="en-US" dirty="0" smtClean="0"/>
                        <a:t>U</a:t>
                      </a:r>
                      <a:endParaRPr lang="en-GB" dirty="0"/>
                    </a:p>
                  </a:txBody>
                  <a:tcPr/>
                </a:tc>
                <a:tc>
                  <a:txBody>
                    <a:bodyPr/>
                    <a:lstStyle/>
                    <a:p>
                      <a:r>
                        <a:rPr lang="en-US" dirty="0" smtClean="0"/>
                        <a:t>V</a:t>
                      </a:r>
                      <a:endParaRPr lang="en-GB" dirty="0"/>
                    </a:p>
                  </a:txBody>
                  <a:tcPr/>
                </a:tc>
                <a:tc>
                  <a:txBody>
                    <a:bodyPr/>
                    <a:lstStyle/>
                    <a:p>
                      <a:r>
                        <a:rPr lang="en-US" dirty="0" smtClean="0"/>
                        <a:t>W</a:t>
                      </a:r>
                      <a:endParaRPr lang="en-GB" dirty="0"/>
                    </a:p>
                  </a:txBody>
                  <a:tcPr/>
                </a:tc>
                <a:tc>
                  <a:txBody>
                    <a:bodyPr/>
                    <a:lstStyle/>
                    <a:p>
                      <a:r>
                        <a:rPr lang="en-US" dirty="0" smtClean="0"/>
                        <a:t>X</a:t>
                      </a:r>
                      <a:endParaRPr lang="en-GB" dirty="0"/>
                    </a:p>
                  </a:txBody>
                  <a:tcPr/>
                </a:tc>
                <a:tc>
                  <a:txBody>
                    <a:bodyPr/>
                    <a:lstStyle/>
                    <a:p>
                      <a:r>
                        <a:rPr lang="en-US" dirty="0" smtClean="0"/>
                        <a:t>Y</a:t>
                      </a:r>
                      <a:endParaRPr lang="en-GB" dirty="0"/>
                    </a:p>
                  </a:txBody>
                  <a:tcPr/>
                </a:tc>
                <a:tc>
                  <a:txBody>
                    <a:bodyPr/>
                    <a:lstStyle/>
                    <a:p>
                      <a:r>
                        <a:rPr lang="en-US" dirty="0" smtClean="0"/>
                        <a:t>Z</a:t>
                      </a:r>
                      <a:endParaRPr lang="en-GB" dirty="0"/>
                    </a:p>
                  </a:txBody>
                  <a:tcPr/>
                </a:tc>
              </a:tr>
              <a:tr h="726060">
                <a:tc>
                  <a:txBody>
                    <a:bodyPr/>
                    <a:lstStyle/>
                    <a:p>
                      <a:r>
                        <a:rPr lang="en-US" dirty="0" smtClean="0"/>
                        <a:t>0</a:t>
                      </a:r>
                      <a:endParaRPr lang="en-GB" dirty="0"/>
                    </a:p>
                  </a:txBody>
                  <a:tcPr/>
                </a:tc>
                <a:tc>
                  <a:txBody>
                    <a:bodyPr/>
                    <a:lstStyle/>
                    <a:p>
                      <a:r>
                        <a:rPr lang="en-US" dirty="0" smtClean="0"/>
                        <a:t>1</a:t>
                      </a:r>
                      <a:endParaRPr lang="en-GB" dirty="0"/>
                    </a:p>
                  </a:txBody>
                  <a:tcPr/>
                </a:tc>
                <a:tc>
                  <a:txBody>
                    <a:bodyPr/>
                    <a:lstStyle/>
                    <a:p>
                      <a:r>
                        <a:rPr lang="en-US" dirty="0" smtClean="0"/>
                        <a:t>2</a:t>
                      </a:r>
                      <a:endParaRPr lang="en-GB" dirty="0"/>
                    </a:p>
                  </a:txBody>
                  <a:tcPr/>
                </a:tc>
                <a:tc>
                  <a:txBody>
                    <a:bodyPr/>
                    <a:lstStyle/>
                    <a:p>
                      <a:r>
                        <a:rPr lang="en-US" dirty="0" smtClean="0"/>
                        <a:t>3</a:t>
                      </a:r>
                      <a:endParaRPr lang="en-GB" dirty="0"/>
                    </a:p>
                  </a:txBody>
                  <a:tcPr/>
                </a:tc>
                <a:tc>
                  <a:txBody>
                    <a:bodyPr/>
                    <a:lstStyle/>
                    <a:p>
                      <a:r>
                        <a:rPr lang="en-US" dirty="0" smtClean="0"/>
                        <a:t>4</a:t>
                      </a:r>
                      <a:endParaRPr lang="en-GB" dirty="0"/>
                    </a:p>
                  </a:txBody>
                  <a:tcPr/>
                </a:tc>
                <a:tc>
                  <a:txBody>
                    <a:bodyPr/>
                    <a:lstStyle/>
                    <a:p>
                      <a:r>
                        <a:rPr lang="en-US" dirty="0" smtClean="0"/>
                        <a:t>5</a:t>
                      </a:r>
                      <a:endParaRPr lang="en-GB" dirty="0"/>
                    </a:p>
                  </a:txBody>
                  <a:tcPr/>
                </a:tc>
                <a:tc>
                  <a:txBody>
                    <a:bodyPr/>
                    <a:lstStyle/>
                    <a:p>
                      <a:r>
                        <a:rPr lang="en-US" dirty="0" smtClean="0"/>
                        <a:t>6</a:t>
                      </a:r>
                      <a:endParaRPr lang="en-GB" dirty="0"/>
                    </a:p>
                  </a:txBody>
                  <a:tcPr/>
                </a:tc>
                <a:tc>
                  <a:txBody>
                    <a:bodyPr/>
                    <a:lstStyle/>
                    <a:p>
                      <a:r>
                        <a:rPr lang="en-US" dirty="0" smtClean="0"/>
                        <a:t>7</a:t>
                      </a:r>
                      <a:endParaRPr lang="en-GB" dirty="0"/>
                    </a:p>
                  </a:txBody>
                  <a:tcPr/>
                </a:tc>
                <a:tc>
                  <a:txBody>
                    <a:bodyPr/>
                    <a:lstStyle/>
                    <a:p>
                      <a:r>
                        <a:rPr lang="en-US" dirty="0" smtClean="0"/>
                        <a:t>8</a:t>
                      </a:r>
                      <a:endParaRPr lang="en-GB" dirty="0"/>
                    </a:p>
                  </a:txBody>
                  <a:tcPr/>
                </a:tc>
                <a:tc>
                  <a:txBody>
                    <a:bodyPr/>
                    <a:lstStyle/>
                    <a:p>
                      <a:r>
                        <a:rPr lang="en-US" dirty="0" smtClean="0"/>
                        <a:t>9</a:t>
                      </a:r>
                      <a:endParaRPr lang="en-GB" dirty="0"/>
                    </a:p>
                  </a:txBody>
                  <a:tcPr/>
                </a:tc>
                <a:tc>
                  <a:txBody>
                    <a:bodyPr/>
                    <a:lstStyle/>
                    <a:p>
                      <a:r>
                        <a:rPr lang="en-US" dirty="0" smtClean="0"/>
                        <a:t>10</a:t>
                      </a:r>
                      <a:endParaRPr lang="en-GB" dirty="0"/>
                    </a:p>
                  </a:txBody>
                  <a:tcPr/>
                </a:tc>
                <a:tc>
                  <a:txBody>
                    <a:bodyPr/>
                    <a:lstStyle/>
                    <a:p>
                      <a:r>
                        <a:rPr lang="en-US" dirty="0" smtClean="0"/>
                        <a:t>11</a:t>
                      </a:r>
                      <a:endParaRPr lang="en-GB" dirty="0"/>
                    </a:p>
                  </a:txBody>
                  <a:tcPr/>
                </a:tc>
                <a:tc>
                  <a:txBody>
                    <a:bodyPr/>
                    <a:lstStyle/>
                    <a:p>
                      <a:r>
                        <a:rPr lang="en-US" dirty="0" smtClean="0"/>
                        <a:t>12</a:t>
                      </a:r>
                      <a:endParaRPr lang="en-GB" dirty="0"/>
                    </a:p>
                  </a:txBody>
                  <a:tcPr/>
                </a:tc>
                <a:tc>
                  <a:txBody>
                    <a:bodyPr/>
                    <a:lstStyle/>
                    <a:p>
                      <a:r>
                        <a:rPr lang="en-US" dirty="0" smtClean="0"/>
                        <a:t>13</a:t>
                      </a:r>
                      <a:endParaRPr lang="en-GB" dirty="0"/>
                    </a:p>
                  </a:txBody>
                  <a:tcPr/>
                </a:tc>
                <a:tc>
                  <a:txBody>
                    <a:bodyPr/>
                    <a:lstStyle/>
                    <a:p>
                      <a:r>
                        <a:rPr lang="en-US" dirty="0" smtClean="0"/>
                        <a:t>14</a:t>
                      </a:r>
                      <a:endParaRPr lang="en-GB" dirty="0"/>
                    </a:p>
                  </a:txBody>
                  <a:tcPr/>
                </a:tc>
                <a:tc>
                  <a:txBody>
                    <a:bodyPr/>
                    <a:lstStyle/>
                    <a:p>
                      <a:r>
                        <a:rPr lang="en-US" dirty="0" smtClean="0"/>
                        <a:t>15</a:t>
                      </a:r>
                      <a:endParaRPr lang="en-GB" dirty="0"/>
                    </a:p>
                  </a:txBody>
                  <a:tcPr/>
                </a:tc>
                <a:tc>
                  <a:txBody>
                    <a:bodyPr/>
                    <a:lstStyle/>
                    <a:p>
                      <a:r>
                        <a:rPr lang="en-US" dirty="0" smtClean="0"/>
                        <a:t>16</a:t>
                      </a:r>
                      <a:endParaRPr lang="en-GB" dirty="0"/>
                    </a:p>
                  </a:txBody>
                  <a:tcPr/>
                </a:tc>
                <a:tc>
                  <a:txBody>
                    <a:bodyPr/>
                    <a:lstStyle/>
                    <a:p>
                      <a:r>
                        <a:rPr lang="en-US" dirty="0" smtClean="0"/>
                        <a:t>17</a:t>
                      </a:r>
                      <a:endParaRPr lang="en-GB" dirty="0"/>
                    </a:p>
                  </a:txBody>
                  <a:tcPr/>
                </a:tc>
                <a:tc>
                  <a:txBody>
                    <a:bodyPr/>
                    <a:lstStyle/>
                    <a:p>
                      <a:r>
                        <a:rPr lang="en-US" dirty="0" smtClean="0"/>
                        <a:t>18</a:t>
                      </a:r>
                      <a:endParaRPr lang="en-GB" dirty="0"/>
                    </a:p>
                  </a:txBody>
                  <a:tcPr/>
                </a:tc>
                <a:tc>
                  <a:txBody>
                    <a:bodyPr/>
                    <a:lstStyle/>
                    <a:p>
                      <a:r>
                        <a:rPr lang="en-US" dirty="0" smtClean="0"/>
                        <a:t>19</a:t>
                      </a:r>
                      <a:endParaRPr lang="en-GB" dirty="0"/>
                    </a:p>
                  </a:txBody>
                  <a:tcPr/>
                </a:tc>
                <a:tc>
                  <a:txBody>
                    <a:bodyPr/>
                    <a:lstStyle/>
                    <a:p>
                      <a:r>
                        <a:rPr lang="en-US" dirty="0" smtClean="0"/>
                        <a:t>20</a:t>
                      </a:r>
                      <a:endParaRPr lang="en-GB" dirty="0"/>
                    </a:p>
                  </a:txBody>
                  <a:tcPr/>
                </a:tc>
                <a:tc>
                  <a:txBody>
                    <a:bodyPr/>
                    <a:lstStyle/>
                    <a:p>
                      <a:r>
                        <a:rPr lang="en-US" dirty="0" smtClean="0"/>
                        <a:t>21</a:t>
                      </a:r>
                      <a:endParaRPr lang="en-GB" dirty="0"/>
                    </a:p>
                  </a:txBody>
                  <a:tcPr/>
                </a:tc>
                <a:tc>
                  <a:txBody>
                    <a:bodyPr/>
                    <a:lstStyle/>
                    <a:p>
                      <a:r>
                        <a:rPr lang="en-US" dirty="0" smtClean="0"/>
                        <a:t>22</a:t>
                      </a:r>
                      <a:endParaRPr lang="en-GB" dirty="0"/>
                    </a:p>
                  </a:txBody>
                  <a:tcPr/>
                </a:tc>
                <a:tc>
                  <a:txBody>
                    <a:bodyPr/>
                    <a:lstStyle/>
                    <a:p>
                      <a:r>
                        <a:rPr lang="en-US" dirty="0" smtClean="0"/>
                        <a:t>23</a:t>
                      </a:r>
                      <a:endParaRPr lang="en-GB" dirty="0"/>
                    </a:p>
                  </a:txBody>
                  <a:tcPr/>
                </a:tc>
                <a:tc>
                  <a:txBody>
                    <a:bodyPr/>
                    <a:lstStyle/>
                    <a:p>
                      <a:r>
                        <a:rPr lang="en-US" dirty="0" smtClean="0"/>
                        <a:t>24</a:t>
                      </a:r>
                      <a:endParaRPr lang="en-GB" dirty="0"/>
                    </a:p>
                  </a:txBody>
                  <a:tcPr/>
                </a:tc>
                <a:tc>
                  <a:txBody>
                    <a:bodyPr/>
                    <a:lstStyle/>
                    <a:p>
                      <a:r>
                        <a:rPr lang="en-US" dirty="0" smtClean="0"/>
                        <a:t>25</a:t>
                      </a:r>
                      <a:endParaRPr lang="en-GB" dirty="0"/>
                    </a:p>
                  </a:txBody>
                  <a:tcPr/>
                </a:tc>
              </a:tr>
            </a:tbl>
          </a:graphicData>
        </a:graphic>
      </p:graphicFrame>
      <p:sp>
        <p:nvSpPr>
          <p:cNvPr id="5" name="TextBox 4"/>
          <p:cNvSpPr txBox="1"/>
          <p:nvPr/>
        </p:nvSpPr>
        <p:spPr>
          <a:xfrm>
            <a:off x="395536" y="4221088"/>
            <a:ext cx="6168676" cy="369332"/>
          </a:xfrm>
          <a:prstGeom prst="rect">
            <a:avLst/>
          </a:prstGeom>
          <a:noFill/>
        </p:spPr>
        <p:txBody>
          <a:bodyPr wrap="none" rtlCol="0">
            <a:spAutoFit/>
          </a:bodyPr>
          <a:lstStyle/>
          <a:p>
            <a:r>
              <a:rPr lang="en-US" dirty="0" smtClean="0"/>
              <a:t>Note: Det must be prime w.r.t  n  and B det K=1 (mod n )   </a:t>
            </a:r>
            <a:endParaRPr lang="en-GB" dirty="0"/>
          </a:p>
        </p:txBody>
      </p:sp>
      <p:graphicFrame>
        <p:nvGraphicFramePr>
          <p:cNvPr id="6" name="Object 5"/>
          <p:cNvGraphicFramePr>
            <a:graphicFrameLocks noChangeAspect="1"/>
          </p:cNvGraphicFramePr>
          <p:nvPr/>
        </p:nvGraphicFramePr>
        <p:xfrm>
          <a:off x="3571868" y="3571876"/>
          <a:ext cx="2019300" cy="609600"/>
        </p:xfrm>
        <a:graphic>
          <a:graphicData uri="http://schemas.openxmlformats.org/presentationml/2006/ole">
            <mc:AlternateContent xmlns:mc="http://schemas.openxmlformats.org/markup-compatibility/2006">
              <mc:Choice xmlns:v="urn:schemas-microsoft-com:vml" Requires="v">
                <p:oleObj spid="_x0000_s6151" name="Equation" r:id="rId5" imgW="2019240" imgH="609480" progId="Equation.3">
                  <p:embed/>
                </p:oleObj>
              </mc:Choice>
              <mc:Fallback>
                <p:oleObj name="Equation" r:id="rId5" imgW="2019240" imgH="609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868" y="3571876"/>
                        <a:ext cx="2019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3419872" y="4725144"/>
          <a:ext cx="3512086" cy="605532"/>
        </p:xfrm>
        <a:graphic>
          <a:graphicData uri="http://schemas.openxmlformats.org/presentationml/2006/ole">
            <mc:AlternateContent xmlns:mc="http://schemas.openxmlformats.org/markup-compatibility/2006">
              <mc:Choice xmlns:v="urn:schemas-microsoft-com:vml" Requires="v">
                <p:oleObj spid="_x0000_s6152" name="Equation" r:id="rId7" imgW="1841400" imgH="317160" progId="Equation.3">
                  <p:embed/>
                </p:oleObj>
              </mc:Choice>
              <mc:Fallback>
                <p:oleObj name="Equation" r:id="rId7" imgW="1841400" imgH="3171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4725144"/>
                        <a:ext cx="3512086" cy="6055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2339752" y="5301208"/>
          <a:ext cx="4517035" cy="955030"/>
        </p:xfrm>
        <a:graphic>
          <a:graphicData uri="http://schemas.openxmlformats.org/presentationml/2006/ole">
            <mc:AlternateContent xmlns:mc="http://schemas.openxmlformats.org/markup-compatibility/2006">
              <mc:Choice xmlns:v="urn:schemas-microsoft-com:vml" Requires="v">
                <p:oleObj spid="_x0000_s6153" name="Equation" r:id="rId9" imgW="2222280" imgH="469800" progId="Equation.3">
                  <p:embed/>
                </p:oleObj>
              </mc:Choice>
              <mc:Fallback>
                <p:oleObj name="Equation" r:id="rId9" imgW="2222280" imgH="4698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752" y="5301208"/>
                        <a:ext cx="4517035" cy="9550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620688"/>
            <a:ext cx="1816523" cy="461665"/>
          </a:xfrm>
          <a:prstGeom prst="rect">
            <a:avLst/>
          </a:prstGeom>
          <a:noFill/>
        </p:spPr>
        <p:txBody>
          <a:bodyPr wrap="none" rtlCol="0">
            <a:spAutoFit/>
          </a:bodyPr>
          <a:lstStyle/>
          <a:p>
            <a:r>
              <a:rPr lang="en-US" sz="2400" dirty="0" smtClean="0">
                <a:solidFill>
                  <a:srgbClr val="FFFF00"/>
                </a:solidFill>
              </a:rPr>
              <a:t>Example </a:t>
            </a:r>
            <a:r>
              <a:rPr lang="en-US" sz="2400" dirty="0" smtClean="0">
                <a:solidFill>
                  <a:schemeClr val="bg1"/>
                </a:solidFill>
              </a:rPr>
              <a:t>: If</a:t>
            </a:r>
            <a:endParaRPr lang="en-GB" sz="2400" dirty="0">
              <a:solidFill>
                <a:schemeClr val="bg1"/>
              </a:solidFill>
            </a:endParaRPr>
          </a:p>
        </p:txBody>
      </p:sp>
      <p:graphicFrame>
        <p:nvGraphicFramePr>
          <p:cNvPr id="3" name="Object 2"/>
          <p:cNvGraphicFramePr>
            <a:graphicFrameLocks noChangeAspect="1"/>
          </p:cNvGraphicFramePr>
          <p:nvPr/>
        </p:nvGraphicFramePr>
        <p:xfrm>
          <a:off x="2699791" y="548680"/>
          <a:ext cx="1254139" cy="792088"/>
        </p:xfrm>
        <a:graphic>
          <a:graphicData uri="http://schemas.openxmlformats.org/presentationml/2006/ole">
            <mc:AlternateContent xmlns:mc="http://schemas.openxmlformats.org/markup-compatibility/2006">
              <mc:Choice xmlns:v="urn:schemas-microsoft-com:vml" Requires="v">
                <p:oleObj spid="_x0000_s7172" name="Equation" r:id="rId3" imgW="723600" imgH="457200" progId="Equation.3">
                  <p:embed/>
                </p:oleObj>
              </mc:Choice>
              <mc:Fallback>
                <p:oleObj name="Equation" r:id="rId3" imgW="72360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1" y="548680"/>
                        <a:ext cx="1254139"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4211960" y="692696"/>
            <a:ext cx="3879588" cy="369332"/>
          </a:xfrm>
          <a:prstGeom prst="rect">
            <a:avLst/>
          </a:prstGeom>
          <a:noFill/>
        </p:spPr>
        <p:txBody>
          <a:bodyPr wrap="none" rtlCol="0">
            <a:spAutoFit/>
          </a:bodyPr>
          <a:lstStyle/>
          <a:p>
            <a:r>
              <a:rPr lang="en-US" dirty="0" smtClean="0">
                <a:solidFill>
                  <a:schemeClr val="bg1"/>
                </a:solidFill>
              </a:rPr>
              <a:t>We   want to encrypt  word    DAVE</a:t>
            </a:r>
            <a:endParaRPr lang="en-GB" dirty="0">
              <a:solidFill>
                <a:schemeClr val="bg1"/>
              </a:solidFill>
            </a:endParaRPr>
          </a:p>
        </p:txBody>
      </p:sp>
      <p:sp>
        <p:nvSpPr>
          <p:cNvPr id="5" name="TextBox 4"/>
          <p:cNvSpPr txBox="1"/>
          <p:nvPr/>
        </p:nvSpPr>
        <p:spPr>
          <a:xfrm>
            <a:off x="683568" y="1988840"/>
            <a:ext cx="1189749" cy="369332"/>
          </a:xfrm>
          <a:prstGeom prst="rect">
            <a:avLst/>
          </a:prstGeom>
          <a:noFill/>
        </p:spPr>
        <p:txBody>
          <a:bodyPr wrap="none" rtlCol="0">
            <a:spAutoFit/>
          </a:bodyPr>
          <a:lstStyle/>
          <a:p>
            <a:r>
              <a:rPr lang="en-US" dirty="0" smtClean="0">
                <a:solidFill>
                  <a:schemeClr val="bg1"/>
                </a:solidFill>
              </a:rPr>
              <a:t>We  have </a:t>
            </a:r>
            <a:endParaRPr lang="en-GB" dirty="0">
              <a:solidFill>
                <a:schemeClr val="bg1"/>
              </a:solidFill>
            </a:endParaRPr>
          </a:p>
        </p:txBody>
      </p:sp>
      <p:graphicFrame>
        <p:nvGraphicFramePr>
          <p:cNvPr id="6" name="Object 5"/>
          <p:cNvGraphicFramePr>
            <a:graphicFrameLocks noChangeAspect="1"/>
          </p:cNvGraphicFramePr>
          <p:nvPr/>
        </p:nvGraphicFramePr>
        <p:xfrm>
          <a:off x="899592" y="2636912"/>
          <a:ext cx="6990616" cy="1634728"/>
        </p:xfrm>
        <a:graphic>
          <a:graphicData uri="http://schemas.openxmlformats.org/presentationml/2006/ole">
            <mc:AlternateContent xmlns:mc="http://schemas.openxmlformats.org/markup-compatibility/2006">
              <mc:Choice xmlns:v="urn:schemas-microsoft-com:vml" Requires="v">
                <p:oleObj spid="_x0000_s7173" name="Equation" r:id="rId5" imgW="4127400" imgH="965160" progId="Equation.3">
                  <p:embed/>
                </p:oleObj>
              </mc:Choice>
              <mc:Fallback>
                <p:oleObj name="Equation" r:id="rId5" imgW="4127400" imgH="9651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2636912"/>
                        <a:ext cx="6990616" cy="1634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971600" y="4941168"/>
            <a:ext cx="2568332" cy="369332"/>
          </a:xfrm>
          <a:prstGeom prst="rect">
            <a:avLst/>
          </a:prstGeom>
          <a:noFill/>
        </p:spPr>
        <p:txBody>
          <a:bodyPr wrap="none" rtlCol="0">
            <a:spAutoFit/>
          </a:bodyPr>
          <a:lstStyle/>
          <a:p>
            <a:r>
              <a:rPr lang="en-US" dirty="0" smtClean="0">
                <a:solidFill>
                  <a:schemeClr val="bg1"/>
                </a:solidFill>
              </a:rPr>
              <a:t>So we have encryption </a:t>
            </a:r>
            <a:endParaRPr lang="en-GB" dirty="0">
              <a:solidFill>
                <a:schemeClr val="bg1"/>
              </a:solidFill>
            </a:endParaRPr>
          </a:p>
        </p:txBody>
      </p:sp>
      <p:sp>
        <p:nvSpPr>
          <p:cNvPr id="8" name="TextBox 7"/>
          <p:cNvSpPr txBox="1"/>
          <p:nvPr/>
        </p:nvSpPr>
        <p:spPr>
          <a:xfrm>
            <a:off x="1259632" y="5517232"/>
            <a:ext cx="907621" cy="369332"/>
          </a:xfrm>
          <a:prstGeom prst="rect">
            <a:avLst/>
          </a:prstGeom>
          <a:noFill/>
        </p:spPr>
        <p:txBody>
          <a:bodyPr wrap="none" rtlCol="0">
            <a:spAutoFit/>
          </a:bodyPr>
          <a:lstStyle/>
          <a:p>
            <a:r>
              <a:rPr lang="en-US" dirty="0" smtClean="0">
                <a:solidFill>
                  <a:schemeClr val="bg1"/>
                </a:solidFill>
              </a:rPr>
              <a:t>DAVE</a:t>
            </a:r>
            <a:r>
              <a:rPr lang="en-US" dirty="0" smtClean="0"/>
              <a:t> </a:t>
            </a:r>
            <a:endParaRPr lang="en-GB" dirty="0"/>
          </a:p>
        </p:txBody>
      </p:sp>
      <p:sp>
        <p:nvSpPr>
          <p:cNvPr id="9" name="Right Arrow 8"/>
          <p:cNvSpPr/>
          <p:nvPr/>
        </p:nvSpPr>
        <p:spPr>
          <a:xfrm>
            <a:off x="2267744" y="5589240"/>
            <a:ext cx="244827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5076056" y="5517232"/>
            <a:ext cx="785793" cy="369332"/>
          </a:xfrm>
          <a:prstGeom prst="rect">
            <a:avLst/>
          </a:prstGeom>
          <a:noFill/>
        </p:spPr>
        <p:txBody>
          <a:bodyPr wrap="none" rtlCol="0">
            <a:spAutoFit/>
          </a:bodyPr>
          <a:lstStyle/>
          <a:p>
            <a:r>
              <a:rPr lang="en-US" dirty="0" smtClean="0">
                <a:solidFill>
                  <a:schemeClr val="bg1"/>
                </a:solidFill>
              </a:rPr>
              <a:t>FCFO</a:t>
            </a:r>
            <a:endParaRPr lang="en-GB"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548680"/>
            <a:ext cx="2172390" cy="461665"/>
          </a:xfrm>
          <a:prstGeom prst="rect">
            <a:avLst/>
          </a:prstGeom>
          <a:noFill/>
        </p:spPr>
        <p:txBody>
          <a:bodyPr wrap="none" rtlCol="0">
            <a:spAutoFit/>
          </a:bodyPr>
          <a:lstStyle/>
          <a:p>
            <a:r>
              <a:rPr lang="en-US" sz="2400" dirty="0" smtClean="0">
                <a:solidFill>
                  <a:schemeClr val="bg1"/>
                </a:solidFill>
              </a:rPr>
              <a:t>As you see  If  </a:t>
            </a:r>
            <a:endParaRPr lang="en-GB" sz="2400" dirty="0">
              <a:solidFill>
                <a:schemeClr val="bg1"/>
              </a:solidFill>
            </a:endParaRPr>
          </a:p>
        </p:txBody>
      </p:sp>
      <p:graphicFrame>
        <p:nvGraphicFramePr>
          <p:cNvPr id="3" name="Object 2"/>
          <p:cNvGraphicFramePr>
            <a:graphicFrameLocks noChangeAspect="1"/>
          </p:cNvGraphicFramePr>
          <p:nvPr/>
        </p:nvGraphicFramePr>
        <p:xfrm>
          <a:off x="3347864" y="95454"/>
          <a:ext cx="3095352" cy="1456636"/>
        </p:xfrm>
        <a:graphic>
          <a:graphicData uri="http://schemas.openxmlformats.org/presentationml/2006/ole">
            <mc:AlternateContent xmlns:mc="http://schemas.openxmlformats.org/markup-compatibility/2006">
              <mc:Choice xmlns:v="urn:schemas-microsoft-com:vml" Requires="v">
                <p:oleObj spid="_x0000_s8197" name="Equation" r:id="rId3" imgW="1726920" imgH="812520" progId="Equation.3">
                  <p:embed/>
                </p:oleObj>
              </mc:Choice>
              <mc:Fallback>
                <p:oleObj name="Equation" r:id="rId3" imgW="1726920" imgH="8125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95454"/>
                        <a:ext cx="3095352" cy="1456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683568" y="2132856"/>
            <a:ext cx="2794355" cy="461665"/>
          </a:xfrm>
          <a:prstGeom prst="rect">
            <a:avLst/>
          </a:prstGeom>
          <a:noFill/>
        </p:spPr>
        <p:txBody>
          <a:bodyPr wrap="none" rtlCol="0">
            <a:spAutoFit/>
          </a:bodyPr>
          <a:lstStyle/>
          <a:p>
            <a:r>
              <a:rPr lang="en-US" sz="2400" dirty="0" smtClean="0">
                <a:solidFill>
                  <a:schemeClr val="bg1"/>
                </a:solidFill>
              </a:rPr>
              <a:t>In the real number </a:t>
            </a:r>
            <a:endParaRPr lang="en-GB" sz="2400" dirty="0">
              <a:solidFill>
                <a:schemeClr val="bg1"/>
              </a:solidFill>
            </a:endParaRPr>
          </a:p>
        </p:txBody>
      </p:sp>
      <p:graphicFrame>
        <p:nvGraphicFramePr>
          <p:cNvPr id="5" name="Object 4"/>
          <p:cNvGraphicFramePr>
            <a:graphicFrameLocks noChangeAspect="1"/>
          </p:cNvGraphicFramePr>
          <p:nvPr/>
        </p:nvGraphicFramePr>
        <p:xfrm>
          <a:off x="3779912" y="1916832"/>
          <a:ext cx="1368152" cy="840093"/>
        </p:xfrm>
        <a:graphic>
          <a:graphicData uri="http://schemas.openxmlformats.org/presentationml/2006/ole">
            <mc:AlternateContent xmlns:mc="http://schemas.openxmlformats.org/markup-compatibility/2006">
              <mc:Choice xmlns:v="urn:schemas-microsoft-com:vml" Requires="v">
                <p:oleObj spid="_x0000_s8198" name="Equation" r:id="rId5" imgW="723600" imgH="444240" progId="Equation.3">
                  <p:embed/>
                </p:oleObj>
              </mc:Choice>
              <mc:Fallback>
                <p:oleObj name="Equation" r:id="rId5" imgW="723600" imgH="4442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12" y="1916832"/>
                        <a:ext cx="1368152" cy="840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611560" y="2924944"/>
            <a:ext cx="7334059" cy="1200329"/>
          </a:xfrm>
          <a:prstGeom prst="rect">
            <a:avLst/>
          </a:prstGeom>
          <a:noFill/>
        </p:spPr>
        <p:txBody>
          <a:bodyPr wrap="none" rtlCol="0">
            <a:spAutoFit/>
          </a:bodyPr>
          <a:lstStyle/>
          <a:p>
            <a:r>
              <a:rPr lang="en-US" sz="2400" dirty="0" smtClean="0">
                <a:solidFill>
                  <a:schemeClr val="bg1"/>
                </a:solidFill>
              </a:rPr>
              <a:t>Now in the Z</a:t>
            </a:r>
            <a:r>
              <a:rPr lang="en-US" sz="1100" dirty="0" smtClean="0">
                <a:solidFill>
                  <a:schemeClr val="bg1"/>
                </a:solidFill>
              </a:rPr>
              <a:t>26</a:t>
            </a:r>
            <a:r>
              <a:rPr lang="en-US" sz="2400" dirty="0" smtClean="0">
                <a:solidFill>
                  <a:schemeClr val="bg1"/>
                </a:solidFill>
              </a:rPr>
              <a:t> inverse of numbers </a:t>
            </a:r>
          </a:p>
          <a:p>
            <a:pPr marL="457200" indent="-457200">
              <a:buAutoNum type="arabicPlain"/>
            </a:pPr>
            <a:r>
              <a:rPr lang="en-US" sz="2400" dirty="0" smtClean="0">
                <a:solidFill>
                  <a:schemeClr val="bg1"/>
                </a:solidFill>
              </a:rPr>
              <a:t>3  5   7    9   11    15   17  19  21    23  25 is as follow </a:t>
            </a:r>
          </a:p>
          <a:p>
            <a:pPr marL="457200" indent="-457200"/>
            <a:r>
              <a:rPr lang="en-US" sz="2400" dirty="0" smtClean="0">
                <a:solidFill>
                  <a:schemeClr val="bg1"/>
                </a:solidFill>
              </a:rPr>
              <a:t>1    9  21 15   3  19     7    23   11  5     17  25</a:t>
            </a:r>
            <a:endParaRPr lang="en-GB" dirty="0">
              <a:solidFill>
                <a:schemeClr val="bg1"/>
              </a:solidFill>
            </a:endParaRPr>
          </a:p>
        </p:txBody>
      </p:sp>
      <p:graphicFrame>
        <p:nvGraphicFramePr>
          <p:cNvPr id="7" name="Object 6"/>
          <p:cNvGraphicFramePr>
            <a:graphicFrameLocks noChangeAspect="1"/>
          </p:cNvGraphicFramePr>
          <p:nvPr/>
        </p:nvGraphicFramePr>
        <p:xfrm>
          <a:off x="251520" y="4221088"/>
          <a:ext cx="8693071" cy="1800200"/>
        </p:xfrm>
        <a:graphic>
          <a:graphicData uri="http://schemas.openxmlformats.org/presentationml/2006/ole">
            <mc:AlternateContent xmlns:mc="http://schemas.openxmlformats.org/markup-compatibility/2006">
              <mc:Choice xmlns:v="urn:schemas-microsoft-com:vml" Requires="v">
                <p:oleObj spid="_x0000_s8199" name="Equation" r:id="rId7" imgW="4660560" imgH="965160" progId="Equation.3">
                  <p:embed/>
                </p:oleObj>
              </mc:Choice>
              <mc:Fallback>
                <p:oleObj name="Equation" r:id="rId7" imgW="4660560" imgH="9651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4221088"/>
                        <a:ext cx="8693071" cy="18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4283968" y="2924944"/>
            <a:ext cx="184731" cy="369332"/>
          </a:xfrm>
          <a:prstGeom prst="rect">
            <a:avLst/>
          </a:prstGeom>
          <a:noFill/>
        </p:spPr>
        <p:txBody>
          <a:bodyPr wrap="none" rtlCol="0">
            <a:spAutoFit/>
          </a:bodyPr>
          <a:lstStyle/>
          <a:p>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908720"/>
            <a:ext cx="2784737" cy="461665"/>
          </a:xfrm>
          <a:prstGeom prst="rect">
            <a:avLst/>
          </a:prstGeom>
          <a:noFill/>
        </p:spPr>
        <p:txBody>
          <a:bodyPr wrap="none" rtlCol="0">
            <a:spAutoFit/>
          </a:bodyPr>
          <a:lstStyle/>
          <a:p>
            <a:r>
              <a:rPr lang="en-US" sz="2400" dirty="0" smtClean="0">
                <a:solidFill>
                  <a:srgbClr val="FFFF00"/>
                </a:solidFill>
              </a:rPr>
              <a:t>RSA Cryptosystem</a:t>
            </a:r>
            <a:endParaRPr lang="en-GB" sz="2400" dirty="0">
              <a:solidFill>
                <a:srgbClr val="FFFF00"/>
              </a:solidFill>
            </a:endParaRPr>
          </a:p>
        </p:txBody>
      </p:sp>
      <p:sp>
        <p:nvSpPr>
          <p:cNvPr id="3" name="TextBox 2"/>
          <p:cNvSpPr txBox="1"/>
          <p:nvPr/>
        </p:nvSpPr>
        <p:spPr>
          <a:xfrm>
            <a:off x="611560" y="1700808"/>
            <a:ext cx="9142246" cy="646331"/>
          </a:xfrm>
          <a:prstGeom prst="rect">
            <a:avLst/>
          </a:prstGeom>
          <a:noFill/>
        </p:spPr>
        <p:txBody>
          <a:bodyPr wrap="none" rtlCol="0">
            <a:spAutoFit/>
          </a:bodyPr>
          <a:lstStyle/>
          <a:p>
            <a:r>
              <a:rPr lang="en-US" dirty="0" smtClean="0">
                <a:solidFill>
                  <a:schemeClr val="bg1"/>
                </a:solidFill>
              </a:rPr>
              <a:t>If  A=00,B=01 ,………………………………….Z=25 dived massage to block 6.Let each      </a:t>
            </a:r>
          </a:p>
          <a:p>
            <a:r>
              <a:rPr lang="en-US" dirty="0" smtClean="0">
                <a:solidFill>
                  <a:schemeClr val="bg1"/>
                </a:solidFill>
              </a:rPr>
              <a:t>Let each block be </a:t>
            </a:r>
            <a:endParaRPr lang="en-GB" dirty="0">
              <a:solidFill>
                <a:schemeClr val="bg1"/>
              </a:solidFill>
            </a:endParaRPr>
          </a:p>
        </p:txBody>
      </p:sp>
      <p:graphicFrame>
        <p:nvGraphicFramePr>
          <p:cNvPr id="4" name="Object 3"/>
          <p:cNvGraphicFramePr>
            <a:graphicFrameLocks noChangeAspect="1"/>
          </p:cNvGraphicFramePr>
          <p:nvPr/>
        </p:nvGraphicFramePr>
        <p:xfrm>
          <a:off x="2411760" y="1916832"/>
          <a:ext cx="444624" cy="444624"/>
        </p:xfrm>
        <a:graphic>
          <a:graphicData uri="http://schemas.openxmlformats.org/presentationml/2006/ole">
            <mc:AlternateContent xmlns:mc="http://schemas.openxmlformats.org/markup-compatibility/2006">
              <mc:Choice xmlns:v="urn:schemas-microsoft-com:vml" Requires="v">
                <p:oleObj spid="_x0000_s9221" name="Equation" r:id="rId3" imgW="228600" imgH="228600" progId="Equation.3">
                  <p:embed/>
                </p:oleObj>
              </mc:Choice>
              <mc:Fallback>
                <p:oleObj name="Equation" r:id="rId3" imgW="22860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916832"/>
                        <a:ext cx="444624" cy="4446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251520" y="2564904"/>
          <a:ext cx="5591175" cy="2146300"/>
        </p:xfrm>
        <a:graphic>
          <a:graphicData uri="http://schemas.openxmlformats.org/presentationml/2006/ole">
            <mc:AlternateContent xmlns:mc="http://schemas.openxmlformats.org/markup-compatibility/2006">
              <mc:Choice xmlns:v="urn:schemas-microsoft-com:vml" Requires="v">
                <p:oleObj spid="_x0000_s9222" name="Equation" r:id="rId5" imgW="2082600" imgH="799920" progId="Equation.3">
                  <p:embed/>
                </p:oleObj>
              </mc:Choice>
              <mc:Fallback>
                <p:oleObj name="Equation" r:id="rId5" imgW="2082600" imgH="79992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2564904"/>
                        <a:ext cx="5591175" cy="214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539552" y="4077072"/>
            <a:ext cx="3182281" cy="369332"/>
          </a:xfrm>
          <a:prstGeom prst="rect">
            <a:avLst/>
          </a:prstGeom>
          <a:noFill/>
        </p:spPr>
        <p:txBody>
          <a:bodyPr wrap="none" rtlCol="0">
            <a:spAutoFit/>
          </a:bodyPr>
          <a:lstStyle/>
          <a:p>
            <a:r>
              <a:rPr lang="en-US" dirty="0" smtClean="0">
                <a:solidFill>
                  <a:schemeClr val="bg1"/>
                </a:solidFill>
              </a:rPr>
              <a:t>Receiver take the massage as </a:t>
            </a:r>
            <a:endParaRPr lang="en-GB" dirty="0">
              <a:solidFill>
                <a:schemeClr val="bg1"/>
              </a:solidFill>
            </a:endParaRPr>
          </a:p>
        </p:txBody>
      </p:sp>
      <p:graphicFrame>
        <p:nvGraphicFramePr>
          <p:cNvPr id="7" name="Object 6"/>
          <p:cNvGraphicFramePr>
            <a:graphicFrameLocks noChangeAspect="1"/>
          </p:cNvGraphicFramePr>
          <p:nvPr/>
        </p:nvGraphicFramePr>
        <p:xfrm>
          <a:off x="1403648" y="4653136"/>
          <a:ext cx="5824475" cy="1821954"/>
        </p:xfrm>
        <a:graphic>
          <a:graphicData uri="http://schemas.openxmlformats.org/presentationml/2006/ole">
            <mc:AlternateContent xmlns:mc="http://schemas.openxmlformats.org/markup-compatibility/2006">
              <mc:Choice xmlns:v="urn:schemas-microsoft-com:vml" Requires="v">
                <p:oleObj spid="_x0000_s9223" name="Equation" r:id="rId7" imgW="2234880" imgH="698400" progId="Equation.3">
                  <p:embed/>
                </p:oleObj>
              </mc:Choice>
              <mc:Fallback>
                <p:oleObj name="Equation" r:id="rId7" imgW="2234880" imgH="698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648" y="4653136"/>
                        <a:ext cx="5824475" cy="18219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280920" cy="4832092"/>
          </a:xfrm>
          <a:prstGeom prst="rect">
            <a:avLst/>
          </a:prstGeom>
          <a:noFill/>
        </p:spPr>
        <p:txBody>
          <a:bodyPr wrap="square" rtlCol="0">
            <a:spAutoFit/>
          </a:bodyPr>
          <a:lstStyle/>
          <a:p>
            <a:pPr algn="just"/>
            <a:r>
              <a:rPr lang="en-US" sz="2800" dirty="0" smtClean="0"/>
              <a:t>Introduction: To ability  to  communicate  has always  been a key aspect  in the  acquisition of knowledge and  the evolution of the humanity. The need to convey a massage  in a secure  way a probably as old as  communication  itself.  Historically it was during conflicts between  nations That this was  the most necessary.</a:t>
            </a:r>
          </a:p>
          <a:p>
            <a:pPr algn="just"/>
            <a:r>
              <a:rPr lang="en-US" sz="2800" dirty="0" smtClean="0"/>
              <a:t>In our modern world where many communication media are used routinely  the need for privacy  is more of an issue then  ever  in  a great  variety of  applications</a:t>
            </a:r>
            <a:endParaRPr lang="en-GB"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980728"/>
            <a:ext cx="7545655" cy="4278094"/>
          </a:xfrm>
          <a:prstGeom prst="rect">
            <a:avLst/>
          </a:prstGeom>
          <a:noFill/>
        </p:spPr>
        <p:txBody>
          <a:bodyPr wrap="none" rtlCol="0">
            <a:spAutoFit/>
          </a:bodyPr>
          <a:lstStyle/>
          <a:p>
            <a:r>
              <a:rPr lang="en-US" sz="2400" dirty="0" smtClean="0">
                <a:solidFill>
                  <a:srgbClr val="FFFF00"/>
                </a:solidFill>
              </a:rPr>
              <a:t>Example :</a:t>
            </a:r>
            <a:r>
              <a:rPr lang="en-US" sz="2400" dirty="0" smtClean="0">
                <a:solidFill>
                  <a:schemeClr val="bg1"/>
                </a:solidFill>
              </a:rPr>
              <a:t>we want to send the massage </a:t>
            </a:r>
          </a:p>
          <a:p>
            <a:endParaRPr lang="en-US" sz="2400" dirty="0">
              <a:solidFill>
                <a:schemeClr val="bg1"/>
              </a:solidFill>
            </a:endParaRPr>
          </a:p>
          <a:p>
            <a:r>
              <a:rPr lang="en-US" sz="2800" dirty="0" smtClean="0">
                <a:solidFill>
                  <a:schemeClr val="bg1"/>
                </a:solidFill>
              </a:rPr>
              <a:t>SEND GOODS CHARGE AC CT ETC</a:t>
            </a:r>
          </a:p>
          <a:p>
            <a:r>
              <a:rPr lang="en-US" sz="2800" dirty="0" smtClean="0">
                <a:solidFill>
                  <a:schemeClr val="bg1"/>
                </a:solidFill>
              </a:rPr>
              <a:t>We make the massage as block of three</a:t>
            </a:r>
          </a:p>
          <a:p>
            <a:r>
              <a:rPr lang="en-US" sz="2800" dirty="0" smtClean="0">
                <a:solidFill>
                  <a:schemeClr val="bg1"/>
                </a:solidFill>
              </a:rPr>
              <a:t>0se  nd0  goo ds0 cha rge ac0 ct0 etc</a:t>
            </a:r>
          </a:p>
          <a:p>
            <a:endParaRPr lang="en-US" sz="2800" dirty="0">
              <a:solidFill>
                <a:schemeClr val="bg1"/>
              </a:solidFill>
            </a:endParaRPr>
          </a:p>
          <a:p>
            <a:r>
              <a:rPr lang="en-US" sz="2800" dirty="0" smtClean="0">
                <a:solidFill>
                  <a:schemeClr val="bg1"/>
                </a:solidFill>
              </a:rPr>
              <a:t>The massage in digit will be as </a:t>
            </a:r>
          </a:p>
          <a:p>
            <a:r>
              <a:rPr lang="en-US" sz="2800" dirty="0">
                <a:solidFill>
                  <a:schemeClr val="bg1"/>
                </a:solidFill>
              </a:rPr>
              <a:t> </a:t>
            </a:r>
            <a:r>
              <a:rPr lang="en-US" sz="2800" dirty="0" smtClean="0">
                <a:solidFill>
                  <a:schemeClr val="bg1"/>
                </a:solidFill>
              </a:rPr>
              <a:t>261804  130326 061414  031826  020700  170604</a:t>
            </a:r>
          </a:p>
          <a:p>
            <a:r>
              <a:rPr lang="en-US" sz="2800" dirty="0" smtClean="0">
                <a:solidFill>
                  <a:schemeClr val="bg1"/>
                </a:solidFill>
              </a:rPr>
              <a:t>260200  021926   041902</a:t>
            </a:r>
          </a:p>
          <a:p>
            <a:r>
              <a:rPr lang="en-US" sz="2800" dirty="0" smtClean="0">
                <a:solidFill>
                  <a:schemeClr val="bg1"/>
                </a:solidFill>
              </a:rPr>
              <a:t> </a:t>
            </a:r>
            <a:endParaRPr lang="en-GB" sz="2800" dirty="0">
              <a:solidFill>
                <a:srgbClr val="FFFF00"/>
              </a:solidFill>
            </a:endParaRPr>
          </a:p>
        </p:txBody>
      </p:sp>
      <p:graphicFrame>
        <p:nvGraphicFramePr>
          <p:cNvPr id="3" name="Object 2"/>
          <p:cNvGraphicFramePr>
            <a:graphicFrameLocks noChangeAspect="1"/>
          </p:cNvGraphicFramePr>
          <p:nvPr/>
        </p:nvGraphicFramePr>
        <p:xfrm flipV="1">
          <a:off x="539552" y="5013176"/>
          <a:ext cx="7560840" cy="1427798"/>
        </p:xfrm>
        <a:graphic>
          <a:graphicData uri="http://schemas.openxmlformats.org/presentationml/2006/ole">
            <mc:AlternateContent xmlns:mc="http://schemas.openxmlformats.org/markup-compatibility/2006">
              <mc:Choice xmlns:v="urn:schemas-microsoft-com:vml" Requires="v">
                <p:oleObj spid="_x0000_s10243" name="Equation" r:id="rId3" imgW="2958840" imgH="558720" progId="Equation.3">
                  <p:embed/>
                </p:oleObj>
              </mc:Choice>
              <mc:Fallback>
                <p:oleObj name="Equation" r:id="rId3" imgW="2958840" imgH="5587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39552" y="5013176"/>
                        <a:ext cx="7560840" cy="14277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692696"/>
            <a:ext cx="4687502" cy="4154984"/>
          </a:xfrm>
          <a:prstGeom prst="rect">
            <a:avLst/>
          </a:prstGeom>
          <a:noFill/>
        </p:spPr>
        <p:txBody>
          <a:bodyPr wrap="none" rtlCol="0">
            <a:spAutoFit/>
          </a:bodyPr>
          <a:lstStyle/>
          <a:p>
            <a:r>
              <a:rPr lang="en-US" sz="3200" dirty="0" smtClean="0">
                <a:solidFill>
                  <a:srgbClr val="FFFF00"/>
                </a:solidFill>
              </a:rPr>
              <a:t>Two points</a:t>
            </a:r>
          </a:p>
          <a:p>
            <a:r>
              <a:rPr lang="en-US" sz="2400" dirty="0" smtClean="0">
                <a:solidFill>
                  <a:schemeClr val="bg1"/>
                </a:solidFill>
              </a:rPr>
              <a:t>a)How to find power?</a:t>
            </a:r>
          </a:p>
          <a:p>
            <a:r>
              <a:rPr lang="en-US" sz="2400" dirty="0" smtClean="0">
                <a:solidFill>
                  <a:schemeClr val="bg1"/>
                </a:solidFill>
              </a:rPr>
              <a:t>b)How to secure more?</a:t>
            </a:r>
          </a:p>
          <a:p>
            <a:r>
              <a:rPr lang="en-US" sz="2400" dirty="0" smtClean="0">
                <a:solidFill>
                  <a:schemeClr val="bg1"/>
                </a:solidFill>
              </a:rPr>
              <a:t>For breaking cipher we need two</a:t>
            </a:r>
          </a:p>
          <a:p>
            <a:r>
              <a:rPr lang="en-US" sz="2400" dirty="0" smtClean="0">
                <a:solidFill>
                  <a:schemeClr val="bg1"/>
                </a:solidFill>
              </a:rPr>
              <a:t>a)Uler  theorem</a:t>
            </a:r>
          </a:p>
          <a:p>
            <a:r>
              <a:rPr lang="en-US" sz="2400" dirty="0" smtClean="0">
                <a:solidFill>
                  <a:schemeClr val="bg1"/>
                </a:solidFill>
              </a:rPr>
              <a:t>b)Algorithm of </a:t>
            </a:r>
            <a:r>
              <a:rPr lang="en-US" sz="2400" dirty="0" err="1" smtClean="0">
                <a:solidFill>
                  <a:schemeClr val="bg1"/>
                </a:solidFill>
              </a:rPr>
              <a:t>Uglodosean</a:t>
            </a:r>
            <a:endParaRPr lang="en-US" sz="2400" dirty="0" smtClean="0">
              <a:solidFill>
                <a:schemeClr val="bg1"/>
              </a:solidFill>
            </a:endParaRPr>
          </a:p>
          <a:p>
            <a:r>
              <a:rPr lang="en-US" sz="2400" dirty="0" smtClean="0">
                <a:solidFill>
                  <a:srgbClr val="FFFF00"/>
                </a:solidFill>
              </a:rPr>
              <a:t>Definition :</a:t>
            </a:r>
          </a:p>
          <a:p>
            <a:r>
              <a:rPr lang="en-US" sz="2400" dirty="0" smtClean="0">
                <a:solidFill>
                  <a:schemeClr val="bg1"/>
                </a:solidFill>
              </a:rPr>
              <a:t>If </a:t>
            </a:r>
          </a:p>
          <a:p>
            <a:endParaRPr lang="en-US" sz="3200" dirty="0" smtClean="0">
              <a:solidFill>
                <a:schemeClr val="bg1"/>
              </a:solidFill>
            </a:endParaRPr>
          </a:p>
          <a:p>
            <a:r>
              <a:rPr lang="en-US" sz="3200" dirty="0" smtClean="0">
                <a:solidFill>
                  <a:srgbClr val="FFFF00"/>
                </a:solidFill>
              </a:rPr>
              <a:t> </a:t>
            </a:r>
            <a:endParaRPr lang="en-GB" sz="3200" dirty="0">
              <a:solidFill>
                <a:srgbClr val="FFFF00"/>
              </a:solidFill>
            </a:endParaRPr>
          </a:p>
        </p:txBody>
      </p:sp>
      <p:graphicFrame>
        <p:nvGraphicFramePr>
          <p:cNvPr id="4" name="Object 3"/>
          <p:cNvGraphicFramePr>
            <a:graphicFrameLocks noChangeAspect="1"/>
          </p:cNvGraphicFramePr>
          <p:nvPr/>
        </p:nvGraphicFramePr>
        <p:xfrm>
          <a:off x="1331640" y="3429000"/>
          <a:ext cx="5462321" cy="2411295"/>
        </p:xfrm>
        <a:graphic>
          <a:graphicData uri="http://schemas.openxmlformats.org/presentationml/2006/ole">
            <mc:AlternateContent xmlns:mc="http://schemas.openxmlformats.org/markup-compatibility/2006">
              <mc:Choice xmlns:v="urn:schemas-microsoft-com:vml" Requires="v">
                <p:oleObj spid="_x0000_s11268" name="Equation" r:id="rId3" imgW="2819160" imgH="1244520" progId="Equation.3">
                  <p:embed/>
                </p:oleObj>
              </mc:Choice>
              <mc:Fallback>
                <p:oleObj name="Equation" r:id="rId3" imgW="2819160" imgH="124452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429000"/>
                        <a:ext cx="5462321" cy="24112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2123728" y="6165304"/>
            <a:ext cx="2751074" cy="369332"/>
          </a:xfrm>
          <a:prstGeom prst="rect">
            <a:avLst/>
          </a:prstGeom>
          <a:noFill/>
        </p:spPr>
        <p:txBody>
          <a:bodyPr wrap="none" rtlCol="0">
            <a:spAutoFit/>
          </a:bodyPr>
          <a:lstStyle/>
          <a:p>
            <a:r>
              <a:rPr lang="en-US" dirty="0" smtClean="0"/>
              <a:t>How to find factor  of n? </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395535" y="332656"/>
          <a:ext cx="6086241" cy="1296144"/>
        </p:xfrm>
        <a:graphic>
          <a:graphicData uri="http://schemas.openxmlformats.org/presentationml/2006/ole">
            <mc:AlternateContent xmlns:mc="http://schemas.openxmlformats.org/markup-compatibility/2006">
              <mc:Choice xmlns:v="urn:schemas-microsoft-com:vml" Requires="v">
                <p:oleObj spid="_x0000_s12293" name="Equation" r:id="rId3" imgW="2743200" imgH="583920" progId="Equation.3">
                  <p:embed/>
                </p:oleObj>
              </mc:Choice>
              <mc:Fallback>
                <p:oleObj name="Equation" r:id="rId3" imgW="2743200" imgH="5839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332656"/>
                        <a:ext cx="6086241"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Box 2"/>
          <p:cNvSpPr txBox="1"/>
          <p:nvPr/>
        </p:nvSpPr>
        <p:spPr>
          <a:xfrm>
            <a:off x="539552" y="1412776"/>
            <a:ext cx="3688830" cy="369332"/>
          </a:xfrm>
          <a:prstGeom prst="rect">
            <a:avLst/>
          </a:prstGeom>
          <a:noFill/>
        </p:spPr>
        <p:txBody>
          <a:bodyPr wrap="none" rtlCol="0">
            <a:spAutoFit/>
          </a:bodyPr>
          <a:lstStyle/>
          <a:p>
            <a:r>
              <a:rPr lang="en-US" dirty="0" smtClean="0">
                <a:solidFill>
                  <a:schemeClr val="bg1"/>
                </a:solidFill>
              </a:rPr>
              <a:t>We must find </a:t>
            </a:r>
            <a:r>
              <a:rPr lang="en-US" dirty="0" err="1" smtClean="0">
                <a:solidFill>
                  <a:schemeClr val="bg1"/>
                </a:solidFill>
              </a:rPr>
              <a:t>e,d</a:t>
            </a:r>
            <a:r>
              <a:rPr lang="en-US" dirty="0" smtClean="0">
                <a:solidFill>
                  <a:schemeClr val="bg1"/>
                </a:solidFill>
              </a:rPr>
              <a:t> which t  satisfies</a:t>
            </a:r>
            <a:endParaRPr lang="en-GB" dirty="0">
              <a:solidFill>
                <a:schemeClr val="bg1"/>
              </a:solidFill>
            </a:endParaRPr>
          </a:p>
        </p:txBody>
      </p:sp>
      <p:graphicFrame>
        <p:nvGraphicFramePr>
          <p:cNvPr id="4" name="Object 3"/>
          <p:cNvGraphicFramePr>
            <a:graphicFrameLocks noChangeAspect="1"/>
          </p:cNvGraphicFramePr>
          <p:nvPr/>
        </p:nvGraphicFramePr>
        <p:xfrm>
          <a:off x="899591" y="1988840"/>
          <a:ext cx="7392821" cy="504056"/>
        </p:xfrm>
        <a:graphic>
          <a:graphicData uri="http://schemas.openxmlformats.org/presentationml/2006/ole">
            <mc:AlternateContent xmlns:mc="http://schemas.openxmlformats.org/markup-compatibility/2006">
              <mc:Choice xmlns:v="urn:schemas-microsoft-com:vml" Requires="v">
                <p:oleObj spid="_x0000_s12294" name="Equation" r:id="rId5" imgW="3352680" imgH="228600" progId="Equation.3">
                  <p:embed/>
                </p:oleObj>
              </mc:Choice>
              <mc:Fallback>
                <p:oleObj name="Equation" r:id="rId5" imgW="335268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1" y="1988840"/>
                        <a:ext cx="7392821"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4"/>
          <p:cNvGraphicFramePr>
            <a:graphicFrameLocks noChangeAspect="1"/>
          </p:cNvGraphicFramePr>
          <p:nvPr/>
        </p:nvGraphicFramePr>
        <p:xfrm>
          <a:off x="827584" y="2564904"/>
          <a:ext cx="3748088" cy="1584325"/>
        </p:xfrm>
        <a:graphic>
          <a:graphicData uri="http://schemas.openxmlformats.org/presentationml/2006/ole">
            <mc:AlternateContent xmlns:mc="http://schemas.openxmlformats.org/markup-compatibility/2006">
              <mc:Choice xmlns:v="urn:schemas-microsoft-com:vml" Requires="v">
                <p:oleObj spid="_x0000_s12295" name="Equation" r:id="rId7" imgW="1562040" imgH="660240" progId="Equation.3">
                  <p:embed/>
                </p:oleObj>
              </mc:Choice>
              <mc:Fallback>
                <p:oleObj name="Equation" r:id="rId7" imgW="1562040" imgH="660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7584" y="2564904"/>
                        <a:ext cx="3748088" cy="158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52736"/>
            <a:ext cx="1196161" cy="369332"/>
          </a:xfrm>
          <a:prstGeom prst="rect">
            <a:avLst/>
          </a:prstGeom>
          <a:noFill/>
        </p:spPr>
        <p:txBody>
          <a:bodyPr wrap="none" rtlCol="0">
            <a:spAutoFit/>
          </a:bodyPr>
          <a:lstStyle/>
          <a:p>
            <a:r>
              <a:rPr lang="en-US" dirty="0" smtClean="0"/>
              <a:t>Example :</a:t>
            </a:r>
            <a:endParaRPr lang="en-GB" dirty="0"/>
          </a:p>
        </p:txBody>
      </p:sp>
      <p:graphicFrame>
        <p:nvGraphicFramePr>
          <p:cNvPr id="13314" name="Object 2"/>
          <p:cNvGraphicFramePr>
            <a:graphicFrameLocks noChangeAspect="1"/>
          </p:cNvGraphicFramePr>
          <p:nvPr/>
        </p:nvGraphicFramePr>
        <p:xfrm>
          <a:off x="2195736" y="908720"/>
          <a:ext cx="2210784" cy="2232248"/>
        </p:xfrm>
        <a:graphic>
          <a:graphicData uri="http://schemas.openxmlformats.org/presentationml/2006/ole">
            <mc:AlternateContent xmlns:mc="http://schemas.openxmlformats.org/markup-compatibility/2006">
              <mc:Choice xmlns:v="urn:schemas-microsoft-com:vml" Requires="v">
                <p:oleObj spid="_x0000_s13317" name="Equation" r:id="rId3" imgW="1307880" imgH="1320480" progId="Equation.3">
                  <p:embed/>
                </p:oleObj>
              </mc:Choice>
              <mc:Fallback>
                <p:oleObj name="Equation" r:id="rId3" imgW="1307880" imgH="1320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908720"/>
                        <a:ext cx="2210784" cy="22322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3"/>
          <p:cNvGraphicFramePr>
            <a:graphicFrameLocks noChangeAspect="1"/>
          </p:cNvGraphicFramePr>
          <p:nvPr/>
        </p:nvGraphicFramePr>
        <p:xfrm>
          <a:off x="2195735" y="3356992"/>
          <a:ext cx="2880321" cy="874383"/>
        </p:xfrm>
        <a:graphic>
          <a:graphicData uri="http://schemas.openxmlformats.org/presentationml/2006/ole">
            <mc:AlternateContent xmlns:mc="http://schemas.openxmlformats.org/markup-compatibility/2006">
              <mc:Choice xmlns:v="urn:schemas-microsoft-com:vml" Requires="v">
                <p:oleObj spid="_x0000_s13318" name="Equation" r:id="rId5" imgW="1422360" imgH="431640" progId="Equation.3">
                  <p:embed/>
                </p:oleObj>
              </mc:Choice>
              <mc:Fallback>
                <p:oleObj name="Equation" r:id="rId5" imgW="14223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735" y="3356992"/>
                        <a:ext cx="2880321" cy="8743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4"/>
          <p:cNvGraphicFramePr>
            <a:graphicFrameLocks noChangeAspect="1"/>
          </p:cNvGraphicFramePr>
          <p:nvPr/>
        </p:nvGraphicFramePr>
        <p:xfrm>
          <a:off x="1763688" y="4221088"/>
          <a:ext cx="2448272" cy="2699964"/>
        </p:xfrm>
        <a:graphic>
          <a:graphicData uri="http://schemas.openxmlformats.org/presentationml/2006/ole">
            <mc:AlternateContent xmlns:mc="http://schemas.openxmlformats.org/markup-compatibility/2006">
              <mc:Choice xmlns:v="urn:schemas-microsoft-com:vml" Requires="v">
                <p:oleObj spid="_x0000_s13319" name="Equation" r:id="rId7" imgW="1358640" imgH="1498320" progId="Equation.3">
                  <p:embed/>
                </p:oleObj>
              </mc:Choice>
              <mc:Fallback>
                <p:oleObj name="Equation" r:id="rId7" imgW="1358640" imgH="149832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688" y="4221088"/>
                        <a:ext cx="2448272" cy="26999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449263" y="230188"/>
          <a:ext cx="2005012" cy="1001712"/>
        </p:xfrm>
        <a:graphic>
          <a:graphicData uri="http://schemas.openxmlformats.org/presentationml/2006/ole">
            <mc:AlternateContent xmlns:mc="http://schemas.openxmlformats.org/markup-compatibility/2006">
              <mc:Choice xmlns:v="urn:schemas-microsoft-com:vml" Requires="v">
                <p:oleObj spid="_x0000_s14341" name="Equation" r:id="rId3" imgW="812520" imgH="406080" progId="Equation.3">
                  <p:embed/>
                </p:oleObj>
              </mc:Choice>
              <mc:Fallback>
                <p:oleObj name="Equation" r:id="rId3" imgW="812520" imgH="406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3" y="230188"/>
                        <a:ext cx="2005012" cy="1001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3"/>
          <p:cNvGraphicFramePr>
            <a:graphicFrameLocks noChangeAspect="1"/>
          </p:cNvGraphicFramePr>
          <p:nvPr/>
        </p:nvGraphicFramePr>
        <p:xfrm>
          <a:off x="323528" y="1268760"/>
          <a:ext cx="5009466" cy="504056"/>
        </p:xfrm>
        <a:graphic>
          <a:graphicData uri="http://schemas.openxmlformats.org/presentationml/2006/ole">
            <mc:AlternateContent xmlns:mc="http://schemas.openxmlformats.org/markup-compatibility/2006">
              <mc:Choice xmlns:v="urn:schemas-microsoft-com:vml" Requires="v">
                <p:oleObj spid="_x0000_s14342" name="Equation" r:id="rId5" imgW="2273040" imgH="228600" progId="Equation.3">
                  <p:embed/>
                </p:oleObj>
              </mc:Choice>
              <mc:Fallback>
                <p:oleObj name="Equation" r:id="rId5" imgW="227304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8" y="1268760"/>
                        <a:ext cx="5009466"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4"/>
          <p:cNvGraphicFramePr>
            <a:graphicFrameLocks noChangeAspect="1"/>
          </p:cNvGraphicFramePr>
          <p:nvPr/>
        </p:nvGraphicFramePr>
        <p:xfrm>
          <a:off x="539552" y="2276872"/>
          <a:ext cx="5788784" cy="1105396"/>
        </p:xfrm>
        <a:graphic>
          <a:graphicData uri="http://schemas.openxmlformats.org/presentationml/2006/ole">
            <mc:AlternateContent xmlns:mc="http://schemas.openxmlformats.org/markup-compatibility/2006">
              <mc:Choice xmlns:v="urn:schemas-microsoft-com:vml" Requires="v">
                <p:oleObj spid="_x0000_s14343" name="Equation" r:id="rId7" imgW="2527200" imgH="482400" progId="Equation.3">
                  <p:embed/>
                </p:oleObj>
              </mc:Choice>
              <mc:Fallback>
                <p:oleObj name="Equation" r:id="rId7" imgW="252720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2276872"/>
                        <a:ext cx="5788784" cy="11053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124744"/>
            <a:ext cx="4195379" cy="1569660"/>
          </a:xfrm>
          <a:prstGeom prst="rect">
            <a:avLst/>
          </a:prstGeom>
          <a:noFill/>
        </p:spPr>
        <p:txBody>
          <a:bodyPr wrap="none" rtlCol="0">
            <a:spAutoFit/>
          </a:bodyPr>
          <a:lstStyle/>
          <a:p>
            <a:r>
              <a:rPr lang="en-US" sz="9600" dirty="0" smtClean="0"/>
              <a:t>Thanks</a:t>
            </a:r>
            <a:endParaRPr lang="en-GB" sz="9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208912" cy="1938992"/>
          </a:xfrm>
          <a:prstGeom prst="rect">
            <a:avLst/>
          </a:prstGeom>
          <a:solidFill>
            <a:schemeClr val="bg1"/>
          </a:solidFill>
          <a:ln>
            <a:solidFill>
              <a:srgbClr val="FFFF00"/>
            </a:solidFill>
          </a:ln>
        </p:spPr>
        <p:txBody>
          <a:bodyPr wrap="square" rtlCol="0">
            <a:spAutoFit/>
          </a:bodyPr>
          <a:lstStyle/>
          <a:p>
            <a:r>
              <a:rPr lang="en-US" sz="2400" dirty="0" smtClean="0"/>
              <a:t>Software companies  wishes  to protect  their products against  piracy ,banks wants to ensure secure transactions and  almost every one whishes  to keep  their  personal  information private.  The  need for secure communication gave rise to a science referred to as cryptology.</a:t>
            </a:r>
            <a:endParaRPr lang="en-GB" sz="2400" dirty="0"/>
          </a:p>
        </p:txBody>
      </p:sp>
      <p:sp>
        <p:nvSpPr>
          <p:cNvPr id="3" name="TextBox 2"/>
          <p:cNvSpPr txBox="1"/>
          <p:nvPr/>
        </p:nvSpPr>
        <p:spPr>
          <a:xfrm>
            <a:off x="683568" y="2924944"/>
            <a:ext cx="7560840" cy="2677656"/>
          </a:xfrm>
          <a:prstGeom prst="rect">
            <a:avLst/>
          </a:prstGeom>
          <a:noFill/>
        </p:spPr>
        <p:txBody>
          <a:bodyPr wrap="square" rtlCol="0">
            <a:spAutoFit/>
          </a:bodyPr>
          <a:lstStyle/>
          <a:p>
            <a:r>
              <a:rPr lang="en-US" dirty="0" smtClean="0"/>
              <a:t>                                         </a:t>
            </a:r>
            <a:r>
              <a:rPr lang="en-US" sz="2400" dirty="0" smtClean="0"/>
              <a:t>Cryptology</a:t>
            </a:r>
          </a:p>
          <a:p>
            <a:r>
              <a:rPr lang="en-US" sz="2400" dirty="0" smtClean="0"/>
              <a:t>A cipher system  or cryptosystem is a technique used</a:t>
            </a:r>
          </a:p>
          <a:p>
            <a:r>
              <a:rPr lang="en-US" sz="2400" dirty="0" smtClean="0"/>
              <a:t>to hide massage from  unit intended recipients.Cryptology is the science  that creates those cryptosystems. </a:t>
            </a:r>
          </a:p>
          <a:p>
            <a:endParaRPr lang="en-US" sz="2400" dirty="0" smtClean="0"/>
          </a:p>
          <a:p>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764704"/>
            <a:ext cx="7560840" cy="3046988"/>
          </a:xfrm>
          <a:prstGeom prst="rect">
            <a:avLst/>
          </a:prstGeom>
          <a:noFill/>
        </p:spPr>
        <p:txBody>
          <a:bodyPr wrap="square" rtlCol="0">
            <a:spAutoFit/>
          </a:bodyPr>
          <a:lstStyle/>
          <a:p>
            <a:r>
              <a:rPr lang="en-US" sz="3200" dirty="0" smtClean="0"/>
              <a:t>Crypto analysis  is art of  unraveling or  breaking such system ,that is reading them even if one is not   the intended  recipient. The  cryptology is used to  encompass both cryptology and crypto analysis</a:t>
            </a:r>
            <a:r>
              <a:rPr lang="en-US" dirty="0" smtClean="0"/>
              <a:t>.</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852" name="Object 4"/>
          <p:cNvGraphicFramePr>
            <a:graphicFrameLocks noGrp="1" noChangeAspect="1"/>
          </p:cNvGraphicFramePr>
          <p:nvPr>
            <p:ph/>
          </p:nvPr>
        </p:nvGraphicFramePr>
        <p:xfrm>
          <a:off x="1692275" y="692150"/>
          <a:ext cx="6696075" cy="4891088"/>
        </p:xfrm>
        <a:graphic>
          <a:graphicData uri="http://schemas.openxmlformats.org/presentationml/2006/ole">
            <mc:AlternateContent xmlns:mc="http://schemas.openxmlformats.org/markup-compatibility/2006">
              <mc:Choice xmlns:v="urn:schemas-microsoft-com:vml" Requires="v">
                <p:oleObj spid="_x0000_s54275" name="Bitmap Image" r:id="rId3" imgW="4514286" imgH="3296110" progId="PBrush">
                  <p:embed/>
                </p:oleObj>
              </mc:Choice>
              <mc:Fallback>
                <p:oleObj name="Bitmap Image" r:id="rId3" imgW="4514286" imgH="3296110"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692150"/>
                        <a:ext cx="6696075" cy="4891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499"/>
                                          </p:stCondLst>
                                        </p:cTn>
                                        <p:tgtEl>
                                          <p:spTgt spid="206852"/>
                                        </p:tgtEl>
                                        <p:attrNameLst>
                                          <p:attrName>style.visibility</p:attrName>
                                        </p:attrNameLst>
                                      </p:cBhvr>
                                      <p:to>
                                        <p:strVal val="visible"/>
                                      </p:to>
                                    </p:set>
                                    <p:anim to="" calcmode="lin" valueType="num">
                                      <p:cBhvr>
                                        <p:cTn id="7" dur="1" fill="hold"/>
                                        <p:tgtEl>
                                          <p:spTgt spid="2068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9" name="Object 2051"/>
          <p:cNvGraphicFramePr>
            <a:graphicFrameLocks noChangeAspect="1"/>
          </p:cNvGraphicFramePr>
          <p:nvPr/>
        </p:nvGraphicFramePr>
        <p:xfrm>
          <a:off x="247650" y="209550"/>
          <a:ext cx="8096250" cy="6381750"/>
        </p:xfrm>
        <a:graphic>
          <a:graphicData uri="http://schemas.openxmlformats.org/presentationml/2006/ole">
            <mc:AlternateContent xmlns:mc="http://schemas.openxmlformats.org/markup-compatibility/2006">
              <mc:Choice xmlns:v="urn:schemas-microsoft-com:vml" Requires="v">
                <p:oleObj spid="_x0000_s55299" name="Bitmap Image" r:id="rId3" imgW="3877216" imgH="3067478" progId="PBrush">
                  <p:embed/>
                </p:oleObj>
              </mc:Choice>
              <mc:Fallback>
                <p:oleObj name="Bitmap Image" r:id="rId3" imgW="3877216" imgH="3067478"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209550"/>
                        <a:ext cx="8096250" cy="638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strips(downLeft)">
                                      <p:cBhvr>
                                        <p:cTn id="7" dur="500"/>
                                        <p:tgtEl>
                                          <p:spTgt spid="6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64704"/>
            <a:ext cx="6149440" cy="584775"/>
          </a:xfrm>
          <a:prstGeom prst="rect">
            <a:avLst/>
          </a:prstGeom>
          <a:noFill/>
        </p:spPr>
        <p:txBody>
          <a:bodyPr wrap="none" rtlCol="0">
            <a:spAutoFit/>
          </a:bodyPr>
          <a:lstStyle/>
          <a:p>
            <a:r>
              <a:rPr lang="en-US" sz="3200" dirty="0" smtClean="0">
                <a:solidFill>
                  <a:srgbClr val="FFFF00"/>
                </a:solidFill>
              </a:rPr>
              <a:t>Creation of   Science  cryptology </a:t>
            </a:r>
            <a:endParaRPr lang="en-GB" sz="3200" dirty="0">
              <a:solidFill>
                <a:srgbClr val="FFFF00"/>
              </a:solidFill>
            </a:endParaRPr>
          </a:p>
        </p:txBody>
      </p:sp>
      <p:sp>
        <p:nvSpPr>
          <p:cNvPr id="3" name="TextBox 2"/>
          <p:cNvSpPr txBox="1"/>
          <p:nvPr/>
        </p:nvSpPr>
        <p:spPr>
          <a:xfrm>
            <a:off x="539552" y="1772816"/>
            <a:ext cx="8280920" cy="4524315"/>
          </a:xfrm>
          <a:prstGeom prst="rect">
            <a:avLst/>
          </a:prstGeom>
          <a:noFill/>
        </p:spPr>
        <p:txBody>
          <a:bodyPr wrap="square" rtlCol="0">
            <a:spAutoFit/>
          </a:bodyPr>
          <a:lstStyle/>
          <a:p>
            <a:r>
              <a:rPr lang="en-US" sz="2400" dirty="0" smtClean="0">
                <a:solidFill>
                  <a:schemeClr val="bg1"/>
                </a:solidFill>
              </a:rPr>
              <a:t>Egypt civilization</a:t>
            </a:r>
          </a:p>
          <a:p>
            <a:r>
              <a:rPr lang="en-US" sz="2400" dirty="0" smtClean="0">
                <a:solidFill>
                  <a:schemeClr val="bg1"/>
                </a:solidFill>
              </a:rPr>
              <a:t>Greece   civilization</a:t>
            </a:r>
          </a:p>
          <a:p>
            <a:r>
              <a:rPr lang="en-US" sz="2400" dirty="0" smtClean="0">
                <a:solidFill>
                  <a:schemeClr val="bg1"/>
                </a:solidFill>
              </a:rPr>
              <a:t>Indian  civilization </a:t>
            </a:r>
          </a:p>
          <a:p>
            <a:r>
              <a:rPr lang="en-US" sz="2400" dirty="0">
                <a:solidFill>
                  <a:schemeClr val="bg1"/>
                </a:solidFill>
              </a:rPr>
              <a:t> </a:t>
            </a:r>
            <a:r>
              <a:rPr lang="en-US" sz="2400" dirty="0" smtClean="0">
                <a:solidFill>
                  <a:schemeClr val="bg1"/>
                </a:solidFill>
              </a:rPr>
              <a:t>Islamic civilization </a:t>
            </a:r>
          </a:p>
          <a:p>
            <a:r>
              <a:rPr lang="en-US" sz="2400" dirty="0" smtClean="0">
                <a:solidFill>
                  <a:schemeClr val="bg1"/>
                </a:solidFill>
              </a:rPr>
              <a:t>European  civilization</a:t>
            </a:r>
          </a:p>
          <a:p>
            <a:endParaRPr lang="en-US" sz="2400" dirty="0">
              <a:solidFill>
                <a:schemeClr val="bg1"/>
              </a:solidFill>
            </a:endParaRPr>
          </a:p>
          <a:p>
            <a:r>
              <a:rPr lang="en-US" sz="2400" dirty="0" smtClean="0">
                <a:solidFill>
                  <a:schemeClr val="bg1"/>
                </a:solidFill>
              </a:rPr>
              <a:t>The original massage which is to be sent  is called the plane text. The encrypted massage is called cipher text. Encryption is the process  of transforming the plaintext  into cipher text , typically by using  an  algorithm and a key.</a:t>
            </a:r>
          </a:p>
          <a:p>
            <a:r>
              <a:rPr lang="en-US" sz="2400" dirty="0">
                <a:solidFill>
                  <a:schemeClr val="bg1"/>
                </a:solidFill>
              </a:rPr>
              <a:t> </a:t>
            </a:r>
            <a:endParaRPr lang="en-GB" sz="2400" dirty="0">
              <a:solidFill>
                <a:schemeClr val="bg1"/>
              </a:solidFill>
            </a:endParaRPr>
          </a:p>
        </p:txBody>
      </p:sp>
      <p:cxnSp>
        <p:nvCxnSpPr>
          <p:cNvPr id="5" name="Straight Connector 4"/>
          <p:cNvCxnSpPr/>
          <p:nvPr/>
        </p:nvCxnSpPr>
        <p:spPr>
          <a:xfrm flipV="1">
            <a:off x="755576" y="3789040"/>
            <a:ext cx="5544616" cy="720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8064896" cy="3539430"/>
          </a:xfrm>
          <a:prstGeom prst="rect">
            <a:avLst/>
          </a:prstGeom>
          <a:noFill/>
        </p:spPr>
        <p:txBody>
          <a:bodyPr wrap="square" rtlCol="0">
            <a:spAutoFit/>
          </a:bodyPr>
          <a:lstStyle/>
          <a:p>
            <a:r>
              <a:rPr lang="en-US" sz="2800" dirty="0" smtClean="0">
                <a:solidFill>
                  <a:schemeClr val="bg1"/>
                </a:solidFill>
              </a:rPr>
              <a:t>A key is a component which  shared  secretly by  the both  the sender and  recipient  and may  vary from   one massage  to another. Decryption  is process of transformation  the cipher text. This reverse process is typically derived from the knowledge of the encryption algorithm and the key.</a:t>
            </a:r>
          </a:p>
          <a:p>
            <a:endParaRPr lang="en-GB" sz="2800" dirty="0">
              <a:solidFill>
                <a:schemeClr val="bg1"/>
              </a:solidFill>
            </a:endParaRPr>
          </a:p>
        </p:txBody>
      </p:sp>
      <p:cxnSp>
        <p:nvCxnSpPr>
          <p:cNvPr id="4" name="Straight Connector 3"/>
          <p:cNvCxnSpPr/>
          <p:nvPr/>
        </p:nvCxnSpPr>
        <p:spPr>
          <a:xfrm>
            <a:off x="971600" y="3789040"/>
            <a:ext cx="648072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1560" y="4293096"/>
            <a:ext cx="7848872" cy="954107"/>
          </a:xfrm>
          <a:prstGeom prst="rect">
            <a:avLst/>
          </a:prstGeom>
          <a:noFill/>
        </p:spPr>
        <p:txBody>
          <a:bodyPr wrap="square" rtlCol="0">
            <a:spAutoFit/>
          </a:bodyPr>
          <a:lstStyle/>
          <a:p>
            <a:r>
              <a:rPr lang="en-US" sz="2800" dirty="0" smtClean="0">
                <a:solidFill>
                  <a:srgbClr val="C00000"/>
                </a:solidFill>
              </a:rPr>
              <a:t>Example:</a:t>
            </a:r>
          </a:p>
          <a:p>
            <a:endParaRPr lang="en-GB" sz="2800" dirty="0">
              <a:solidFill>
                <a:srgbClr val="C00000"/>
              </a:solidFill>
            </a:endParaRPr>
          </a:p>
        </p:txBody>
      </p:sp>
      <p:sp>
        <p:nvSpPr>
          <p:cNvPr id="6" name="TextBox 5"/>
          <p:cNvSpPr txBox="1"/>
          <p:nvPr/>
        </p:nvSpPr>
        <p:spPr>
          <a:xfrm>
            <a:off x="395536" y="4869160"/>
            <a:ext cx="7097499" cy="369332"/>
          </a:xfrm>
          <a:prstGeom prst="rect">
            <a:avLst/>
          </a:prstGeom>
          <a:noFill/>
        </p:spPr>
        <p:txBody>
          <a:bodyPr wrap="square" rtlCol="0">
            <a:spAutoFit/>
          </a:bodyPr>
          <a:lstStyle/>
          <a:p>
            <a:r>
              <a:rPr lang="en-US" dirty="0" smtClean="0"/>
              <a:t>Plane text =521     key =122  algorithm =+(addition )</a:t>
            </a:r>
            <a:endParaRPr lang="en-GB" dirty="0"/>
          </a:p>
        </p:txBody>
      </p:sp>
      <p:sp>
        <p:nvSpPr>
          <p:cNvPr id="7" name="Rectangle 6"/>
          <p:cNvSpPr/>
          <p:nvPr/>
        </p:nvSpPr>
        <p:spPr>
          <a:xfrm>
            <a:off x="827584" y="5589240"/>
            <a:ext cx="1368152" cy="5760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521</a:t>
            </a:r>
            <a:endParaRPr lang="en-GB" dirty="0">
              <a:solidFill>
                <a:schemeClr val="bg1"/>
              </a:solidFill>
            </a:endParaRPr>
          </a:p>
        </p:txBody>
      </p:sp>
      <p:sp>
        <p:nvSpPr>
          <p:cNvPr id="8" name="Right Arrow 7"/>
          <p:cNvSpPr/>
          <p:nvPr/>
        </p:nvSpPr>
        <p:spPr>
          <a:xfrm>
            <a:off x="2267744" y="5805264"/>
            <a:ext cx="1872208" cy="50405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key122</a:t>
            </a:r>
            <a:endParaRPr lang="en-GB" dirty="0">
              <a:solidFill>
                <a:schemeClr val="bg1"/>
              </a:solidFill>
            </a:endParaRPr>
          </a:p>
        </p:txBody>
      </p:sp>
      <p:sp>
        <p:nvSpPr>
          <p:cNvPr id="9" name="Rounded Rectangle 8"/>
          <p:cNvSpPr/>
          <p:nvPr/>
        </p:nvSpPr>
        <p:spPr>
          <a:xfrm>
            <a:off x="4283968" y="5589240"/>
            <a:ext cx="2232248" cy="792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521+122</a:t>
            </a:r>
            <a:endParaRPr lang="en-GB" dirty="0">
              <a:solidFill>
                <a:schemeClr val="bg1"/>
              </a:solidFill>
            </a:endParaRPr>
          </a:p>
        </p:txBody>
      </p:sp>
      <p:sp>
        <p:nvSpPr>
          <p:cNvPr id="10" name="Rectangle 9"/>
          <p:cNvSpPr/>
          <p:nvPr/>
        </p:nvSpPr>
        <p:spPr>
          <a:xfrm>
            <a:off x="4355976" y="5229200"/>
            <a:ext cx="2376264" cy="2160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Algorithm(+)</a:t>
            </a:r>
            <a:endParaRPr lang="en-GB" dirty="0">
              <a:solidFill>
                <a:schemeClr val="bg1"/>
              </a:solidFill>
            </a:endParaRPr>
          </a:p>
        </p:txBody>
      </p:sp>
      <p:sp>
        <p:nvSpPr>
          <p:cNvPr id="11" name="Right Arrow 10"/>
          <p:cNvSpPr/>
          <p:nvPr/>
        </p:nvSpPr>
        <p:spPr>
          <a:xfrm>
            <a:off x="6660232" y="5805264"/>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p:cNvSpPr/>
          <p:nvPr/>
        </p:nvSpPr>
        <p:spPr>
          <a:xfrm>
            <a:off x="7740352" y="5589240"/>
            <a:ext cx="1403648" cy="86409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643</a:t>
            </a:r>
            <a:endParaRPr lang="en-GB"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9277</TotalTime>
  <Words>1107</Words>
  <Application>Microsoft Office PowerPoint</Application>
  <PresentationFormat>On-screen Show (4:3)</PresentationFormat>
  <Paragraphs>213</Paragraphs>
  <Slides>35</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35</vt:i4>
      </vt:variant>
    </vt:vector>
  </HeadingPairs>
  <TitlesOfParts>
    <vt:vector size="49" baseType="lpstr">
      <vt:lpstr>Arial</vt:lpstr>
      <vt:lpstr>B Koodak</vt:lpstr>
      <vt:lpstr>Book Antiqua</vt:lpstr>
      <vt:lpstr>Kunstler Script</vt:lpstr>
      <vt:lpstr>Lucida Sans</vt:lpstr>
      <vt:lpstr>Times New Roman</vt:lpstr>
      <vt:lpstr>Traditional Arabic</vt:lpstr>
      <vt:lpstr>Wingdings</vt:lpstr>
      <vt:lpstr>Wingdings 2</vt:lpstr>
      <vt:lpstr>Wingdings 3</vt:lpstr>
      <vt:lpstr>Apex</vt:lpstr>
      <vt:lpstr>Bitmap Image</vt:lpstr>
      <vt:lpstr>Visio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banihashemi</cp:lastModifiedBy>
  <cp:revision>111</cp:revision>
  <dcterms:created xsi:type="dcterms:W3CDTF">2010-09-13T18:57:03Z</dcterms:created>
  <dcterms:modified xsi:type="dcterms:W3CDTF">2016-09-18T05:51:36Z</dcterms:modified>
</cp:coreProperties>
</file>