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7"/>
  </p:notesMasterIdLst>
  <p:sldIdLst>
    <p:sldId id="256" r:id="rId2"/>
    <p:sldId id="283" r:id="rId3"/>
    <p:sldId id="261" r:id="rId4"/>
    <p:sldId id="257"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96" r:id="rId21"/>
    <p:sldId id="274" r:id="rId22"/>
    <p:sldId id="276" r:id="rId23"/>
    <p:sldId id="275" r:id="rId24"/>
    <p:sldId id="300" r:id="rId25"/>
    <p:sldId id="297" r:id="rId26"/>
    <p:sldId id="298" r:id="rId27"/>
    <p:sldId id="299" r:id="rId28"/>
    <p:sldId id="301" r:id="rId29"/>
    <p:sldId id="420" r:id="rId30"/>
    <p:sldId id="302" r:id="rId31"/>
    <p:sldId id="303" r:id="rId32"/>
    <p:sldId id="304"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413" r:id="rId61"/>
    <p:sldId id="414" r:id="rId62"/>
    <p:sldId id="415" r:id="rId63"/>
    <p:sldId id="416" r:id="rId64"/>
    <p:sldId id="417" r:id="rId65"/>
    <p:sldId id="418" r:id="rId66"/>
    <p:sldId id="277" r:id="rId67"/>
    <p:sldId id="278" r:id="rId68"/>
    <p:sldId id="279" r:id="rId69"/>
    <p:sldId id="280" r:id="rId70"/>
    <p:sldId id="281" r:id="rId71"/>
    <p:sldId id="419" r:id="rId72"/>
    <p:sldId id="282" r:id="rId73"/>
    <p:sldId id="284" r:id="rId74"/>
    <p:sldId id="285" r:id="rId75"/>
    <p:sldId id="286" r:id="rId76"/>
    <p:sldId id="287" r:id="rId77"/>
    <p:sldId id="288" r:id="rId78"/>
    <p:sldId id="289" r:id="rId79"/>
    <p:sldId id="290" r:id="rId80"/>
    <p:sldId id="291" r:id="rId81"/>
    <p:sldId id="292" r:id="rId82"/>
    <p:sldId id="293" r:id="rId83"/>
    <p:sldId id="294" r:id="rId84"/>
    <p:sldId id="295" r:id="rId85"/>
    <p:sldId id="305" r:id="rId86"/>
    <p:sldId id="306" r:id="rId87"/>
    <p:sldId id="307" r:id="rId88"/>
    <p:sldId id="308" r:id="rId89"/>
    <p:sldId id="309" r:id="rId90"/>
    <p:sldId id="310" r:id="rId91"/>
    <p:sldId id="421" r:id="rId92"/>
    <p:sldId id="311" r:id="rId93"/>
    <p:sldId id="312" r:id="rId94"/>
    <p:sldId id="313" r:id="rId95"/>
    <p:sldId id="314" r:id="rId96"/>
    <p:sldId id="315" r:id="rId97"/>
    <p:sldId id="316" r:id="rId98"/>
    <p:sldId id="422" r:id="rId99"/>
    <p:sldId id="317" r:id="rId100"/>
    <p:sldId id="318" r:id="rId101"/>
    <p:sldId id="319" r:id="rId102"/>
    <p:sldId id="320" r:id="rId103"/>
    <p:sldId id="321" r:id="rId104"/>
    <p:sldId id="322" r:id="rId105"/>
    <p:sldId id="323" r:id="rId106"/>
    <p:sldId id="324" r:id="rId107"/>
    <p:sldId id="325" r:id="rId108"/>
    <p:sldId id="326" r:id="rId109"/>
    <p:sldId id="327" r:id="rId110"/>
    <p:sldId id="328" r:id="rId111"/>
    <p:sldId id="329" r:id="rId112"/>
    <p:sldId id="330" r:id="rId113"/>
    <p:sldId id="331" r:id="rId114"/>
    <p:sldId id="332" r:id="rId115"/>
    <p:sldId id="333" r:id="rId116"/>
    <p:sldId id="334" r:id="rId117"/>
    <p:sldId id="335" r:id="rId118"/>
    <p:sldId id="336" r:id="rId119"/>
    <p:sldId id="337" r:id="rId120"/>
    <p:sldId id="338" r:id="rId121"/>
    <p:sldId id="339" r:id="rId122"/>
    <p:sldId id="340" r:id="rId123"/>
    <p:sldId id="341" r:id="rId124"/>
    <p:sldId id="342" r:id="rId125"/>
    <p:sldId id="343" r:id="rId126"/>
    <p:sldId id="344" r:id="rId127"/>
    <p:sldId id="345" r:id="rId128"/>
    <p:sldId id="346" r:id="rId129"/>
    <p:sldId id="423" r:id="rId130"/>
    <p:sldId id="424" r:id="rId131"/>
    <p:sldId id="425" r:id="rId132"/>
    <p:sldId id="426" r:id="rId133"/>
    <p:sldId id="427" r:id="rId134"/>
    <p:sldId id="428" r:id="rId135"/>
    <p:sldId id="347" r:id="rId136"/>
    <p:sldId id="348" r:id="rId137"/>
    <p:sldId id="349" r:id="rId138"/>
    <p:sldId id="350" r:id="rId139"/>
    <p:sldId id="429" r:id="rId140"/>
    <p:sldId id="351" r:id="rId141"/>
    <p:sldId id="352" r:id="rId142"/>
    <p:sldId id="353" r:id="rId143"/>
    <p:sldId id="354" r:id="rId144"/>
    <p:sldId id="355" r:id="rId145"/>
    <p:sldId id="356" r:id="rId146"/>
    <p:sldId id="357" r:id="rId147"/>
    <p:sldId id="358" r:id="rId148"/>
    <p:sldId id="359" r:id="rId149"/>
    <p:sldId id="360" r:id="rId150"/>
    <p:sldId id="361" r:id="rId151"/>
    <p:sldId id="362" r:id="rId152"/>
    <p:sldId id="363" r:id="rId153"/>
    <p:sldId id="364" r:id="rId154"/>
    <p:sldId id="365" r:id="rId155"/>
    <p:sldId id="366" r:id="rId156"/>
    <p:sldId id="367" r:id="rId157"/>
    <p:sldId id="430" r:id="rId158"/>
    <p:sldId id="368" r:id="rId159"/>
    <p:sldId id="369" r:id="rId160"/>
    <p:sldId id="370" r:id="rId161"/>
    <p:sldId id="371" r:id="rId162"/>
    <p:sldId id="372" r:id="rId163"/>
    <p:sldId id="373" r:id="rId164"/>
    <p:sldId id="374" r:id="rId165"/>
    <p:sldId id="375" r:id="rId166"/>
    <p:sldId id="376" r:id="rId167"/>
    <p:sldId id="385" r:id="rId168"/>
    <p:sldId id="378" r:id="rId169"/>
    <p:sldId id="379" r:id="rId170"/>
    <p:sldId id="381" r:id="rId171"/>
    <p:sldId id="380" r:id="rId172"/>
    <p:sldId id="377" r:id="rId173"/>
    <p:sldId id="382" r:id="rId174"/>
    <p:sldId id="383" r:id="rId175"/>
    <p:sldId id="384" r:id="rId1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A7EB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0000" autoAdjust="0"/>
  </p:normalViewPr>
  <p:slideViewPr>
    <p:cSldViewPr>
      <p:cViewPr varScale="1">
        <p:scale>
          <a:sx n="71" d="100"/>
          <a:sy n="71" d="100"/>
        </p:scale>
        <p:origin x="-11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50.wmf"/><Relationship Id="rId7" Type="http://schemas.openxmlformats.org/officeDocument/2006/relationships/image" Target="../media/image53.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2.wmf"/><Relationship Id="rId5" Type="http://schemas.openxmlformats.org/officeDocument/2006/relationships/image" Target="../media/image45.wmf"/><Relationship Id="rId4"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 Id="rId9"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4" Type="http://schemas.openxmlformats.org/officeDocument/2006/relationships/image" Target="../media/image16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 Id="rId6" Type="http://schemas.openxmlformats.org/officeDocument/2006/relationships/image" Target="../media/image176.wmf"/><Relationship Id="rId5" Type="http://schemas.openxmlformats.org/officeDocument/2006/relationships/image" Target="../media/image175.wmf"/><Relationship Id="rId4" Type="http://schemas.openxmlformats.org/officeDocument/2006/relationships/image" Target="../media/image17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79.wmf"/><Relationship Id="rId7" Type="http://schemas.openxmlformats.org/officeDocument/2006/relationships/image" Target="../media/image183.wmf"/><Relationship Id="rId2" Type="http://schemas.openxmlformats.org/officeDocument/2006/relationships/image" Target="../media/image178.wmf"/><Relationship Id="rId1" Type="http://schemas.openxmlformats.org/officeDocument/2006/relationships/image" Target="../media/image177.wmf"/><Relationship Id="rId6" Type="http://schemas.openxmlformats.org/officeDocument/2006/relationships/image" Target="../media/image182.wmf"/><Relationship Id="rId5" Type="http://schemas.openxmlformats.org/officeDocument/2006/relationships/image" Target="../media/image181.wmf"/><Relationship Id="rId4" Type="http://schemas.openxmlformats.org/officeDocument/2006/relationships/image" Target="../media/image18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7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7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86.wmf"/><Relationship Id="rId1" Type="http://schemas.openxmlformats.org/officeDocument/2006/relationships/image" Target="../media/image17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7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3" Type="http://schemas.openxmlformats.org/officeDocument/2006/relationships/image" Target="../media/image4.wmf"/><Relationship Id="rId7" Type="http://schemas.openxmlformats.org/officeDocument/2006/relationships/image" Target="../media/image16.wmf"/><Relationship Id="rId12" Type="http://schemas.openxmlformats.org/officeDocument/2006/relationships/image" Target="../media/image21.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5.wmf"/><Relationship Id="rId9" Type="http://schemas.openxmlformats.org/officeDocument/2006/relationships/image" Target="../media/image18.wmf"/><Relationship Id="rId14" Type="http://schemas.openxmlformats.org/officeDocument/2006/relationships/image" Target="../media/image2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89.wmf"/><Relationship Id="rId7" Type="http://schemas.openxmlformats.org/officeDocument/2006/relationships/image" Target="../media/image45.wmf"/><Relationship Id="rId2" Type="http://schemas.openxmlformats.org/officeDocument/2006/relationships/image" Target="../media/image188.wmf"/><Relationship Id="rId1" Type="http://schemas.openxmlformats.org/officeDocument/2006/relationships/image" Target="../media/image187.wmf"/><Relationship Id="rId6" Type="http://schemas.openxmlformats.org/officeDocument/2006/relationships/image" Target="../media/image192.wmf"/><Relationship Id="rId5" Type="http://schemas.openxmlformats.org/officeDocument/2006/relationships/image" Target="../media/image191.wmf"/><Relationship Id="rId4" Type="http://schemas.openxmlformats.org/officeDocument/2006/relationships/image" Target="../media/image190.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94.wmf"/><Relationship Id="rId1" Type="http://schemas.openxmlformats.org/officeDocument/2006/relationships/image" Target="../media/image19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195.wmf"/><Relationship Id="rId1" Type="http://schemas.openxmlformats.org/officeDocument/2006/relationships/image" Target="../media/image187.wmf"/><Relationship Id="rId4" Type="http://schemas.openxmlformats.org/officeDocument/2006/relationships/image" Target="../media/image197.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05.wmf"/><Relationship Id="rId13" Type="http://schemas.openxmlformats.org/officeDocument/2006/relationships/image" Target="../media/image210.wmf"/><Relationship Id="rId18" Type="http://schemas.openxmlformats.org/officeDocument/2006/relationships/image" Target="../media/image215.wmf"/><Relationship Id="rId3" Type="http://schemas.openxmlformats.org/officeDocument/2006/relationships/image" Target="../media/image200.wmf"/><Relationship Id="rId7" Type="http://schemas.openxmlformats.org/officeDocument/2006/relationships/image" Target="../media/image204.wmf"/><Relationship Id="rId12" Type="http://schemas.openxmlformats.org/officeDocument/2006/relationships/image" Target="../media/image209.wmf"/><Relationship Id="rId17" Type="http://schemas.openxmlformats.org/officeDocument/2006/relationships/image" Target="../media/image214.wmf"/><Relationship Id="rId2" Type="http://schemas.openxmlformats.org/officeDocument/2006/relationships/image" Target="../media/image199.wmf"/><Relationship Id="rId16" Type="http://schemas.openxmlformats.org/officeDocument/2006/relationships/image" Target="../media/image213.wmf"/><Relationship Id="rId1" Type="http://schemas.openxmlformats.org/officeDocument/2006/relationships/image" Target="../media/image198.wmf"/><Relationship Id="rId6" Type="http://schemas.openxmlformats.org/officeDocument/2006/relationships/image" Target="../media/image203.wmf"/><Relationship Id="rId11" Type="http://schemas.openxmlformats.org/officeDocument/2006/relationships/image" Target="../media/image208.wmf"/><Relationship Id="rId5" Type="http://schemas.openxmlformats.org/officeDocument/2006/relationships/image" Target="../media/image202.wmf"/><Relationship Id="rId15" Type="http://schemas.openxmlformats.org/officeDocument/2006/relationships/image" Target="../media/image212.wmf"/><Relationship Id="rId10" Type="http://schemas.openxmlformats.org/officeDocument/2006/relationships/image" Target="../media/image207.wmf"/><Relationship Id="rId19" Type="http://schemas.openxmlformats.org/officeDocument/2006/relationships/image" Target="../media/image216.wmf"/><Relationship Id="rId4" Type="http://schemas.openxmlformats.org/officeDocument/2006/relationships/image" Target="../media/image201.wmf"/><Relationship Id="rId9" Type="http://schemas.openxmlformats.org/officeDocument/2006/relationships/image" Target="../media/image206.wmf"/><Relationship Id="rId14" Type="http://schemas.openxmlformats.org/officeDocument/2006/relationships/image" Target="../media/image21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17.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20.wmf"/><Relationship Id="rId2" Type="http://schemas.openxmlformats.org/officeDocument/2006/relationships/image" Target="../media/image219.wmf"/><Relationship Id="rId1" Type="http://schemas.openxmlformats.org/officeDocument/2006/relationships/image" Target="../media/image218.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22.wmf"/><Relationship Id="rId2" Type="http://schemas.openxmlformats.org/officeDocument/2006/relationships/image" Target="../media/image219.wmf"/><Relationship Id="rId1" Type="http://schemas.openxmlformats.org/officeDocument/2006/relationships/image" Target="../media/image221.wmf"/><Relationship Id="rId4" Type="http://schemas.openxmlformats.org/officeDocument/2006/relationships/image" Target="../media/image223.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26.wmf"/><Relationship Id="rId2" Type="http://schemas.openxmlformats.org/officeDocument/2006/relationships/image" Target="../media/image225.wmf"/><Relationship Id="rId1" Type="http://schemas.openxmlformats.org/officeDocument/2006/relationships/image" Target="../media/image224.wmf"/><Relationship Id="rId6" Type="http://schemas.openxmlformats.org/officeDocument/2006/relationships/image" Target="../media/image229.wmf"/><Relationship Id="rId5" Type="http://schemas.openxmlformats.org/officeDocument/2006/relationships/image" Target="../media/image228.wmf"/><Relationship Id="rId4" Type="http://schemas.openxmlformats.org/officeDocument/2006/relationships/image" Target="../media/image22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32.wmf"/><Relationship Id="rId7" Type="http://schemas.openxmlformats.org/officeDocument/2006/relationships/image" Target="../media/image236.wmf"/><Relationship Id="rId2" Type="http://schemas.openxmlformats.org/officeDocument/2006/relationships/image" Target="../media/image231.wmf"/><Relationship Id="rId1" Type="http://schemas.openxmlformats.org/officeDocument/2006/relationships/image" Target="../media/image230.wmf"/><Relationship Id="rId6" Type="http://schemas.openxmlformats.org/officeDocument/2006/relationships/image" Target="../media/image235.wmf"/><Relationship Id="rId5" Type="http://schemas.openxmlformats.org/officeDocument/2006/relationships/image" Target="../media/image234.wmf"/><Relationship Id="rId4" Type="http://schemas.openxmlformats.org/officeDocument/2006/relationships/image" Target="../media/image23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39.wmf"/><Relationship Id="rId2" Type="http://schemas.openxmlformats.org/officeDocument/2006/relationships/image" Target="../media/image238.wmf"/><Relationship Id="rId1" Type="http://schemas.openxmlformats.org/officeDocument/2006/relationships/image" Target="../media/image237.wmf"/><Relationship Id="rId4" Type="http://schemas.openxmlformats.org/officeDocument/2006/relationships/image" Target="../media/image24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4.wmf"/><Relationship Id="rId7" Type="http://schemas.openxmlformats.org/officeDocument/2006/relationships/image" Target="../media/image23.wmf"/><Relationship Id="rId2" Type="http://schemas.openxmlformats.org/officeDocument/2006/relationships/image" Target="../media/image5.wmf"/><Relationship Id="rId1" Type="http://schemas.openxmlformats.org/officeDocument/2006/relationships/image" Target="../media/image13.wmf"/><Relationship Id="rId6" Type="http://schemas.openxmlformats.org/officeDocument/2006/relationships/image" Target="../media/image22.wmf"/><Relationship Id="rId5" Type="http://schemas.openxmlformats.org/officeDocument/2006/relationships/image" Target="../media/image25.wmf"/><Relationship Id="rId4" Type="http://schemas.openxmlformats.org/officeDocument/2006/relationships/image" Target="../media/image24.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241.wmf"/><Relationship Id="rId1" Type="http://schemas.openxmlformats.org/officeDocument/2006/relationships/image" Target="../media/image238.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243.wmf"/><Relationship Id="rId1" Type="http://schemas.openxmlformats.org/officeDocument/2006/relationships/image" Target="../media/image242.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51.wmf"/><Relationship Id="rId3" Type="http://schemas.openxmlformats.org/officeDocument/2006/relationships/image" Target="../media/image246.wmf"/><Relationship Id="rId7" Type="http://schemas.openxmlformats.org/officeDocument/2006/relationships/image" Target="../media/image250.wmf"/><Relationship Id="rId2" Type="http://schemas.openxmlformats.org/officeDocument/2006/relationships/image" Target="../media/image245.wmf"/><Relationship Id="rId1" Type="http://schemas.openxmlformats.org/officeDocument/2006/relationships/image" Target="../media/image244.wmf"/><Relationship Id="rId6" Type="http://schemas.openxmlformats.org/officeDocument/2006/relationships/image" Target="../media/image249.wmf"/><Relationship Id="rId11" Type="http://schemas.openxmlformats.org/officeDocument/2006/relationships/image" Target="../media/image254.wmf"/><Relationship Id="rId5" Type="http://schemas.openxmlformats.org/officeDocument/2006/relationships/image" Target="../media/image248.wmf"/><Relationship Id="rId10" Type="http://schemas.openxmlformats.org/officeDocument/2006/relationships/image" Target="../media/image253.wmf"/><Relationship Id="rId4" Type="http://schemas.openxmlformats.org/officeDocument/2006/relationships/image" Target="../media/image247.wmf"/><Relationship Id="rId9" Type="http://schemas.openxmlformats.org/officeDocument/2006/relationships/image" Target="../media/image252.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262.wmf"/><Relationship Id="rId13" Type="http://schemas.openxmlformats.org/officeDocument/2006/relationships/image" Target="../media/image267.wmf"/><Relationship Id="rId3" Type="http://schemas.openxmlformats.org/officeDocument/2006/relationships/image" Target="../media/image257.wmf"/><Relationship Id="rId7" Type="http://schemas.openxmlformats.org/officeDocument/2006/relationships/image" Target="../media/image261.wmf"/><Relationship Id="rId12" Type="http://schemas.openxmlformats.org/officeDocument/2006/relationships/image" Target="../media/image266.wmf"/><Relationship Id="rId2" Type="http://schemas.openxmlformats.org/officeDocument/2006/relationships/image" Target="../media/image256.wmf"/><Relationship Id="rId1" Type="http://schemas.openxmlformats.org/officeDocument/2006/relationships/image" Target="../media/image255.wmf"/><Relationship Id="rId6" Type="http://schemas.openxmlformats.org/officeDocument/2006/relationships/image" Target="../media/image260.wmf"/><Relationship Id="rId11" Type="http://schemas.openxmlformats.org/officeDocument/2006/relationships/image" Target="../media/image265.wmf"/><Relationship Id="rId5" Type="http://schemas.openxmlformats.org/officeDocument/2006/relationships/image" Target="../media/image259.wmf"/><Relationship Id="rId10" Type="http://schemas.openxmlformats.org/officeDocument/2006/relationships/image" Target="../media/image264.wmf"/><Relationship Id="rId4" Type="http://schemas.openxmlformats.org/officeDocument/2006/relationships/image" Target="../media/image258.wmf"/><Relationship Id="rId9" Type="http://schemas.openxmlformats.org/officeDocument/2006/relationships/image" Target="../media/image263.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70.wmf"/><Relationship Id="rId2" Type="http://schemas.openxmlformats.org/officeDocument/2006/relationships/image" Target="../media/image269.wmf"/><Relationship Id="rId1" Type="http://schemas.openxmlformats.org/officeDocument/2006/relationships/image" Target="../media/image268.wmf"/><Relationship Id="rId4" Type="http://schemas.openxmlformats.org/officeDocument/2006/relationships/image" Target="../media/image271.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7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73.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76.wmf"/><Relationship Id="rId2" Type="http://schemas.openxmlformats.org/officeDocument/2006/relationships/image" Target="../media/image275.wmf"/><Relationship Id="rId1" Type="http://schemas.openxmlformats.org/officeDocument/2006/relationships/image" Target="../media/image274.wmf"/><Relationship Id="rId4" Type="http://schemas.openxmlformats.org/officeDocument/2006/relationships/image" Target="../media/image277.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80.wmf"/><Relationship Id="rId2" Type="http://schemas.openxmlformats.org/officeDocument/2006/relationships/image" Target="../media/image279.wmf"/><Relationship Id="rId1" Type="http://schemas.openxmlformats.org/officeDocument/2006/relationships/image" Target="../media/image278.wmf"/><Relationship Id="rId6" Type="http://schemas.openxmlformats.org/officeDocument/2006/relationships/image" Target="../media/image283.wmf"/><Relationship Id="rId5" Type="http://schemas.openxmlformats.org/officeDocument/2006/relationships/image" Target="../media/image282.wmf"/><Relationship Id="rId4" Type="http://schemas.openxmlformats.org/officeDocument/2006/relationships/image" Target="../media/image281.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85.wmf"/><Relationship Id="rId2" Type="http://schemas.openxmlformats.org/officeDocument/2006/relationships/image" Target="../media/image284.wmf"/><Relationship Id="rId1" Type="http://schemas.openxmlformats.org/officeDocument/2006/relationships/image" Target="../media/image283.wmf"/><Relationship Id="rId4" Type="http://schemas.openxmlformats.org/officeDocument/2006/relationships/image" Target="../media/image28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4.wmf"/><Relationship Id="rId7" Type="http://schemas.openxmlformats.org/officeDocument/2006/relationships/image" Target="../media/image29.wmf"/><Relationship Id="rId2" Type="http://schemas.openxmlformats.org/officeDocument/2006/relationships/image" Target="../media/image5.wmf"/><Relationship Id="rId1" Type="http://schemas.openxmlformats.org/officeDocument/2006/relationships/image" Target="../media/image13.wmf"/><Relationship Id="rId6" Type="http://schemas.openxmlformats.org/officeDocument/2006/relationships/image" Target="../media/image22.wmf"/><Relationship Id="rId5" Type="http://schemas.openxmlformats.org/officeDocument/2006/relationships/image" Target="../media/image28.wmf"/><Relationship Id="rId4" Type="http://schemas.openxmlformats.org/officeDocument/2006/relationships/image" Target="../media/image27.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87.w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295.wmf"/><Relationship Id="rId3" Type="http://schemas.openxmlformats.org/officeDocument/2006/relationships/image" Target="../media/image290.wmf"/><Relationship Id="rId7" Type="http://schemas.openxmlformats.org/officeDocument/2006/relationships/image" Target="../media/image294.wmf"/><Relationship Id="rId2" Type="http://schemas.openxmlformats.org/officeDocument/2006/relationships/image" Target="../media/image289.wmf"/><Relationship Id="rId1" Type="http://schemas.openxmlformats.org/officeDocument/2006/relationships/image" Target="../media/image288.wmf"/><Relationship Id="rId6" Type="http://schemas.openxmlformats.org/officeDocument/2006/relationships/image" Target="../media/image293.wmf"/><Relationship Id="rId11" Type="http://schemas.openxmlformats.org/officeDocument/2006/relationships/image" Target="../media/image298.wmf"/><Relationship Id="rId5" Type="http://schemas.openxmlformats.org/officeDocument/2006/relationships/image" Target="../media/image292.wmf"/><Relationship Id="rId10" Type="http://schemas.openxmlformats.org/officeDocument/2006/relationships/image" Target="../media/image297.wmf"/><Relationship Id="rId4" Type="http://schemas.openxmlformats.org/officeDocument/2006/relationships/image" Target="../media/image291.wmf"/><Relationship Id="rId9" Type="http://schemas.openxmlformats.org/officeDocument/2006/relationships/image" Target="../media/image296.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301.wmf"/><Relationship Id="rId2" Type="http://schemas.openxmlformats.org/officeDocument/2006/relationships/image" Target="../media/image300.wmf"/><Relationship Id="rId1" Type="http://schemas.openxmlformats.org/officeDocument/2006/relationships/image" Target="../media/image299.wmf"/><Relationship Id="rId6" Type="http://schemas.openxmlformats.org/officeDocument/2006/relationships/image" Target="../media/image304.wmf"/><Relationship Id="rId5" Type="http://schemas.openxmlformats.org/officeDocument/2006/relationships/image" Target="../media/image303.wmf"/><Relationship Id="rId4" Type="http://schemas.openxmlformats.org/officeDocument/2006/relationships/image" Target="../media/image302.wmf"/></Relationships>
</file>

<file path=ppt/drawings/_rels/vmlDrawing53.vml.rels><?xml version="1.0" encoding="UTF-8" standalone="yes"?>
<Relationships xmlns="http://schemas.openxmlformats.org/package/2006/relationships"><Relationship Id="rId8" Type="http://schemas.openxmlformats.org/officeDocument/2006/relationships/image" Target="../media/image312.wmf"/><Relationship Id="rId3" Type="http://schemas.openxmlformats.org/officeDocument/2006/relationships/image" Target="../media/image307.wmf"/><Relationship Id="rId7" Type="http://schemas.openxmlformats.org/officeDocument/2006/relationships/image" Target="../media/image311.wmf"/><Relationship Id="rId2" Type="http://schemas.openxmlformats.org/officeDocument/2006/relationships/image" Target="../media/image306.wmf"/><Relationship Id="rId1" Type="http://schemas.openxmlformats.org/officeDocument/2006/relationships/image" Target="../media/image305.wmf"/><Relationship Id="rId6" Type="http://schemas.openxmlformats.org/officeDocument/2006/relationships/image" Target="../media/image310.wmf"/><Relationship Id="rId5" Type="http://schemas.openxmlformats.org/officeDocument/2006/relationships/image" Target="../media/image309.wmf"/><Relationship Id="rId4" Type="http://schemas.openxmlformats.org/officeDocument/2006/relationships/image" Target="../media/image308.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315.wmf"/><Relationship Id="rId2" Type="http://schemas.openxmlformats.org/officeDocument/2006/relationships/image" Target="../media/image314.wmf"/><Relationship Id="rId1" Type="http://schemas.openxmlformats.org/officeDocument/2006/relationships/image" Target="../media/image313.wmf"/></Relationships>
</file>

<file path=ppt/drawings/_rels/vmlDrawing55.vml.rels><?xml version="1.0" encoding="UTF-8" standalone="yes"?>
<Relationships xmlns="http://schemas.openxmlformats.org/package/2006/relationships"><Relationship Id="rId8" Type="http://schemas.openxmlformats.org/officeDocument/2006/relationships/image" Target="../media/image323.wmf"/><Relationship Id="rId13" Type="http://schemas.openxmlformats.org/officeDocument/2006/relationships/image" Target="../media/image328.wmf"/><Relationship Id="rId18" Type="http://schemas.openxmlformats.org/officeDocument/2006/relationships/image" Target="../media/image333.wmf"/><Relationship Id="rId3" Type="http://schemas.openxmlformats.org/officeDocument/2006/relationships/image" Target="../media/image318.wmf"/><Relationship Id="rId7" Type="http://schemas.openxmlformats.org/officeDocument/2006/relationships/image" Target="../media/image322.wmf"/><Relationship Id="rId12" Type="http://schemas.openxmlformats.org/officeDocument/2006/relationships/image" Target="../media/image327.wmf"/><Relationship Id="rId17" Type="http://schemas.openxmlformats.org/officeDocument/2006/relationships/image" Target="../media/image332.wmf"/><Relationship Id="rId2" Type="http://schemas.openxmlformats.org/officeDocument/2006/relationships/image" Target="../media/image317.wmf"/><Relationship Id="rId16" Type="http://schemas.openxmlformats.org/officeDocument/2006/relationships/image" Target="../media/image331.wmf"/><Relationship Id="rId1" Type="http://schemas.openxmlformats.org/officeDocument/2006/relationships/image" Target="../media/image316.wmf"/><Relationship Id="rId6" Type="http://schemas.openxmlformats.org/officeDocument/2006/relationships/image" Target="../media/image321.wmf"/><Relationship Id="rId11" Type="http://schemas.openxmlformats.org/officeDocument/2006/relationships/image" Target="../media/image326.wmf"/><Relationship Id="rId5" Type="http://schemas.openxmlformats.org/officeDocument/2006/relationships/image" Target="../media/image320.wmf"/><Relationship Id="rId15" Type="http://schemas.openxmlformats.org/officeDocument/2006/relationships/image" Target="../media/image330.wmf"/><Relationship Id="rId10" Type="http://schemas.openxmlformats.org/officeDocument/2006/relationships/image" Target="../media/image325.wmf"/><Relationship Id="rId4" Type="http://schemas.openxmlformats.org/officeDocument/2006/relationships/image" Target="../media/image319.wmf"/><Relationship Id="rId9" Type="http://schemas.openxmlformats.org/officeDocument/2006/relationships/image" Target="../media/image324.wmf"/><Relationship Id="rId14" Type="http://schemas.openxmlformats.org/officeDocument/2006/relationships/image" Target="../media/image329.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336.wmf"/><Relationship Id="rId2" Type="http://schemas.openxmlformats.org/officeDocument/2006/relationships/image" Target="../media/image335.wmf"/><Relationship Id="rId1" Type="http://schemas.openxmlformats.org/officeDocument/2006/relationships/image" Target="../media/image334.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37.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335.wmf"/><Relationship Id="rId1" Type="http://schemas.openxmlformats.org/officeDocument/2006/relationships/image" Target="../media/image338.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341.wmf"/><Relationship Id="rId2" Type="http://schemas.openxmlformats.org/officeDocument/2006/relationships/image" Target="../media/image340.wmf"/><Relationship Id="rId1" Type="http://schemas.openxmlformats.org/officeDocument/2006/relationships/image" Target="../media/image339.wmf"/><Relationship Id="rId4" Type="http://schemas.openxmlformats.org/officeDocument/2006/relationships/image" Target="../media/image34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343.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345.wmf"/><Relationship Id="rId1" Type="http://schemas.openxmlformats.org/officeDocument/2006/relationships/image" Target="../media/image344.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348.wmf"/><Relationship Id="rId2" Type="http://schemas.openxmlformats.org/officeDocument/2006/relationships/image" Target="../media/image347.wmf"/><Relationship Id="rId1" Type="http://schemas.openxmlformats.org/officeDocument/2006/relationships/image" Target="../media/image346.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51.wmf"/><Relationship Id="rId2" Type="http://schemas.openxmlformats.org/officeDocument/2006/relationships/image" Target="../media/image350.wmf"/><Relationship Id="rId1" Type="http://schemas.openxmlformats.org/officeDocument/2006/relationships/image" Target="../media/image349.wmf"/><Relationship Id="rId4" Type="http://schemas.openxmlformats.org/officeDocument/2006/relationships/image" Target="../media/image352.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354.wmf"/><Relationship Id="rId1" Type="http://schemas.openxmlformats.org/officeDocument/2006/relationships/image" Target="../media/image353.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355.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58.wmf"/><Relationship Id="rId2" Type="http://schemas.openxmlformats.org/officeDocument/2006/relationships/image" Target="../media/image357.wmf"/><Relationship Id="rId1" Type="http://schemas.openxmlformats.org/officeDocument/2006/relationships/image" Target="../media/image356.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360.wmf"/><Relationship Id="rId1" Type="http://schemas.openxmlformats.org/officeDocument/2006/relationships/image" Target="../media/image359.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363.wmf"/><Relationship Id="rId2" Type="http://schemas.openxmlformats.org/officeDocument/2006/relationships/image" Target="../media/image362.wmf"/><Relationship Id="rId1" Type="http://schemas.openxmlformats.org/officeDocument/2006/relationships/image" Target="../media/image361.wmf"/><Relationship Id="rId5" Type="http://schemas.openxmlformats.org/officeDocument/2006/relationships/image" Target="../media/image365.wmf"/><Relationship Id="rId4" Type="http://schemas.openxmlformats.org/officeDocument/2006/relationships/image" Target="../media/image364.wmf"/></Relationships>
</file>

<file path=ppt/drawings/_rels/vmlDrawing69.vml.rels><?xml version="1.0" encoding="UTF-8" standalone="yes"?>
<Relationships xmlns="http://schemas.openxmlformats.org/package/2006/relationships"><Relationship Id="rId8" Type="http://schemas.openxmlformats.org/officeDocument/2006/relationships/image" Target="../media/image373.wmf"/><Relationship Id="rId3" Type="http://schemas.openxmlformats.org/officeDocument/2006/relationships/image" Target="../media/image368.wmf"/><Relationship Id="rId7" Type="http://schemas.openxmlformats.org/officeDocument/2006/relationships/image" Target="../media/image372.wmf"/><Relationship Id="rId2" Type="http://schemas.openxmlformats.org/officeDocument/2006/relationships/image" Target="../media/image367.wmf"/><Relationship Id="rId1" Type="http://schemas.openxmlformats.org/officeDocument/2006/relationships/image" Target="../media/image366.wmf"/><Relationship Id="rId6" Type="http://schemas.openxmlformats.org/officeDocument/2006/relationships/image" Target="../media/image371.wmf"/><Relationship Id="rId5" Type="http://schemas.openxmlformats.org/officeDocument/2006/relationships/image" Target="../media/image370.wmf"/><Relationship Id="rId4" Type="http://schemas.openxmlformats.org/officeDocument/2006/relationships/image" Target="../media/image36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76.wmf"/><Relationship Id="rId2" Type="http://schemas.openxmlformats.org/officeDocument/2006/relationships/image" Target="../media/image375.wmf"/><Relationship Id="rId1" Type="http://schemas.openxmlformats.org/officeDocument/2006/relationships/image" Target="../media/image374.wmf"/><Relationship Id="rId6" Type="http://schemas.openxmlformats.org/officeDocument/2006/relationships/image" Target="../media/image379.wmf"/><Relationship Id="rId5" Type="http://schemas.openxmlformats.org/officeDocument/2006/relationships/image" Target="../media/image378.wmf"/><Relationship Id="rId4" Type="http://schemas.openxmlformats.org/officeDocument/2006/relationships/image" Target="../media/image377.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80.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383.wmf"/><Relationship Id="rId2" Type="http://schemas.openxmlformats.org/officeDocument/2006/relationships/image" Target="../media/image382.wmf"/><Relationship Id="rId1" Type="http://schemas.openxmlformats.org/officeDocument/2006/relationships/image" Target="../media/image381.wmf"/><Relationship Id="rId4" Type="http://schemas.openxmlformats.org/officeDocument/2006/relationships/image" Target="../media/image384.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387.wmf"/><Relationship Id="rId2" Type="http://schemas.openxmlformats.org/officeDocument/2006/relationships/image" Target="../media/image386.wmf"/><Relationship Id="rId1" Type="http://schemas.openxmlformats.org/officeDocument/2006/relationships/image" Target="../media/image385.wmf"/><Relationship Id="rId4" Type="http://schemas.openxmlformats.org/officeDocument/2006/relationships/image" Target="../media/image388.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390.wmf"/><Relationship Id="rId1" Type="http://schemas.openxmlformats.org/officeDocument/2006/relationships/image" Target="../media/image389.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393.wmf"/><Relationship Id="rId2" Type="http://schemas.openxmlformats.org/officeDocument/2006/relationships/image" Target="../media/image392.wmf"/><Relationship Id="rId1" Type="http://schemas.openxmlformats.org/officeDocument/2006/relationships/image" Target="../media/image391.wmf"/><Relationship Id="rId4" Type="http://schemas.openxmlformats.org/officeDocument/2006/relationships/image" Target="../media/image394.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39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1.wmf"/><Relationship Id="rId4"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EA7FDB-335F-432D-8EF5-804307C5CF3D}" type="datetimeFigureOut">
              <a:rPr lang="en-GB" smtClean="0"/>
              <a:pPr/>
              <a:t>01/12/2013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BF014-FB87-4FC6-9FC4-5F6F15F1CF0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DBF014-FB87-4FC6-9FC4-5F6F15F1CF08}" type="slidenum">
              <a:rPr lang="en-GB" smtClean="0"/>
              <a:pPr/>
              <a:t>110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DBF014-FB87-4FC6-9FC4-5F6F15F1CF08}" type="slidenum">
              <a:rPr lang="en-GB" smtClean="0"/>
              <a:pPr/>
              <a:t>133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DBF014-FB87-4FC6-9FC4-5F6F15F1CF08}" type="slidenum">
              <a:rPr lang="en-GB" smtClean="0"/>
              <a:pPr/>
              <a:t>135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DBF014-FB87-4FC6-9FC4-5F6F15F1CF08}" type="slidenum">
              <a:rPr lang="en-GB" smtClean="0"/>
              <a:pPr/>
              <a:t>137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DBF014-FB87-4FC6-9FC4-5F6F15F1CF08}" type="slidenum">
              <a:rPr lang="en-GB" smtClean="0"/>
              <a:pPr/>
              <a:t>151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DBF014-FB87-4FC6-9FC4-5F6F15F1CF08}" type="slidenum">
              <a:rPr lang="en-GB" smtClean="0"/>
              <a:pPr/>
              <a:t>154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7D8473-2CF8-4E4C-A191-79E5293F9DE1}" type="datetime1">
              <a:rPr lang="en-GB" smtClean="0"/>
              <a:pPr/>
              <a:t>01/12/2013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C99574-BD32-4BAE-A6F6-2684FFE94A8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BB8412-5F59-4410-B647-E1B0DECD6F08}" type="datetime1">
              <a:rPr lang="en-GB" smtClean="0"/>
              <a:pPr/>
              <a:t>01/12/2013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C99574-BD32-4BAE-A6F6-2684FFE94A8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76A057-881C-41E3-B6DC-F40AE21FF423}" type="datetime1">
              <a:rPr lang="en-GB" smtClean="0"/>
              <a:pPr/>
              <a:t>01/12/2013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C99574-BD32-4BAE-A6F6-2684FFE94A8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3FEAF6-1439-43B3-B3B4-4D5C838B7CD0}" type="datetime1">
              <a:rPr lang="en-GB" smtClean="0"/>
              <a:pPr/>
              <a:t>01/12/2013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C99574-BD32-4BAE-A6F6-2684FFE94A8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B08A84-31CF-4FDD-B157-4C6A9085D097}" type="datetime1">
              <a:rPr lang="en-GB" smtClean="0"/>
              <a:pPr/>
              <a:t>01/12/2013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C99574-BD32-4BAE-A6F6-2684FFE94A8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985ED6-7416-4BE8-A399-3CA2DF8034A2}" type="datetime1">
              <a:rPr lang="en-GB" smtClean="0"/>
              <a:pPr/>
              <a:t>01/12/2013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C99574-BD32-4BAE-A6F6-2684FFE94A8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D663A6-D918-416F-A9F5-8217A06D886E}" type="datetime1">
              <a:rPr lang="en-GB" smtClean="0"/>
              <a:pPr/>
              <a:t>01/12/2013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C99574-BD32-4BAE-A6F6-2684FFE94A8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7A2AF8-AE5D-4E2F-9D5C-EDB0EB6DD658}" type="datetime1">
              <a:rPr lang="en-GB" smtClean="0"/>
              <a:pPr/>
              <a:t>01/12/2013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C99574-BD32-4BAE-A6F6-2684FFE94A8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03C5-E4E8-4783-82FA-2128F5D2C236}" type="datetime1">
              <a:rPr lang="en-GB" smtClean="0"/>
              <a:pPr/>
              <a:t>01/12/2013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C99574-BD32-4BAE-A6F6-2684FFE94A8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AB9B-FAB7-42CE-A17E-D005BFFE1B8A}" type="datetime1">
              <a:rPr lang="en-GB" smtClean="0"/>
              <a:pPr/>
              <a:t>01/12/2013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C99574-BD32-4BAE-A6F6-2684FFE94A8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D2A71-F213-4A59-8F51-98AB625EDF8D}" type="datetime1">
              <a:rPr lang="en-GB" smtClean="0"/>
              <a:pPr/>
              <a:t>01/12/2013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C99574-BD32-4BAE-A6F6-2684FFE94A8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3A62B-0E6A-4474-9A1F-B84C3B86BCDD}" type="datetime1">
              <a:rPr lang="en-GB" smtClean="0"/>
              <a:pPr/>
              <a:t>01/12/2013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99574-BD32-4BAE-A6F6-2684FFE94A8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husaied2001@yahoo.com" TargetMode="External"/><Relationship Id="rId2" Type="http://schemas.openxmlformats.org/officeDocument/2006/relationships/hyperlink" Target="file:///\\schoo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33.bin"/><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234.bin"/></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240.bin"/><Relationship Id="rId13" Type="http://schemas.openxmlformats.org/officeDocument/2006/relationships/oleObject" Target="../embeddings/oleObject245.bin"/><Relationship Id="rId3" Type="http://schemas.openxmlformats.org/officeDocument/2006/relationships/oleObject" Target="../embeddings/oleObject235.bin"/><Relationship Id="rId7" Type="http://schemas.openxmlformats.org/officeDocument/2006/relationships/oleObject" Target="../embeddings/oleObject239.bin"/><Relationship Id="rId12" Type="http://schemas.openxmlformats.org/officeDocument/2006/relationships/oleObject" Target="../embeddings/oleObject244.bin"/><Relationship Id="rId17" Type="http://schemas.openxmlformats.org/officeDocument/2006/relationships/oleObject" Target="../embeddings/oleObject249.bin"/><Relationship Id="rId2" Type="http://schemas.openxmlformats.org/officeDocument/2006/relationships/slideLayout" Target="../slideLayouts/slideLayout7.xml"/><Relationship Id="rId16" Type="http://schemas.openxmlformats.org/officeDocument/2006/relationships/oleObject" Target="../embeddings/oleObject248.bin"/><Relationship Id="rId1" Type="http://schemas.openxmlformats.org/officeDocument/2006/relationships/vmlDrawing" Target="../drawings/vmlDrawing42.vml"/><Relationship Id="rId6" Type="http://schemas.openxmlformats.org/officeDocument/2006/relationships/oleObject" Target="../embeddings/oleObject238.bin"/><Relationship Id="rId11" Type="http://schemas.openxmlformats.org/officeDocument/2006/relationships/oleObject" Target="../embeddings/oleObject243.bin"/><Relationship Id="rId5" Type="http://schemas.openxmlformats.org/officeDocument/2006/relationships/oleObject" Target="../embeddings/oleObject237.bin"/><Relationship Id="rId15" Type="http://schemas.openxmlformats.org/officeDocument/2006/relationships/oleObject" Target="../embeddings/oleObject247.bin"/><Relationship Id="rId10" Type="http://schemas.openxmlformats.org/officeDocument/2006/relationships/oleObject" Target="../embeddings/oleObject242.bin"/><Relationship Id="rId4" Type="http://schemas.openxmlformats.org/officeDocument/2006/relationships/oleObject" Target="../embeddings/oleObject236.bin"/><Relationship Id="rId9" Type="http://schemas.openxmlformats.org/officeDocument/2006/relationships/oleObject" Target="../embeddings/oleObject241.bin"/><Relationship Id="rId14" Type="http://schemas.openxmlformats.org/officeDocument/2006/relationships/oleObject" Target="../embeddings/oleObject246.bin"/></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255.bin"/><Relationship Id="rId13" Type="http://schemas.openxmlformats.org/officeDocument/2006/relationships/oleObject" Target="../embeddings/oleObject260.bin"/><Relationship Id="rId3" Type="http://schemas.openxmlformats.org/officeDocument/2006/relationships/oleObject" Target="../embeddings/oleObject250.bin"/><Relationship Id="rId7" Type="http://schemas.openxmlformats.org/officeDocument/2006/relationships/oleObject" Target="../embeddings/oleObject254.bin"/><Relationship Id="rId12" Type="http://schemas.openxmlformats.org/officeDocument/2006/relationships/oleObject" Target="../embeddings/oleObject259.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253.bin"/><Relationship Id="rId11" Type="http://schemas.openxmlformats.org/officeDocument/2006/relationships/oleObject" Target="../embeddings/oleObject258.bin"/><Relationship Id="rId5" Type="http://schemas.openxmlformats.org/officeDocument/2006/relationships/oleObject" Target="../embeddings/oleObject252.bin"/><Relationship Id="rId15" Type="http://schemas.openxmlformats.org/officeDocument/2006/relationships/oleObject" Target="../embeddings/oleObject262.bin"/><Relationship Id="rId10" Type="http://schemas.openxmlformats.org/officeDocument/2006/relationships/oleObject" Target="../embeddings/oleObject257.bin"/><Relationship Id="rId4" Type="http://schemas.openxmlformats.org/officeDocument/2006/relationships/oleObject" Target="../embeddings/oleObject251.bin"/><Relationship Id="rId9" Type="http://schemas.openxmlformats.org/officeDocument/2006/relationships/oleObject" Target="../embeddings/oleObject256.bin"/><Relationship Id="rId14" Type="http://schemas.openxmlformats.org/officeDocument/2006/relationships/oleObject" Target="../embeddings/oleObject261.bin"/></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263.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266.bin"/><Relationship Id="rId5" Type="http://schemas.openxmlformats.org/officeDocument/2006/relationships/oleObject" Target="../embeddings/oleObject265.bin"/><Relationship Id="rId4" Type="http://schemas.openxmlformats.org/officeDocument/2006/relationships/oleObject" Target="../embeddings/oleObject264.bin"/></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267.bin"/><Relationship Id="rId2" Type="http://schemas.openxmlformats.org/officeDocument/2006/relationships/slideLayout" Target="../slideLayouts/slideLayout7.xml"/><Relationship Id="rId1" Type="http://schemas.openxmlformats.org/officeDocument/2006/relationships/vmlDrawing" Target="../drawings/vmlDrawing45.v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78.bin"/><Relationship Id="rId4" Type="http://schemas.openxmlformats.org/officeDocument/2006/relationships/oleObject" Target="../embeddings/oleObject77.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oleObject" Target="../embeddings/oleObject268.bin"/></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269.bin"/><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oleObject" Target="../embeddings/oleObject272.bin"/><Relationship Id="rId5" Type="http://schemas.openxmlformats.org/officeDocument/2006/relationships/oleObject" Target="../embeddings/oleObject271.bin"/><Relationship Id="rId4" Type="http://schemas.openxmlformats.org/officeDocument/2006/relationships/oleObject" Target="../embeddings/oleObject270.bin"/></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278.bin"/><Relationship Id="rId3" Type="http://schemas.openxmlformats.org/officeDocument/2006/relationships/oleObject" Target="../embeddings/oleObject273.bin"/><Relationship Id="rId7" Type="http://schemas.openxmlformats.org/officeDocument/2006/relationships/oleObject" Target="../embeddings/oleObject277.bin"/><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oleObject" Target="../embeddings/oleObject276.bin"/><Relationship Id="rId5" Type="http://schemas.openxmlformats.org/officeDocument/2006/relationships/oleObject" Target="../embeddings/oleObject275.bin"/><Relationship Id="rId4" Type="http://schemas.openxmlformats.org/officeDocument/2006/relationships/oleObject" Target="../embeddings/oleObject274.bin"/></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284.bin"/><Relationship Id="rId3" Type="http://schemas.openxmlformats.org/officeDocument/2006/relationships/oleObject" Target="../embeddings/oleObject279.bin"/><Relationship Id="rId7" Type="http://schemas.openxmlformats.org/officeDocument/2006/relationships/oleObject" Target="../embeddings/oleObject283.bin"/><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282.bin"/><Relationship Id="rId5" Type="http://schemas.openxmlformats.org/officeDocument/2006/relationships/oleObject" Target="../embeddings/oleObject281.bin"/><Relationship Id="rId10" Type="http://schemas.openxmlformats.org/officeDocument/2006/relationships/oleObject" Target="../embeddings/oleObject286.bin"/><Relationship Id="rId4" Type="http://schemas.openxmlformats.org/officeDocument/2006/relationships/oleObject" Target="../embeddings/oleObject280.bin"/><Relationship Id="rId9" Type="http://schemas.openxmlformats.org/officeDocument/2006/relationships/oleObject" Target="../embeddings/oleObject285.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287.bin"/><Relationship Id="rId2" Type="http://schemas.openxmlformats.org/officeDocument/2006/relationships/slideLayout" Target="../slideLayouts/slideLayout7.xml"/><Relationship Id="rId1" Type="http://schemas.openxmlformats.org/officeDocument/2006/relationships/vmlDrawing" Target="../drawings/vmlDrawing50.vml"/></Relationships>
</file>

<file path=ppt/slides/_rels/slide116.xml.rels><?xml version="1.0" encoding="UTF-8" standalone="yes"?>
<Relationships xmlns="http://schemas.openxmlformats.org/package/2006/relationships"><Relationship Id="rId8" Type="http://schemas.openxmlformats.org/officeDocument/2006/relationships/oleObject" Target="../embeddings/oleObject293.bin"/><Relationship Id="rId13" Type="http://schemas.openxmlformats.org/officeDocument/2006/relationships/oleObject" Target="../embeddings/oleObject298.bin"/><Relationship Id="rId3" Type="http://schemas.openxmlformats.org/officeDocument/2006/relationships/oleObject" Target="../embeddings/oleObject288.bin"/><Relationship Id="rId7" Type="http://schemas.openxmlformats.org/officeDocument/2006/relationships/oleObject" Target="../embeddings/oleObject292.bin"/><Relationship Id="rId12" Type="http://schemas.openxmlformats.org/officeDocument/2006/relationships/oleObject" Target="../embeddings/oleObject297.bin"/><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oleObject" Target="../embeddings/oleObject291.bin"/><Relationship Id="rId11" Type="http://schemas.openxmlformats.org/officeDocument/2006/relationships/oleObject" Target="../embeddings/oleObject296.bin"/><Relationship Id="rId5" Type="http://schemas.openxmlformats.org/officeDocument/2006/relationships/oleObject" Target="../embeddings/oleObject290.bin"/><Relationship Id="rId10" Type="http://schemas.openxmlformats.org/officeDocument/2006/relationships/oleObject" Target="../embeddings/oleObject295.bin"/><Relationship Id="rId4" Type="http://schemas.openxmlformats.org/officeDocument/2006/relationships/oleObject" Target="../embeddings/oleObject289.bin"/><Relationship Id="rId9" Type="http://schemas.openxmlformats.org/officeDocument/2006/relationships/oleObject" Target="../embeddings/oleObject294.bin"/></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304.bin"/><Relationship Id="rId3" Type="http://schemas.openxmlformats.org/officeDocument/2006/relationships/oleObject" Target="../embeddings/oleObject299.bin"/><Relationship Id="rId7" Type="http://schemas.openxmlformats.org/officeDocument/2006/relationships/oleObject" Target="../embeddings/oleObject303.bin"/><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oleObject" Target="../embeddings/oleObject302.bin"/><Relationship Id="rId11" Type="http://schemas.openxmlformats.org/officeDocument/2006/relationships/oleObject" Target="../embeddings/oleObject307.bin"/><Relationship Id="rId5" Type="http://schemas.openxmlformats.org/officeDocument/2006/relationships/oleObject" Target="../embeddings/oleObject301.bin"/><Relationship Id="rId10" Type="http://schemas.openxmlformats.org/officeDocument/2006/relationships/oleObject" Target="../embeddings/oleObject306.bin"/><Relationship Id="rId4" Type="http://schemas.openxmlformats.org/officeDocument/2006/relationships/oleObject" Target="../embeddings/oleObject300.bin"/><Relationship Id="rId9" Type="http://schemas.openxmlformats.org/officeDocument/2006/relationships/oleObject" Target="../embeddings/oleObject305.bin"/></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313.bin"/><Relationship Id="rId3" Type="http://schemas.openxmlformats.org/officeDocument/2006/relationships/oleObject" Target="../embeddings/oleObject308.bin"/><Relationship Id="rId7" Type="http://schemas.openxmlformats.org/officeDocument/2006/relationships/oleObject" Target="../embeddings/oleObject312.bin"/><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oleObject" Target="../embeddings/oleObject311.bin"/><Relationship Id="rId5" Type="http://schemas.openxmlformats.org/officeDocument/2006/relationships/oleObject" Target="../embeddings/oleObject310.bin"/><Relationship Id="rId10" Type="http://schemas.openxmlformats.org/officeDocument/2006/relationships/oleObject" Target="../embeddings/oleObject315.bin"/><Relationship Id="rId4" Type="http://schemas.openxmlformats.org/officeDocument/2006/relationships/oleObject" Target="../embeddings/oleObject309.bin"/><Relationship Id="rId9" Type="http://schemas.openxmlformats.org/officeDocument/2006/relationships/oleObject" Target="../embeddings/oleObject314.bin"/></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316.bin"/><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oleObject" Target="../embeddings/oleObject318.bin"/><Relationship Id="rId4" Type="http://schemas.openxmlformats.org/officeDocument/2006/relationships/oleObject" Target="../embeddings/oleObject31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82.bin"/><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8" Type="http://schemas.openxmlformats.org/officeDocument/2006/relationships/oleObject" Target="../embeddings/oleObject324.bin"/><Relationship Id="rId13" Type="http://schemas.openxmlformats.org/officeDocument/2006/relationships/oleObject" Target="../embeddings/oleObject329.bin"/><Relationship Id="rId18" Type="http://schemas.openxmlformats.org/officeDocument/2006/relationships/oleObject" Target="../embeddings/oleObject334.bin"/><Relationship Id="rId3" Type="http://schemas.openxmlformats.org/officeDocument/2006/relationships/oleObject" Target="../embeddings/oleObject319.bin"/><Relationship Id="rId7" Type="http://schemas.openxmlformats.org/officeDocument/2006/relationships/oleObject" Target="../embeddings/oleObject323.bin"/><Relationship Id="rId12" Type="http://schemas.openxmlformats.org/officeDocument/2006/relationships/oleObject" Target="../embeddings/oleObject328.bin"/><Relationship Id="rId17" Type="http://schemas.openxmlformats.org/officeDocument/2006/relationships/oleObject" Target="../embeddings/oleObject333.bin"/><Relationship Id="rId2" Type="http://schemas.openxmlformats.org/officeDocument/2006/relationships/slideLayout" Target="../slideLayouts/slideLayout7.xml"/><Relationship Id="rId16" Type="http://schemas.openxmlformats.org/officeDocument/2006/relationships/oleObject" Target="../embeddings/oleObject332.bin"/><Relationship Id="rId20" Type="http://schemas.openxmlformats.org/officeDocument/2006/relationships/oleObject" Target="../embeddings/oleObject336.bin"/><Relationship Id="rId1" Type="http://schemas.openxmlformats.org/officeDocument/2006/relationships/vmlDrawing" Target="../drawings/vmlDrawing55.vml"/><Relationship Id="rId6" Type="http://schemas.openxmlformats.org/officeDocument/2006/relationships/oleObject" Target="../embeddings/oleObject322.bin"/><Relationship Id="rId11" Type="http://schemas.openxmlformats.org/officeDocument/2006/relationships/oleObject" Target="../embeddings/oleObject327.bin"/><Relationship Id="rId5" Type="http://schemas.openxmlformats.org/officeDocument/2006/relationships/oleObject" Target="../embeddings/oleObject321.bin"/><Relationship Id="rId15" Type="http://schemas.openxmlformats.org/officeDocument/2006/relationships/oleObject" Target="../embeddings/oleObject331.bin"/><Relationship Id="rId10" Type="http://schemas.openxmlformats.org/officeDocument/2006/relationships/oleObject" Target="../embeddings/oleObject326.bin"/><Relationship Id="rId19" Type="http://schemas.openxmlformats.org/officeDocument/2006/relationships/oleObject" Target="../embeddings/oleObject335.bin"/><Relationship Id="rId4" Type="http://schemas.openxmlformats.org/officeDocument/2006/relationships/oleObject" Target="../embeddings/oleObject320.bin"/><Relationship Id="rId9" Type="http://schemas.openxmlformats.org/officeDocument/2006/relationships/oleObject" Target="../embeddings/oleObject325.bin"/><Relationship Id="rId14" Type="http://schemas.openxmlformats.org/officeDocument/2006/relationships/oleObject" Target="../embeddings/oleObject330.bin"/></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337.bin"/><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oleObject" Target="../embeddings/oleObject339.bin"/><Relationship Id="rId4" Type="http://schemas.openxmlformats.org/officeDocument/2006/relationships/oleObject" Target="../embeddings/oleObject338.bin"/></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340.bin"/><Relationship Id="rId2" Type="http://schemas.openxmlformats.org/officeDocument/2006/relationships/slideLayout" Target="../slideLayouts/slideLayout7.xml"/><Relationship Id="rId1" Type="http://schemas.openxmlformats.org/officeDocument/2006/relationships/vmlDrawing" Target="../drawings/vmlDrawing57.v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341.bin"/><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oleObject" Target="../embeddings/oleObject342.bin"/></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343.bin"/><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oleObject" Target="../embeddings/oleObject346.bin"/><Relationship Id="rId5" Type="http://schemas.openxmlformats.org/officeDocument/2006/relationships/oleObject" Target="../embeddings/oleObject345.bin"/><Relationship Id="rId4" Type="http://schemas.openxmlformats.org/officeDocument/2006/relationships/oleObject" Target="../embeddings/oleObject344.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oleObject" Target="../embeddings/oleObject347.bin"/></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348.bin"/><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349.bin"/></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oleObject" Target="../embeddings/oleObject83.bin"/><Relationship Id="rId7" Type="http://schemas.openxmlformats.org/officeDocument/2006/relationships/oleObject" Target="../embeddings/oleObject87.bin"/><Relationship Id="rId12"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86.bin"/><Relationship Id="rId11" Type="http://schemas.openxmlformats.org/officeDocument/2006/relationships/oleObject" Target="../embeddings/oleObject91.bin"/><Relationship Id="rId5" Type="http://schemas.openxmlformats.org/officeDocument/2006/relationships/oleObject" Target="../embeddings/oleObject85.bin"/><Relationship Id="rId10" Type="http://schemas.openxmlformats.org/officeDocument/2006/relationships/oleObject" Target="../embeddings/oleObject90.bin"/><Relationship Id="rId4" Type="http://schemas.openxmlformats.org/officeDocument/2006/relationships/oleObject" Target="../embeddings/oleObject84.bin"/><Relationship Id="rId9" Type="http://schemas.openxmlformats.org/officeDocument/2006/relationships/oleObject" Target="../embeddings/oleObject89.bin"/></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350.bin"/><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oleObject" Target="../embeddings/oleObject352.bin"/><Relationship Id="rId4" Type="http://schemas.openxmlformats.org/officeDocument/2006/relationships/oleObject" Target="../embeddings/oleObject351.bin"/></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353.bin"/><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oleObject" Target="../embeddings/oleObject356.bin"/><Relationship Id="rId5" Type="http://schemas.openxmlformats.org/officeDocument/2006/relationships/oleObject" Target="../embeddings/oleObject355.bin"/><Relationship Id="rId4" Type="http://schemas.openxmlformats.org/officeDocument/2006/relationships/oleObject" Target="../embeddings/oleObject354.bin"/></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357.bin"/><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oleObject" Target="../embeddings/oleObject358.bin"/></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359.bin"/><Relationship Id="rId2" Type="http://schemas.openxmlformats.org/officeDocument/2006/relationships/slideLayout" Target="../slideLayouts/slideLayout7.xml"/><Relationship Id="rId1" Type="http://schemas.openxmlformats.org/officeDocument/2006/relationships/vmlDrawing" Target="../drawings/vmlDrawing65.v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360.bin"/><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oleObject" Target="../embeddings/oleObject362.bin"/><Relationship Id="rId4" Type="http://schemas.openxmlformats.org/officeDocument/2006/relationships/oleObject" Target="../embeddings/oleObject361.bin"/></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363.bin"/><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oleObject" Target="../embeddings/oleObject365.bin"/><Relationship Id="rId4" Type="http://schemas.openxmlformats.org/officeDocument/2006/relationships/oleObject" Target="../embeddings/oleObject364.bin"/></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366.bin"/><Relationship Id="rId7" Type="http://schemas.openxmlformats.org/officeDocument/2006/relationships/oleObject" Target="../embeddings/oleObject370.bin"/><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oleObject" Target="../embeddings/oleObject369.bin"/><Relationship Id="rId5" Type="http://schemas.openxmlformats.org/officeDocument/2006/relationships/oleObject" Target="../embeddings/oleObject368.bin"/><Relationship Id="rId4" Type="http://schemas.openxmlformats.org/officeDocument/2006/relationships/oleObject" Target="../embeddings/oleObject36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94.bin"/></Relationships>
</file>

<file path=ppt/slides/_rels/slide150.xml.rels><?xml version="1.0" encoding="UTF-8" standalone="yes"?>
<Relationships xmlns="http://schemas.openxmlformats.org/package/2006/relationships"><Relationship Id="rId8" Type="http://schemas.openxmlformats.org/officeDocument/2006/relationships/oleObject" Target="../embeddings/oleObject376.bin"/><Relationship Id="rId3" Type="http://schemas.openxmlformats.org/officeDocument/2006/relationships/oleObject" Target="../embeddings/oleObject371.bin"/><Relationship Id="rId7" Type="http://schemas.openxmlformats.org/officeDocument/2006/relationships/oleObject" Target="../embeddings/oleObject375.bin"/><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oleObject" Target="../embeddings/oleObject374.bin"/><Relationship Id="rId5" Type="http://schemas.openxmlformats.org/officeDocument/2006/relationships/oleObject" Target="../embeddings/oleObject373.bin"/><Relationship Id="rId10" Type="http://schemas.openxmlformats.org/officeDocument/2006/relationships/oleObject" Target="../embeddings/oleObject378.bin"/><Relationship Id="rId4" Type="http://schemas.openxmlformats.org/officeDocument/2006/relationships/oleObject" Target="../embeddings/oleObject372.bin"/><Relationship Id="rId9" Type="http://schemas.openxmlformats.org/officeDocument/2006/relationships/oleObject" Target="../embeddings/oleObject377.bin"/></Relationships>
</file>

<file path=ppt/slides/_rels/slide151.xml.rels><?xml version="1.0" encoding="UTF-8" standalone="yes"?>
<Relationships xmlns="http://schemas.openxmlformats.org/package/2006/relationships"><Relationship Id="rId8" Type="http://schemas.openxmlformats.org/officeDocument/2006/relationships/oleObject" Target="../embeddings/oleObject383.bin"/><Relationship Id="rId3" Type="http://schemas.openxmlformats.org/officeDocument/2006/relationships/notesSlide" Target="../notesSlides/notesSlide5.xml"/><Relationship Id="rId7" Type="http://schemas.openxmlformats.org/officeDocument/2006/relationships/oleObject" Target="../embeddings/oleObject382.bin"/><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oleObject" Target="../embeddings/oleObject381.bin"/><Relationship Id="rId5" Type="http://schemas.openxmlformats.org/officeDocument/2006/relationships/oleObject" Target="../embeddings/oleObject380.bin"/><Relationship Id="rId4" Type="http://schemas.openxmlformats.org/officeDocument/2006/relationships/oleObject" Target="../embeddings/oleObject379.bin"/><Relationship Id="rId9" Type="http://schemas.openxmlformats.org/officeDocument/2006/relationships/oleObject" Target="../embeddings/oleObject384.bin"/></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385.bin"/><Relationship Id="rId2" Type="http://schemas.openxmlformats.org/officeDocument/2006/relationships/slideLayout" Target="../slideLayouts/slideLayout7.xml"/><Relationship Id="rId1" Type="http://schemas.openxmlformats.org/officeDocument/2006/relationships/vmlDrawing" Target="../drawings/vmlDrawing71.vml"/></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386.bin"/><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oleObject" Target="../embeddings/oleObject389.bin"/><Relationship Id="rId5" Type="http://schemas.openxmlformats.org/officeDocument/2006/relationships/oleObject" Target="../embeddings/oleObject388.bin"/><Relationship Id="rId4" Type="http://schemas.openxmlformats.org/officeDocument/2006/relationships/oleObject" Target="../embeddings/oleObject387.bin"/></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390.bin"/><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oleObject" Target="../embeddings/oleObject393.bin"/><Relationship Id="rId5" Type="http://schemas.openxmlformats.org/officeDocument/2006/relationships/oleObject" Target="../embeddings/oleObject392.bin"/><Relationship Id="rId4" Type="http://schemas.openxmlformats.org/officeDocument/2006/relationships/oleObject" Target="../embeddings/oleObject391.bin"/></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394.bin"/><Relationship Id="rId2" Type="http://schemas.openxmlformats.org/officeDocument/2006/relationships/slideLayout" Target="../slideLayouts/slideLayout7.xml"/><Relationship Id="rId1" Type="http://schemas.openxmlformats.org/officeDocument/2006/relationships/vmlDrawing" Target="../drawings/vmlDrawing74.vml"/><Relationship Id="rId4" Type="http://schemas.openxmlformats.org/officeDocument/2006/relationships/oleObject" Target="../embeddings/oleObject395.bin"/></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396.bin"/><Relationship Id="rId2" Type="http://schemas.openxmlformats.org/officeDocument/2006/relationships/slideLayout" Target="../slideLayouts/slideLayout7.xml"/><Relationship Id="rId1" Type="http://schemas.openxmlformats.org/officeDocument/2006/relationships/vmlDrawing" Target="../drawings/vmlDrawing75.vml"/><Relationship Id="rId6" Type="http://schemas.openxmlformats.org/officeDocument/2006/relationships/oleObject" Target="../embeddings/oleObject399.bin"/><Relationship Id="rId5" Type="http://schemas.openxmlformats.org/officeDocument/2006/relationships/oleObject" Target="../embeddings/oleObject398.bin"/><Relationship Id="rId4" Type="http://schemas.openxmlformats.org/officeDocument/2006/relationships/oleObject" Target="../embeddings/oleObject397.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oleObject" Target="../embeddings/oleObject95.bin"/><Relationship Id="rId7"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98.bin"/><Relationship Id="rId11" Type="http://schemas.openxmlformats.org/officeDocument/2006/relationships/oleObject" Target="../embeddings/oleObject103.bin"/><Relationship Id="rId5" Type="http://schemas.openxmlformats.org/officeDocument/2006/relationships/oleObject" Target="../embeddings/oleObject97.bin"/><Relationship Id="rId10" Type="http://schemas.openxmlformats.org/officeDocument/2006/relationships/oleObject" Target="../embeddings/oleObject102.bin"/><Relationship Id="rId4" Type="http://schemas.openxmlformats.org/officeDocument/2006/relationships/oleObject" Target="../embeddings/oleObject96.bin"/><Relationship Id="rId9" Type="http://schemas.openxmlformats.org/officeDocument/2006/relationships/oleObject" Target="../embeddings/oleObject101.bin"/></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400.bin"/><Relationship Id="rId2" Type="http://schemas.openxmlformats.org/officeDocument/2006/relationships/slideLayout" Target="../slideLayouts/slideLayout7.xml"/><Relationship Id="rId1" Type="http://schemas.openxmlformats.org/officeDocument/2006/relationships/vmlDrawing" Target="../drawings/vmlDrawing76.v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397.png"/><Relationship Id="rId2" Type="http://schemas.openxmlformats.org/officeDocument/2006/relationships/image" Target="../media/image396.png"/><Relationship Id="rId1" Type="http://schemas.openxmlformats.org/officeDocument/2006/relationships/slideLayout" Target="../slideLayouts/slideLayout7.xml"/><Relationship Id="rId6" Type="http://schemas.openxmlformats.org/officeDocument/2006/relationships/image" Target="../media/image400.png"/><Relationship Id="rId5" Type="http://schemas.openxmlformats.org/officeDocument/2006/relationships/image" Target="../media/image399.png"/><Relationship Id="rId4" Type="http://schemas.openxmlformats.org/officeDocument/2006/relationships/image" Target="../media/image398.png"/></Relationships>
</file>

<file path=ppt/slides/_rels/slide168.xml.rels><?xml version="1.0" encoding="UTF-8" standalone="yes"?>
<Relationships xmlns="http://schemas.openxmlformats.org/package/2006/relationships"><Relationship Id="rId3" Type="http://schemas.openxmlformats.org/officeDocument/2006/relationships/image" Target="../media/image402.png"/><Relationship Id="rId2" Type="http://schemas.openxmlformats.org/officeDocument/2006/relationships/image" Target="../media/image401.png"/><Relationship Id="rId1" Type="http://schemas.openxmlformats.org/officeDocument/2006/relationships/slideLayout" Target="../slideLayouts/slideLayout7.xml"/><Relationship Id="rId4" Type="http://schemas.openxmlformats.org/officeDocument/2006/relationships/image" Target="../media/image403.png"/></Relationships>
</file>

<file path=ppt/slides/_rels/slide169.xml.rels><?xml version="1.0" encoding="UTF-8" standalone="yes"?>
<Relationships xmlns="http://schemas.openxmlformats.org/package/2006/relationships"><Relationship Id="rId3" Type="http://schemas.openxmlformats.org/officeDocument/2006/relationships/image" Target="../media/image405.png"/><Relationship Id="rId2" Type="http://schemas.openxmlformats.org/officeDocument/2006/relationships/image" Target="../media/image404.png"/><Relationship Id="rId1" Type="http://schemas.openxmlformats.org/officeDocument/2006/relationships/slideLayout" Target="../slideLayouts/slideLayout7.xml"/><Relationship Id="rId4" Type="http://schemas.openxmlformats.org/officeDocument/2006/relationships/image" Target="../media/image406.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oleObject" Target="../embeddings/oleObject104.bin"/><Relationship Id="rId7" Type="http://schemas.openxmlformats.org/officeDocument/2006/relationships/oleObject" Target="../embeddings/oleObject108.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07.bin"/><Relationship Id="rId5" Type="http://schemas.openxmlformats.org/officeDocument/2006/relationships/oleObject" Target="../embeddings/oleObject106.bin"/><Relationship Id="rId4" Type="http://schemas.openxmlformats.org/officeDocument/2006/relationships/oleObject" Target="../embeddings/oleObject105.bin"/><Relationship Id="rId9" Type="http://schemas.openxmlformats.org/officeDocument/2006/relationships/oleObject" Target="../embeddings/oleObject110.bin"/></Relationships>
</file>

<file path=ppt/slides/_rels/slide170.xml.rels><?xml version="1.0" encoding="UTF-8" standalone="yes"?>
<Relationships xmlns="http://schemas.openxmlformats.org/package/2006/relationships"><Relationship Id="rId3" Type="http://schemas.openxmlformats.org/officeDocument/2006/relationships/image" Target="../media/image408.png"/><Relationship Id="rId2" Type="http://schemas.openxmlformats.org/officeDocument/2006/relationships/image" Target="../media/image407.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9.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17.bin"/><Relationship Id="rId3" Type="http://schemas.openxmlformats.org/officeDocument/2006/relationships/oleObject" Target="../embeddings/oleObject112.bin"/><Relationship Id="rId7" Type="http://schemas.openxmlformats.org/officeDocument/2006/relationships/oleObject" Target="../embeddings/oleObject116.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115.bin"/><Relationship Id="rId11" Type="http://schemas.openxmlformats.org/officeDocument/2006/relationships/oleObject" Target="../embeddings/oleObject120.bin"/><Relationship Id="rId5" Type="http://schemas.openxmlformats.org/officeDocument/2006/relationships/oleObject" Target="../embeddings/oleObject114.bin"/><Relationship Id="rId10" Type="http://schemas.openxmlformats.org/officeDocument/2006/relationships/oleObject" Target="../embeddings/oleObject119.bin"/><Relationship Id="rId4" Type="http://schemas.openxmlformats.org/officeDocument/2006/relationships/oleObject" Target="../embeddings/oleObject113.bin"/><Relationship Id="rId9" Type="http://schemas.openxmlformats.org/officeDocument/2006/relationships/oleObject" Target="../embeddings/oleObject11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12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oleObject" Target="../embeddings/oleObject126.bin"/><Relationship Id="rId4" Type="http://schemas.openxmlformats.org/officeDocument/2006/relationships/oleObject" Target="../embeddings/oleObject125.bin"/></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 Id="rId5" Type="http://schemas.openxmlformats.org/officeDocument/2006/relationships/image" Target="../media/image89.pn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image" Target="../media/image90.png"/><Relationship Id="rId16" Type="http://schemas.openxmlformats.org/officeDocument/2006/relationships/image" Target="../media/image104.png"/><Relationship Id="rId1" Type="http://schemas.openxmlformats.org/officeDocument/2006/relationships/slideLayout" Target="../slideLayouts/slideLayout1.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5" Type="http://schemas.openxmlformats.org/officeDocument/2006/relationships/image" Target="../media/image10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 Id="rId14" Type="http://schemas.openxmlformats.org/officeDocument/2006/relationships/image" Target="../media/image102.png"/></Relationships>
</file>

<file path=ppt/slides/_rels/slide2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7.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2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2.bin"/><Relationship Id="rId18" Type="http://schemas.openxmlformats.org/officeDocument/2006/relationships/oleObject" Target="../embeddings/oleObject17.bin"/><Relationship Id="rId3" Type="http://schemas.openxmlformats.org/officeDocument/2006/relationships/oleObject" Target="../embeddings/oleObject2.bin"/><Relationship Id="rId7" Type="http://schemas.openxmlformats.org/officeDocument/2006/relationships/oleObject" Target="../embeddings/oleObject6.bin"/><Relationship Id="rId12" Type="http://schemas.openxmlformats.org/officeDocument/2006/relationships/oleObject" Target="../embeddings/oleObject11.bin"/><Relationship Id="rId17" Type="http://schemas.openxmlformats.org/officeDocument/2006/relationships/oleObject" Target="../embeddings/oleObject16.bin"/><Relationship Id="rId2" Type="http://schemas.openxmlformats.org/officeDocument/2006/relationships/slideLayout" Target="../slideLayouts/slideLayout7.xml"/><Relationship Id="rId16"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10.bin"/><Relationship Id="rId5" Type="http://schemas.openxmlformats.org/officeDocument/2006/relationships/oleObject" Target="../embeddings/oleObject4.bin"/><Relationship Id="rId15" Type="http://schemas.openxmlformats.org/officeDocument/2006/relationships/oleObject" Target="../embeddings/oleObject14.bin"/><Relationship Id="rId10" Type="http://schemas.openxmlformats.org/officeDocument/2006/relationships/oleObject" Target="../embeddings/oleObject9.bin"/><Relationship Id="rId4" Type="http://schemas.openxmlformats.org/officeDocument/2006/relationships/oleObject" Target="../embeddings/oleObject3.bin"/><Relationship Id="rId9" Type="http://schemas.openxmlformats.org/officeDocument/2006/relationships/oleObject" Target="../embeddings/oleObject8.bin"/><Relationship Id="rId14" Type="http://schemas.openxmlformats.org/officeDocument/2006/relationships/oleObject" Target="../embeddings/oleObject13.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oleObject" Target="../embeddings/oleObject28.bin"/><Relationship Id="rId18" Type="http://schemas.openxmlformats.org/officeDocument/2006/relationships/oleObject" Target="../embeddings/oleObject33.bin"/><Relationship Id="rId3" Type="http://schemas.openxmlformats.org/officeDocument/2006/relationships/oleObject" Target="../embeddings/oleObject18.bin"/><Relationship Id="rId21" Type="http://schemas.openxmlformats.org/officeDocument/2006/relationships/oleObject" Target="../embeddings/oleObject36.bin"/><Relationship Id="rId7" Type="http://schemas.openxmlformats.org/officeDocument/2006/relationships/oleObject" Target="../embeddings/oleObject22.bin"/><Relationship Id="rId12" Type="http://schemas.openxmlformats.org/officeDocument/2006/relationships/oleObject" Target="../embeddings/oleObject27.bin"/><Relationship Id="rId17" Type="http://schemas.openxmlformats.org/officeDocument/2006/relationships/oleObject" Target="../embeddings/oleObject32.bin"/><Relationship Id="rId2" Type="http://schemas.openxmlformats.org/officeDocument/2006/relationships/slideLayout" Target="../slideLayouts/slideLayout7.xml"/><Relationship Id="rId16" Type="http://schemas.openxmlformats.org/officeDocument/2006/relationships/oleObject" Target="../embeddings/oleObject31.bin"/><Relationship Id="rId20" Type="http://schemas.openxmlformats.org/officeDocument/2006/relationships/oleObject" Target="../embeddings/oleObject35.bin"/><Relationship Id="rId1" Type="http://schemas.openxmlformats.org/officeDocument/2006/relationships/vmlDrawing" Target="../drawings/vmlDrawing3.vml"/><Relationship Id="rId6" Type="http://schemas.openxmlformats.org/officeDocument/2006/relationships/oleObject" Target="../embeddings/oleObject21.bin"/><Relationship Id="rId11" Type="http://schemas.openxmlformats.org/officeDocument/2006/relationships/oleObject" Target="../embeddings/oleObject26.bin"/><Relationship Id="rId5" Type="http://schemas.openxmlformats.org/officeDocument/2006/relationships/oleObject" Target="../embeddings/oleObject20.bin"/><Relationship Id="rId15" Type="http://schemas.openxmlformats.org/officeDocument/2006/relationships/oleObject" Target="../embeddings/oleObject30.bin"/><Relationship Id="rId10" Type="http://schemas.openxmlformats.org/officeDocument/2006/relationships/oleObject" Target="../embeddings/oleObject25.bin"/><Relationship Id="rId19" Type="http://schemas.openxmlformats.org/officeDocument/2006/relationships/oleObject" Target="../embeddings/oleObject34.bin"/><Relationship Id="rId4" Type="http://schemas.openxmlformats.org/officeDocument/2006/relationships/oleObject" Target="../embeddings/oleObject19.bin"/><Relationship Id="rId9" Type="http://schemas.openxmlformats.org/officeDocument/2006/relationships/oleObject" Target="../embeddings/oleObject24.bin"/><Relationship Id="rId14" Type="http://schemas.openxmlformats.org/officeDocument/2006/relationships/oleObject" Target="../embeddings/oleObject29.bin"/><Relationship Id="rId22" Type="http://schemas.openxmlformats.org/officeDocument/2006/relationships/oleObject" Target="../embeddings/oleObject37.bin"/></Relationships>
</file>

<file path=ppt/slides/_rels/slide40.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2.bin"/><Relationship Id="rId12"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41.bin"/><Relationship Id="rId11" Type="http://schemas.openxmlformats.org/officeDocument/2006/relationships/oleObject" Target="../embeddings/oleObject46.bin"/><Relationship Id="rId5" Type="http://schemas.openxmlformats.org/officeDocument/2006/relationships/oleObject" Target="../embeddings/oleObject40.bin"/><Relationship Id="rId10" Type="http://schemas.openxmlformats.org/officeDocument/2006/relationships/oleObject" Target="../embeddings/oleObject45.bin"/><Relationship Id="rId4" Type="http://schemas.openxmlformats.org/officeDocument/2006/relationships/oleObject" Target="../embeddings/oleObject39.bin"/><Relationship Id="rId9" Type="http://schemas.openxmlformats.org/officeDocument/2006/relationships/oleObject" Target="../embeddings/oleObject44.bin"/></Relationships>
</file>

<file path=ppt/slides/_rels/slide50.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oleObject" Target="../embeddings/oleObject58.bin"/><Relationship Id="rId18" Type="http://schemas.openxmlformats.org/officeDocument/2006/relationships/oleObject" Target="../embeddings/oleObject63.bin"/><Relationship Id="rId3" Type="http://schemas.openxmlformats.org/officeDocument/2006/relationships/oleObject" Target="../embeddings/oleObject48.bin"/><Relationship Id="rId7" Type="http://schemas.openxmlformats.org/officeDocument/2006/relationships/oleObject" Target="../embeddings/oleObject52.bin"/><Relationship Id="rId12" Type="http://schemas.openxmlformats.org/officeDocument/2006/relationships/oleObject" Target="../embeddings/oleObject57.bin"/><Relationship Id="rId17" Type="http://schemas.openxmlformats.org/officeDocument/2006/relationships/oleObject" Target="../embeddings/oleObject62.bin"/><Relationship Id="rId2" Type="http://schemas.openxmlformats.org/officeDocument/2006/relationships/slideLayout" Target="../slideLayouts/slideLayout7.xml"/><Relationship Id="rId16" Type="http://schemas.openxmlformats.org/officeDocument/2006/relationships/oleObject" Target="../embeddings/oleObject61.bin"/><Relationship Id="rId1" Type="http://schemas.openxmlformats.org/officeDocument/2006/relationships/vmlDrawing" Target="../drawings/vmlDrawing5.vml"/><Relationship Id="rId6" Type="http://schemas.openxmlformats.org/officeDocument/2006/relationships/oleObject" Target="../embeddings/oleObject51.bin"/><Relationship Id="rId11" Type="http://schemas.openxmlformats.org/officeDocument/2006/relationships/oleObject" Target="../embeddings/oleObject56.bin"/><Relationship Id="rId5" Type="http://schemas.openxmlformats.org/officeDocument/2006/relationships/oleObject" Target="../embeddings/oleObject50.bin"/><Relationship Id="rId15" Type="http://schemas.openxmlformats.org/officeDocument/2006/relationships/oleObject" Target="../embeddings/oleObject60.bin"/><Relationship Id="rId10" Type="http://schemas.openxmlformats.org/officeDocument/2006/relationships/oleObject" Target="../embeddings/oleObject55.bin"/><Relationship Id="rId4" Type="http://schemas.openxmlformats.org/officeDocument/2006/relationships/oleObject" Target="../embeddings/oleObject49.bin"/><Relationship Id="rId9" Type="http://schemas.openxmlformats.org/officeDocument/2006/relationships/oleObject" Target="../embeddings/oleObject54.bin"/><Relationship Id="rId14" Type="http://schemas.openxmlformats.org/officeDocument/2006/relationships/oleObject" Target="../embeddings/oleObject59.bin"/></Relationships>
</file>

<file path=ppt/slides/_rels/slide60.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oleObject" Target="../embeddings/oleObject130.bin"/><Relationship Id="rId4" Type="http://schemas.openxmlformats.org/officeDocument/2006/relationships/oleObject" Target="../embeddings/oleObject129.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134.bin"/><Relationship Id="rId5" Type="http://schemas.openxmlformats.org/officeDocument/2006/relationships/oleObject" Target="../embeddings/oleObject133.bin"/><Relationship Id="rId4" Type="http://schemas.openxmlformats.org/officeDocument/2006/relationships/oleObject" Target="../embeddings/oleObject13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4.bin"/><Relationship Id="rId7"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67.bin"/><Relationship Id="rId5" Type="http://schemas.openxmlformats.org/officeDocument/2006/relationships/oleObject" Target="../embeddings/oleObject66.bin"/><Relationship Id="rId4" Type="http://schemas.openxmlformats.org/officeDocument/2006/relationships/oleObject" Target="../embeddings/oleObject65.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140.bin"/><Relationship Id="rId3" Type="http://schemas.openxmlformats.org/officeDocument/2006/relationships/oleObject" Target="../embeddings/oleObject135.bin"/><Relationship Id="rId7" Type="http://schemas.openxmlformats.org/officeDocument/2006/relationships/oleObject" Target="../embeddings/oleObject139.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138.bin"/><Relationship Id="rId5" Type="http://schemas.openxmlformats.org/officeDocument/2006/relationships/oleObject" Target="../embeddings/oleObject137.bin"/><Relationship Id="rId4" Type="http://schemas.openxmlformats.org/officeDocument/2006/relationships/oleObject" Target="../embeddings/oleObject136.bin"/><Relationship Id="rId9" Type="http://schemas.openxmlformats.org/officeDocument/2006/relationships/oleObject" Target="../embeddings/oleObject141.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147.bin"/><Relationship Id="rId3" Type="http://schemas.openxmlformats.org/officeDocument/2006/relationships/oleObject" Target="../embeddings/oleObject142.bin"/><Relationship Id="rId7" Type="http://schemas.openxmlformats.org/officeDocument/2006/relationships/oleObject" Target="../embeddings/oleObject146.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145.bin"/><Relationship Id="rId5" Type="http://schemas.openxmlformats.org/officeDocument/2006/relationships/oleObject" Target="../embeddings/oleObject144.bin"/><Relationship Id="rId4" Type="http://schemas.openxmlformats.org/officeDocument/2006/relationships/oleObject" Target="../embeddings/oleObject143.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oleObject" Target="../embeddings/oleObject148.bin"/><Relationship Id="rId7" Type="http://schemas.openxmlformats.org/officeDocument/2006/relationships/oleObject" Target="../embeddings/oleObject152.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151.bin"/><Relationship Id="rId5" Type="http://schemas.openxmlformats.org/officeDocument/2006/relationships/oleObject" Target="../embeddings/oleObject150.bin"/><Relationship Id="rId4" Type="http://schemas.openxmlformats.org/officeDocument/2006/relationships/oleObject" Target="../embeddings/oleObject149.bin"/><Relationship Id="rId9" Type="http://schemas.openxmlformats.org/officeDocument/2006/relationships/oleObject" Target="../embeddings/oleObject15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0.bin"/></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55.bin"/><Relationship Id="rId7" Type="http://schemas.openxmlformats.org/officeDocument/2006/relationships/oleObject" Target="../embeddings/oleObject159.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158.bin"/><Relationship Id="rId5" Type="http://schemas.openxmlformats.org/officeDocument/2006/relationships/oleObject" Target="../embeddings/oleObject157.bin"/><Relationship Id="rId4" Type="http://schemas.openxmlformats.org/officeDocument/2006/relationships/oleObject" Target="../embeddings/oleObject156.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161.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163.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165.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71.bin"/><Relationship Id="rId3" Type="http://schemas.openxmlformats.org/officeDocument/2006/relationships/oleObject" Target="../embeddings/oleObject166.bin"/><Relationship Id="rId7" Type="http://schemas.openxmlformats.org/officeDocument/2006/relationships/oleObject" Target="../embeddings/oleObject170.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169.bin"/><Relationship Id="rId11" Type="http://schemas.openxmlformats.org/officeDocument/2006/relationships/oleObject" Target="../embeddings/oleObject174.bin"/><Relationship Id="rId5" Type="http://schemas.openxmlformats.org/officeDocument/2006/relationships/oleObject" Target="../embeddings/oleObject168.bin"/><Relationship Id="rId10" Type="http://schemas.openxmlformats.org/officeDocument/2006/relationships/oleObject" Target="../embeddings/oleObject173.bin"/><Relationship Id="rId4" Type="http://schemas.openxmlformats.org/officeDocument/2006/relationships/oleObject" Target="../embeddings/oleObject167.bin"/><Relationship Id="rId9" Type="http://schemas.openxmlformats.org/officeDocument/2006/relationships/oleObject" Target="../embeddings/oleObject172.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176.bin"/></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180.bin"/><Relationship Id="rId5" Type="http://schemas.openxmlformats.org/officeDocument/2006/relationships/oleObject" Target="../embeddings/oleObject179.bin"/><Relationship Id="rId4" Type="http://schemas.openxmlformats.org/officeDocument/2006/relationships/oleObject" Target="../embeddings/oleObject178.bin"/></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186.bin"/><Relationship Id="rId13" Type="http://schemas.openxmlformats.org/officeDocument/2006/relationships/oleObject" Target="../embeddings/oleObject191.bin"/><Relationship Id="rId18" Type="http://schemas.openxmlformats.org/officeDocument/2006/relationships/oleObject" Target="../embeddings/oleObject196.bin"/><Relationship Id="rId26" Type="http://schemas.openxmlformats.org/officeDocument/2006/relationships/oleObject" Target="../embeddings/oleObject204.bin"/><Relationship Id="rId3" Type="http://schemas.openxmlformats.org/officeDocument/2006/relationships/oleObject" Target="../embeddings/oleObject181.bin"/><Relationship Id="rId21" Type="http://schemas.openxmlformats.org/officeDocument/2006/relationships/oleObject" Target="../embeddings/oleObject199.bin"/><Relationship Id="rId7" Type="http://schemas.openxmlformats.org/officeDocument/2006/relationships/oleObject" Target="../embeddings/oleObject185.bin"/><Relationship Id="rId12" Type="http://schemas.openxmlformats.org/officeDocument/2006/relationships/oleObject" Target="../embeddings/oleObject190.bin"/><Relationship Id="rId17" Type="http://schemas.openxmlformats.org/officeDocument/2006/relationships/oleObject" Target="../embeddings/oleObject195.bin"/><Relationship Id="rId25" Type="http://schemas.openxmlformats.org/officeDocument/2006/relationships/oleObject" Target="../embeddings/oleObject203.bin"/><Relationship Id="rId2" Type="http://schemas.openxmlformats.org/officeDocument/2006/relationships/slideLayout" Target="../slideLayouts/slideLayout7.xml"/><Relationship Id="rId16" Type="http://schemas.openxmlformats.org/officeDocument/2006/relationships/oleObject" Target="../embeddings/oleObject194.bin"/><Relationship Id="rId20" Type="http://schemas.openxmlformats.org/officeDocument/2006/relationships/oleObject" Target="../embeddings/oleObject198.bin"/><Relationship Id="rId1" Type="http://schemas.openxmlformats.org/officeDocument/2006/relationships/vmlDrawing" Target="../drawings/vmlDrawing33.vml"/><Relationship Id="rId6" Type="http://schemas.openxmlformats.org/officeDocument/2006/relationships/oleObject" Target="../embeddings/oleObject184.bin"/><Relationship Id="rId11" Type="http://schemas.openxmlformats.org/officeDocument/2006/relationships/oleObject" Target="../embeddings/oleObject189.bin"/><Relationship Id="rId24" Type="http://schemas.openxmlformats.org/officeDocument/2006/relationships/oleObject" Target="../embeddings/oleObject202.bin"/><Relationship Id="rId5" Type="http://schemas.openxmlformats.org/officeDocument/2006/relationships/oleObject" Target="../embeddings/oleObject183.bin"/><Relationship Id="rId15" Type="http://schemas.openxmlformats.org/officeDocument/2006/relationships/oleObject" Target="../embeddings/oleObject193.bin"/><Relationship Id="rId23" Type="http://schemas.openxmlformats.org/officeDocument/2006/relationships/oleObject" Target="../embeddings/oleObject201.bin"/><Relationship Id="rId10" Type="http://schemas.openxmlformats.org/officeDocument/2006/relationships/oleObject" Target="../embeddings/oleObject188.bin"/><Relationship Id="rId19" Type="http://schemas.openxmlformats.org/officeDocument/2006/relationships/oleObject" Target="../embeddings/oleObject197.bin"/><Relationship Id="rId4" Type="http://schemas.openxmlformats.org/officeDocument/2006/relationships/oleObject" Target="../embeddings/oleObject182.bin"/><Relationship Id="rId9" Type="http://schemas.openxmlformats.org/officeDocument/2006/relationships/oleObject" Target="../embeddings/oleObject187.bin"/><Relationship Id="rId14" Type="http://schemas.openxmlformats.org/officeDocument/2006/relationships/oleObject" Target="../embeddings/oleObject192.bin"/><Relationship Id="rId22" Type="http://schemas.openxmlformats.org/officeDocument/2006/relationships/oleObject" Target="../embeddings/oleObject200.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Layout" Target="../slideLayouts/slideLayout7.xml"/><Relationship Id="rId1" Type="http://schemas.openxmlformats.org/officeDocument/2006/relationships/vmlDrawing" Target="../drawings/vmlDrawing34.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1.bin"/><Relationship Id="rId7"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74.bin"/><Relationship Id="rId5" Type="http://schemas.openxmlformats.org/officeDocument/2006/relationships/oleObject" Target="../embeddings/oleObject73.bin"/><Relationship Id="rId4" Type="http://schemas.openxmlformats.org/officeDocument/2006/relationships/oleObject" Target="../embeddings/oleObject72.bin"/></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oleObject" Target="../embeddings/oleObject208.bin"/><Relationship Id="rId4" Type="http://schemas.openxmlformats.org/officeDocument/2006/relationships/oleObject" Target="../embeddings/oleObject207.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209.bin"/><Relationship Id="rId7" Type="http://schemas.openxmlformats.org/officeDocument/2006/relationships/oleObject" Target="../embeddings/oleObject213.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212.bin"/><Relationship Id="rId5" Type="http://schemas.openxmlformats.org/officeDocument/2006/relationships/oleObject" Target="../embeddings/oleObject211.bin"/><Relationship Id="rId4" Type="http://schemas.openxmlformats.org/officeDocument/2006/relationships/oleObject" Target="../embeddings/oleObject210.bin"/></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219.bin"/><Relationship Id="rId3" Type="http://schemas.openxmlformats.org/officeDocument/2006/relationships/oleObject" Target="../embeddings/oleObject214.bin"/><Relationship Id="rId7" Type="http://schemas.openxmlformats.org/officeDocument/2006/relationships/oleObject" Target="../embeddings/oleObject218.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oleObject" Target="../embeddings/oleObject217.bin"/><Relationship Id="rId5" Type="http://schemas.openxmlformats.org/officeDocument/2006/relationships/oleObject" Target="../embeddings/oleObject216.bin"/><Relationship Id="rId4" Type="http://schemas.openxmlformats.org/officeDocument/2006/relationships/oleObject" Target="../embeddings/oleObject215.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225.bin"/><Relationship Id="rId3" Type="http://schemas.openxmlformats.org/officeDocument/2006/relationships/oleObject" Target="../embeddings/oleObject220.bin"/><Relationship Id="rId7" Type="http://schemas.openxmlformats.org/officeDocument/2006/relationships/oleObject" Target="../embeddings/oleObject224.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223.bin"/><Relationship Id="rId5" Type="http://schemas.openxmlformats.org/officeDocument/2006/relationships/oleObject" Target="../embeddings/oleObject222.bin"/><Relationship Id="rId4" Type="http://schemas.openxmlformats.org/officeDocument/2006/relationships/oleObject" Target="../embeddings/oleObject221.bin"/><Relationship Id="rId9" Type="http://schemas.openxmlformats.org/officeDocument/2006/relationships/oleObject" Target="../embeddings/oleObject226.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227.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oleObject" Target="../embeddings/oleObject230.bin"/><Relationship Id="rId5" Type="http://schemas.openxmlformats.org/officeDocument/2006/relationships/oleObject" Target="../embeddings/oleObject229.bin"/><Relationship Id="rId4" Type="http://schemas.openxmlformats.org/officeDocument/2006/relationships/oleObject" Target="../embeddings/oleObject228.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31.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oleObject" Target="../embeddings/oleObject232.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solidFill>
                  <a:srgbClr val="FF0000"/>
                </a:solidFill>
              </a:rPr>
              <a:t>Game theory</a:t>
            </a:r>
            <a:endParaRPr lang="en-GB" sz="9600" dirty="0">
              <a:solidFill>
                <a:srgbClr val="FF0000"/>
              </a:solidFill>
            </a:endParaRPr>
          </a:p>
        </p:txBody>
      </p:sp>
      <p:sp>
        <p:nvSpPr>
          <p:cNvPr id="3" name="Subtitle 2"/>
          <p:cNvSpPr>
            <a:spLocks noGrp="1"/>
          </p:cNvSpPr>
          <p:nvPr>
            <p:ph type="subTitle" idx="1"/>
          </p:nvPr>
        </p:nvSpPr>
        <p:spPr/>
        <p:txBody>
          <a:bodyPr>
            <a:normAutofit fontScale="70000" lnSpcReduction="20000"/>
          </a:bodyPr>
          <a:lstStyle/>
          <a:p>
            <a:r>
              <a:rPr lang="en-US" dirty="0" err="1" smtClean="0">
                <a:solidFill>
                  <a:schemeClr val="tx1"/>
                </a:solidFill>
              </a:rPr>
              <a:t>Saeed</a:t>
            </a:r>
            <a:r>
              <a:rPr lang="en-US" dirty="0" smtClean="0">
                <a:solidFill>
                  <a:schemeClr val="tx1"/>
                </a:solidFill>
              </a:rPr>
              <a:t> </a:t>
            </a:r>
            <a:r>
              <a:rPr lang="en-US" dirty="0" err="1" smtClean="0">
                <a:solidFill>
                  <a:schemeClr val="tx1"/>
                </a:solidFill>
              </a:rPr>
              <a:t>seyed</a:t>
            </a:r>
            <a:r>
              <a:rPr lang="en-US" dirty="0" smtClean="0">
                <a:solidFill>
                  <a:schemeClr val="tx1"/>
                </a:solidFill>
              </a:rPr>
              <a:t> </a:t>
            </a:r>
            <a:r>
              <a:rPr lang="en-US" dirty="0" err="1" smtClean="0">
                <a:solidFill>
                  <a:schemeClr val="tx1"/>
                </a:solidFill>
              </a:rPr>
              <a:t>agha</a:t>
            </a:r>
            <a:r>
              <a:rPr lang="en-US" dirty="0" smtClean="0">
                <a:solidFill>
                  <a:schemeClr val="tx1"/>
                </a:solidFill>
              </a:rPr>
              <a:t> </a:t>
            </a:r>
            <a:r>
              <a:rPr lang="en-US" dirty="0" err="1" smtClean="0">
                <a:solidFill>
                  <a:schemeClr val="tx1"/>
                </a:solidFill>
              </a:rPr>
              <a:t>banihashemi</a:t>
            </a:r>
            <a:endParaRPr lang="en-US" dirty="0" smtClean="0">
              <a:solidFill>
                <a:schemeClr val="tx1"/>
              </a:solidFill>
            </a:endParaRPr>
          </a:p>
          <a:p>
            <a:r>
              <a:rPr lang="en-US" dirty="0" smtClean="0">
                <a:solidFill>
                  <a:schemeClr val="tx1"/>
                </a:solidFill>
                <a:hlinkClick r:id="rId2" action="ppaction://hlinkfile"/>
              </a:rPr>
              <a:t>school</a:t>
            </a:r>
            <a:r>
              <a:rPr lang="en-US" dirty="0" smtClean="0">
                <a:solidFill>
                  <a:schemeClr val="tx1"/>
                </a:solidFill>
              </a:rPr>
              <a:t> of international relations </a:t>
            </a:r>
          </a:p>
          <a:p>
            <a:r>
              <a:rPr lang="en-US" dirty="0" smtClean="0">
                <a:solidFill>
                  <a:schemeClr val="tx1"/>
                </a:solidFill>
              </a:rPr>
              <a:t>Of Ministry of foreign affairs</a:t>
            </a:r>
          </a:p>
          <a:p>
            <a:r>
              <a:rPr lang="en-US" dirty="0" smtClean="0">
                <a:solidFill>
                  <a:schemeClr val="tx1"/>
                </a:solidFill>
                <a:hlinkClick r:id="rId3"/>
              </a:rPr>
              <a:t>ihusaied2001@yahoo.com</a:t>
            </a:r>
            <a:endParaRPr lang="en-US" dirty="0" smtClean="0">
              <a:solidFill>
                <a:schemeClr val="tx1"/>
              </a:solidFill>
            </a:endParaRPr>
          </a:p>
          <a:p>
            <a:r>
              <a:rPr lang="en-US" dirty="0" smtClean="0">
                <a:solidFill>
                  <a:schemeClr val="tx1"/>
                </a:solidFill>
              </a:rPr>
              <a:t>www.ircrypt.com</a:t>
            </a:r>
          </a:p>
          <a:p>
            <a:endParaRPr lang="en-GB" dirty="0"/>
          </a:p>
        </p:txBody>
      </p:sp>
      <p:sp>
        <p:nvSpPr>
          <p:cNvPr id="4" name="Date Placeholder 3"/>
          <p:cNvSpPr>
            <a:spLocks noGrp="1"/>
          </p:cNvSpPr>
          <p:nvPr>
            <p:ph type="dt" sz="half" idx="10"/>
          </p:nvPr>
        </p:nvSpPr>
        <p:spPr/>
        <p:txBody>
          <a:bodyPr/>
          <a:lstStyle/>
          <a:p>
            <a:fld id="{06DB2A82-FAFA-4C17-B603-599110BD5BAB}" type="datetime1">
              <a:rPr lang="en-GB" smtClean="0"/>
              <a:pPr/>
              <a:t>01/12/2013</a:t>
            </a:fld>
            <a:endParaRPr lang="en-GB"/>
          </a:p>
        </p:txBody>
      </p:sp>
      <p:sp>
        <p:nvSpPr>
          <p:cNvPr id="5" name="Slide Number Placeholder 4"/>
          <p:cNvSpPr>
            <a:spLocks noGrp="1"/>
          </p:cNvSpPr>
          <p:nvPr>
            <p:ph type="sldNum" sz="quarter" idx="12"/>
          </p:nvPr>
        </p:nvSpPr>
        <p:spPr/>
        <p:txBody>
          <a:bodyPr/>
          <a:lstStyle/>
          <a:p>
            <a:fld id="{1AC99574-BD32-4BAE-A6F6-2684FFE94A8F}" type="slidenum">
              <a:rPr lang="en-GB" smtClean="0"/>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6768752" cy="523220"/>
          </a:xfrm>
          <a:prstGeom prst="rect">
            <a:avLst/>
          </a:prstGeom>
          <a:noFill/>
        </p:spPr>
        <p:txBody>
          <a:bodyPr wrap="square" rtlCol="0">
            <a:spAutoFit/>
          </a:bodyPr>
          <a:lstStyle/>
          <a:p>
            <a:r>
              <a:rPr lang="en-US" sz="2800" dirty="0" smtClean="0">
                <a:solidFill>
                  <a:srgbClr val="FF0000"/>
                </a:solidFill>
              </a:rPr>
              <a:t>Iterative  deletion of  strategies</a:t>
            </a:r>
            <a:endParaRPr lang="en-GB" sz="2800" dirty="0">
              <a:solidFill>
                <a:srgbClr val="FF0000"/>
              </a:solidFill>
            </a:endParaRPr>
          </a:p>
        </p:txBody>
      </p:sp>
      <p:sp>
        <p:nvSpPr>
          <p:cNvPr id="3" name="TextBox 2"/>
          <p:cNvSpPr txBox="1"/>
          <p:nvPr/>
        </p:nvSpPr>
        <p:spPr>
          <a:xfrm>
            <a:off x="827584" y="1124744"/>
            <a:ext cx="5428666" cy="646331"/>
          </a:xfrm>
          <a:prstGeom prst="rect">
            <a:avLst/>
          </a:prstGeom>
          <a:noFill/>
        </p:spPr>
        <p:txBody>
          <a:bodyPr wrap="none" rtlCol="0">
            <a:spAutoFit/>
          </a:bodyPr>
          <a:lstStyle/>
          <a:p>
            <a:r>
              <a:rPr lang="en-US" dirty="0" smtClean="0"/>
              <a:t>Example : model of </a:t>
            </a:r>
            <a:r>
              <a:rPr lang="en-US" dirty="0" err="1" smtClean="0"/>
              <a:t>polotics</a:t>
            </a:r>
            <a:endParaRPr lang="en-US" dirty="0" smtClean="0"/>
          </a:p>
          <a:p>
            <a:r>
              <a:rPr lang="en-US" dirty="0" smtClean="0"/>
              <a:t>Two candidates  choose  position on </a:t>
            </a:r>
            <a:r>
              <a:rPr lang="en-US" dirty="0" err="1" smtClean="0"/>
              <a:t>polotical</a:t>
            </a:r>
            <a:r>
              <a:rPr lang="en-US" dirty="0" smtClean="0"/>
              <a:t>  spectrum</a:t>
            </a:r>
            <a:endParaRPr lang="en-GB" dirty="0"/>
          </a:p>
        </p:txBody>
      </p:sp>
      <p:sp>
        <p:nvSpPr>
          <p:cNvPr id="4" name="TextBox 3"/>
          <p:cNvSpPr txBox="1"/>
          <p:nvPr/>
        </p:nvSpPr>
        <p:spPr>
          <a:xfrm>
            <a:off x="899592" y="2276872"/>
            <a:ext cx="583814" cy="369332"/>
          </a:xfrm>
          <a:prstGeom prst="rect">
            <a:avLst/>
          </a:prstGeom>
          <a:noFill/>
        </p:spPr>
        <p:txBody>
          <a:bodyPr wrap="none" rtlCol="0">
            <a:spAutoFit/>
          </a:bodyPr>
          <a:lstStyle/>
          <a:p>
            <a:r>
              <a:rPr lang="en-US" dirty="0" smtClean="0"/>
              <a:t>%10</a:t>
            </a:r>
            <a:endParaRPr lang="en-GB" dirty="0"/>
          </a:p>
        </p:txBody>
      </p:sp>
      <p:sp>
        <p:nvSpPr>
          <p:cNvPr id="5" name="Rectangle 4"/>
          <p:cNvSpPr/>
          <p:nvPr/>
        </p:nvSpPr>
        <p:spPr>
          <a:xfrm>
            <a:off x="2267744" y="2276872"/>
            <a:ext cx="583814" cy="369332"/>
          </a:xfrm>
          <a:prstGeom prst="rect">
            <a:avLst/>
          </a:prstGeom>
        </p:spPr>
        <p:txBody>
          <a:bodyPr wrap="none">
            <a:spAutoFit/>
          </a:bodyPr>
          <a:lstStyle/>
          <a:p>
            <a:r>
              <a:rPr lang="en-US" dirty="0" smtClean="0"/>
              <a:t>%10</a:t>
            </a:r>
            <a:endParaRPr lang="en-GB" dirty="0"/>
          </a:p>
        </p:txBody>
      </p:sp>
      <p:sp>
        <p:nvSpPr>
          <p:cNvPr id="6" name="Rectangle 5"/>
          <p:cNvSpPr/>
          <p:nvPr/>
        </p:nvSpPr>
        <p:spPr>
          <a:xfrm>
            <a:off x="1619672" y="2276872"/>
            <a:ext cx="583814" cy="369332"/>
          </a:xfrm>
          <a:prstGeom prst="rect">
            <a:avLst/>
          </a:prstGeom>
        </p:spPr>
        <p:txBody>
          <a:bodyPr wrap="none">
            <a:spAutoFit/>
          </a:bodyPr>
          <a:lstStyle/>
          <a:p>
            <a:r>
              <a:rPr lang="en-US" dirty="0" smtClean="0"/>
              <a:t>%10</a:t>
            </a:r>
            <a:endParaRPr lang="en-GB" dirty="0"/>
          </a:p>
        </p:txBody>
      </p:sp>
      <p:sp>
        <p:nvSpPr>
          <p:cNvPr id="7" name="Rectangle 6"/>
          <p:cNvSpPr/>
          <p:nvPr/>
        </p:nvSpPr>
        <p:spPr>
          <a:xfrm>
            <a:off x="2987824" y="2276872"/>
            <a:ext cx="583814" cy="369332"/>
          </a:xfrm>
          <a:prstGeom prst="rect">
            <a:avLst/>
          </a:prstGeom>
        </p:spPr>
        <p:txBody>
          <a:bodyPr wrap="none">
            <a:spAutoFit/>
          </a:bodyPr>
          <a:lstStyle/>
          <a:p>
            <a:r>
              <a:rPr lang="en-US" dirty="0" smtClean="0"/>
              <a:t>%10</a:t>
            </a:r>
            <a:endParaRPr lang="en-GB" dirty="0"/>
          </a:p>
        </p:txBody>
      </p:sp>
      <p:sp>
        <p:nvSpPr>
          <p:cNvPr id="8" name="Rectangle 7"/>
          <p:cNvSpPr/>
          <p:nvPr/>
        </p:nvSpPr>
        <p:spPr>
          <a:xfrm>
            <a:off x="3563888" y="2276872"/>
            <a:ext cx="583814" cy="369332"/>
          </a:xfrm>
          <a:prstGeom prst="rect">
            <a:avLst/>
          </a:prstGeom>
        </p:spPr>
        <p:txBody>
          <a:bodyPr wrap="none">
            <a:spAutoFit/>
          </a:bodyPr>
          <a:lstStyle/>
          <a:p>
            <a:r>
              <a:rPr lang="en-US" dirty="0" smtClean="0"/>
              <a:t>%10</a:t>
            </a:r>
            <a:endParaRPr lang="en-GB" dirty="0"/>
          </a:p>
        </p:txBody>
      </p:sp>
      <p:sp>
        <p:nvSpPr>
          <p:cNvPr id="9" name="Rectangle 8"/>
          <p:cNvSpPr/>
          <p:nvPr/>
        </p:nvSpPr>
        <p:spPr>
          <a:xfrm>
            <a:off x="4211960" y="2276872"/>
            <a:ext cx="583814" cy="369332"/>
          </a:xfrm>
          <a:prstGeom prst="rect">
            <a:avLst/>
          </a:prstGeom>
        </p:spPr>
        <p:txBody>
          <a:bodyPr wrap="none">
            <a:spAutoFit/>
          </a:bodyPr>
          <a:lstStyle/>
          <a:p>
            <a:r>
              <a:rPr lang="en-US" dirty="0" smtClean="0"/>
              <a:t>%10</a:t>
            </a:r>
            <a:endParaRPr lang="en-GB" dirty="0"/>
          </a:p>
        </p:txBody>
      </p:sp>
      <p:sp>
        <p:nvSpPr>
          <p:cNvPr id="10" name="Rectangle 9"/>
          <p:cNvSpPr/>
          <p:nvPr/>
        </p:nvSpPr>
        <p:spPr>
          <a:xfrm>
            <a:off x="4788024" y="2276872"/>
            <a:ext cx="583814" cy="369332"/>
          </a:xfrm>
          <a:prstGeom prst="rect">
            <a:avLst/>
          </a:prstGeom>
        </p:spPr>
        <p:txBody>
          <a:bodyPr wrap="none">
            <a:spAutoFit/>
          </a:bodyPr>
          <a:lstStyle/>
          <a:p>
            <a:r>
              <a:rPr lang="en-US" dirty="0" smtClean="0"/>
              <a:t>%10</a:t>
            </a:r>
            <a:endParaRPr lang="en-GB" dirty="0"/>
          </a:p>
        </p:txBody>
      </p:sp>
      <p:sp>
        <p:nvSpPr>
          <p:cNvPr id="11" name="Rectangle 10"/>
          <p:cNvSpPr/>
          <p:nvPr/>
        </p:nvSpPr>
        <p:spPr>
          <a:xfrm>
            <a:off x="5364088" y="2276872"/>
            <a:ext cx="583814" cy="369332"/>
          </a:xfrm>
          <a:prstGeom prst="rect">
            <a:avLst/>
          </a:prstGeom>
        </p:spPr>
        <p:txBody>
          <a:bodyPr wrap="none">
            <a:spAutoFit/>
          </a:bodyPr>
          <a:lstStyle/>
          <a:p>
            <a:r>
              <a:rPr lang="en-US" dirty="0" smtClean="0"/>
              <a:t>%10</a:t>
            </a:r>
            <a:endParaRPr lang="en-GB" dirty="0"/>
          </a:p>
        </p:txBody>
      </p:sp>
      <p:sp>
        <p:nvSpPr>
          <p:cNvPr id="12" name="Rectangle 11"/>
          <p:cNvSpPr/>
          <p:nvPr/>
        </p:nvSpPr>
        <p:spPr>
          <a:xfrm>
            <a:off x="5940152" y="2276872"/>
            <a:ext cx="583814" cy="369332"/>
          </a:xfrm>
          <a:prstGeom prst="rect">
            <a:avLst/>
          </a:prstGeom>
        </p:spPr>
        <p:txBody>
          <a:bodyPr wrap="none">
            <a:spAutoFit/>
          </a:bodyPr>
          <a:lstStyle/>
          <a:p>
            <a:r>
              <a:rPr lang="en-US" dirty="0" smtClean="0"/>
              <a:t>%10</a:t>
            </a:r>
            <a:endParaRPr lang="en-GB" dirty="0"/>
          </a:p>
        </p:txBody>
      </p:sp>
      <p:sp>
        <p:nvSpPr>
          <p:cNvPr id="13" name="Rectangle 12"/>
          <p:cNvSpPr/>
          <p:nvPr/>
        </p:nvSpPr>
        <p:spPr>
          <a:xfrm>
            <a:off x="6516216" y="2276872"/>
            <a:ext cx="583814" cy="369332"/>
          </a:xfrm>
          <a:prstGeom prst="rect">
            <a:avLst/>
          </a:prstGeom>
        </p:spPr>
        <p:txBody>
          <a:bodyPr wrap="none">
            <a:spAutoFit/>
          </a:bodyPr>
          <a:lstStyle/>
          <a:p>
            <a:r>
              <a:rPr lang="en-US" dirty="0" smtClean="0"/>
              <a:t>%10</a:t>
            </a:r>
            <a:endParaRPr lang="en-GB" dirty="0"/>
          </a:p>
        </p:txBody>
      </p:sp>
      <p:sp>
        <p:nvSpPr>
          <p:cNvPr id="14" name="TextBox 13"/>
          <p:cNvSpPr txBox="1"/>
          <p:nvPr/>
        </p:nvSpPr>
        <p:spPr>
          <a:xfrm>
            <a:off x="1043608" y="2852936"/>
            <a:ext cx="301686" cy="369332"/>
          </a:xfrm>
          <a:prstGeom prst="rect">
            <a:avLst/>
          </a:prstGeom>
          <a:noFill/>
        </p:spPr>
        <p:txBody>
          <a:bodyPr wrap="none" rtlCol="0">
            <a:spAutoFit/>
          </a:bodyPr>
          <a:lstStyle/>
          <a:p>
            <a:r>
              <a:rPr lang="en-US" dirty="0" smtClean="0"/>
              <a:t>1</a:t>
            </a:r>
            <a:endParaRPr lang="en-GB" dirty="0"/>
          </a:p>
        </p:txBody>
      </p:sp>
      <p:sp>
        <p:nvSpPr>
          <p:cNvPr id="15" name="TextBox 14"/>
          <p:cNvSpPr txBox="1"/>
          <p:nvPr/>
        </p:nvSpPr>
        <p:spPr>
          <a:xfrm>
            <a:off x="2411760" y="2780928"/>
            <a:ext cx="301686" cy="369332"/>
          </a:xfrm>
          <a:prstGeom prst="rect">
            <a:avLst/>
          </a:prstGeom>
          <a:noFill/>
        </p:spPr>
        <p:txBody>
          <a:bodyPr wrap="none" rtlCol="0">
            <a:spAutoFit/>
          </a:bodyPr>
          <a:lstStyle/>
          <a:p>
            <a:r>
              <a:rPr lang="en-US" dirty="0" smtClean="0"/>
              <a:t>3</a:t>
            </a:r>
            <a:endParaRPr lang="en-GB" dirty="0"/>
          </a:p>
        </p:txBody>
      </p:sp>
      <p:sp>
        <p:nvSpPr>
          <p:cNvPr id="16" name="TextBox 15"/>
          <p:cNvSpPr txBox="1"/>
          <p:nvPr/>
        </p:nvSpPr>
        <p:spPr>
          <a:xfrm>
            <a:off x="1763688" y="2852936"/>
            <a:ext cx="301686" cy="369332"/>
          </a:xfrm>
          <a:prstGeom prst="rect">
            <a:avLst/>
          </a:prstGeom>
          <a:noFill/>
        </p:spPr>
        <p:txBody>
          <a:bodyPr wrap="none" rtlCol="0">
            <a:spAutoFit/>
          </a:bodyPr>
          <a:lstStyle/>
          <a:p>
            <a:r>
              <a:rPr lang="en-US" dirty="0" smtClean="0"/>
              <a:t>2</a:t>
            </a:r>
            <a:endParaRPr lang="en-GB" dirty="0"/>
          </a:p>
        </p:txBody>
      </p:sp>
      <p:sp>
        <p:nvSpPr>
          <p:cNvPr id="17" name="TextBox 16"/>
          <p:cNvSpPr txBox="1"/>
          <p:nvPr/>
        </p:nvSpPr>
        <p:spPr>
          <a:xfrm>
            <a:off x="3131840" y="2780928"/>
            <a:ext cx="301686" cy="369332"/>
          </a:xfrm>
          <a:prstGeom prst="rect">
            <a:avLst/>
          </a:prstGeom>
          <a:noFill/>
        </p:spPr>
        <p:txBody>
          <a:bodyPr wrap="none" rtlCol="0">
            <a:spAutoFit/>
          </a:bodyPr>
          <a:lstStyle/>
          <a:p>
            <a:r>
              <a:rPr lang="en-US" dirty="0" smtClean="0"/>
              <a:t>4</a:t>
            </a:r>
            <a:endParaRPr lang="en-GB" dirty="0"/>
          </a:p>
        </p:txBody>
      </p:sp>
      <p:sp>
        <p:nvSpPr>
          <p:cNvPr id="18" name="TextBox 17"/>
          <p:cNvSpPr txBox="1"/>
          <p:nvPr/>
        </p:nvSpPr>
        <p:spPr>
          <a:xfrm>
            <a:off x="3707904" y="2780928"/>
            <a:ext cx="301686" cy="369332"/>
          </a:xfrm>
          <a:prstGeom prst="rect">
            <a:avLst/>
          </a:prstGeom>
          <a:noFill/>
        </p:spPr>
        <p:txBody>
          <a:bodyPr wrap="none" rtlCol="0">
            <a:spAutoFit/>
          </a:bodyPr>
          <a:lstStyle/>
          <a:p>
            <a:r>
              <a:rPr lang="en-US" dirty="0" smtClean="0"/>
              <a:t>5</a:t>
            </a:r>
            <a:endParaRPr lang="en-GB" dirty="0"/>
          </a:p>
        </p:txBody>
      </p:sp>
      <p:sp>
        <p:nvSpPr>
          <p:cNvPr id="19" name="TextBox 18"/>
          <p:cNvSpPr txBox="1"/>
          <p:nvPr/>
        </p:nvSpPr>
        <p:spPr>
          <a:xfrm>
            <a:off x="4355976" y="2780928"/>
            <a:ext cx="301686" cy="369332"/>
          </a:xfrm>
          <a:prstGeom prst="rect">
            <a:avLst/>
          </a:prstGeom>
          <a:noFill/>
        </p:spPr>
        <p:txBody>
          <a:bodyPr wrap="none" rtlCol="0">
            <a:spAutoFit/>
          </a:bodyPr>
          <a:lstStyle/>
          <a:p>
            <a:r>
              <a:rPr lang="en-US" dirty="0" smtClean="0"/>
              <a:t>6</a:t>
            </a:r>
            <a:endParaRPr lang="en-GB" dirty="0"/>
          </a:p>
        </p:txBody>
      </p:sp>
      <p:sp>
        <p:nvSpPr>
          <p:cNvPr id="20" name="TextBox 19"/>
          <p:cNvSpPr txBox="1"/>
          <p:nvPr/>
        </p:nvSpPr>
        <p:spPr>
          <a:xfrm>
            <a:off x="5004048" y="2780928"/>
            <a:ext cx="301686" cy="369332"/>
          </a:xfrm>
          <a:prstGeom prst="rect">
            <a:avLst/>
          </a:prstGeom>
          <a:noFill/>
        </p:spPr>
        <p:txBody>
          <a:bodyPr wrap="none" rtlCol="0">
            <a:spAutoFit/>
          </a:bodyPr>
          <a:lstStyle/>
          <a:p>
            <a:r>
              <a:rPr lang="en-US" dirty="0" smtClean="0"/>
              <a:t>7</a:t>
            </a:r>
            <a:endParaRPr lang="en-GB" dirty="0"/>
          </a:p>
        </p:txBody>
      </p:sp>
      <p:sp>
        <p:nvSpPr>
          <p:cNvPr id="21" name="TextBox 20"/>
          <p:cNvSpPr txBox="1"/>
          <p:nvPr/>
        </p:nvSpPr>
        <p:spPr>
          <a:xfrm>
            <a:off x="5580112" y="2708920"/>
            <a:ext cx="301686" cy="369332"/>
          </a:xfrm>
          <a:prstGeom prst="rect">
            <a:avLst/>
          </a:prstGeom>
          <a:noFill/>
        </p:spPr>
        <p:txBody>
          <a:bodyPr wrap="none" rtlCol="0">
            <a:spAutoFit/>
          </a:bodyPr>
          <a:lstStyle/>
          <a:p>
            <a:r>
              <a:rPr lang="en-US" dirty="0" smtClean="0"/>
              <a:t>8</a:t>
            </a:r>
            <a:endParaRPr lang="en-GB" dirty="0"/>
          </a:p>
        </p:txBody>
      </p:sp>
      <p:sp>
        <p:nvSpPr>
          <p:cNvPr id="22" name="TextBox 21"/>
          <p:cNvSpPr txBox="1"/>
          <p:nvPr/>
        </p:nvSpPr>
        <p:spPr>
          <a:xfrm>
            <a:off x="6084168" y="2708920"/>
            <a:ext cx="301686" cy="369332"/>
          </a:xfrm>
          <a:prstGeom prst="rect">
            <a:avLst/>
          </a:prstGeom>
          <a:noFill/>
        </p:spPr>
        <p:txBody>
          <a:bodyPr wrap="none" rtlCol="0">
            <a:spAutoFit/>
          </a:bodyPr>
          <a:lstStyle/>
          <a:p>
            <a:r>
              <a:rPr lang="en-US" dirty="0" smtClean="0"/>
              <a:t>9</a:t>
            </a:r>
            <a:endParaRPr lang="en-GB" dirty="0"/>
          </a:p>
        </p:txBody>
      </p:sp>
      <p:sp>
        <p:nvSpPr>
          <p:cNvPr id="23" name="TextBox 22"/>
          <p:cNvSpPr txBox="1"/>
          <p:nvPr/>
        </p:nvSpPr>
        <p:spPr>
          <a:xfrm>
            <a:off x="6660232" y="2708920"/>
            <a:ext cx="418704" cy="369332"/>
          </a:xfrm>
          <a:prstGeom prst="rect">
            <a:avLst/>
          </a:prstGeom>
          <a:noFill/>
        </p:spPr>
        <p:txBody>
          <a:bodyPr wrap="none" rtlCol="0">
            <a:spAutoFit/>
          </a:bodyPr>
          <a:lstStyle/>
          <a:p>
            <a:r>
              <a:rPr lang="en-US" dirty="0" smtClean="0"/>
              <a:t>10</a:t>
            </a:r>
            <a:endParaRPr lang="en-GB" dirty="0"/>
          </a:p>
        </p:txBody>
      </p:sp>
      <p:sp>
        <p:nvSpPr>
          <p:cNvPr id="24" name="TextBox 23"/>
          <p:cNvSpPr txBox="1"/>
          <p:nvPr/>
        </p:nvSpPr>
        <p:spPr>
          <a:xfrm>
            <a:off x="3203848" y="3212976"/>
            <a:ext cx="1531381" cy="369332"/>
          </a:xfrm>
          <a:prstGeom prst="rect">
            <a:avLst/>
          </a:prstGeom>
          <a:noFill/>
        </p:spPr>
        <p:txBody>
          <a:bodyPr wrap="none" rtlCol="0">
            <a:spAutoFit/>
          </a:bodyPr>
          <a:lstStyle/>
          <a:p>
            <a:r>
              <a:rPr lang="en-US" dirty="0" smtClean="0"/>
              <a:t>2 dominate 1  </a:t>
            </a:r>
            <a:endParaRPr lang="en-GB" dirty="0"/>
          </a:p>
        </p:txBody>
      </p:sp>
      <p:sp>
        <p:nvSpPr>
          <p:cNvPr id="25" name="TextBox 24"/>
          <p:cNvSpPr txBox="1"/>
          <p:nvPr/>
        </p:nvSpPr>
        <p:spPr>
          <a:xfrm>
            <a:off x="827584" y="3933056"/>
            <a:ext cx="2626040" cy="369332"/>
          </a:xfrm>
          <a:prstGeom prst="rect">
            <a:avLst/>
          </a:prstGeom>
          <a:noFill/>
        </p:spPr>
        <p:txBody>
          <a:bodyPr wrap="none" rtlCol="0">
            <a:spAutoFit/>
          </a:bodyPr>
          <a:lstStyle/>
          <a:p>
            <a:r>
              <a:rPr lang="en-US" dirty="0" smtClean="0"/>
              <a:t>1-u(1,1)=%50&lt;u(2,1)=%90</a:t>
            </a:r>
            <a:endParaRPr lang="en-GB" dirty="0"/>
          </a:p>
        </p:txBody>
      </p:sp>
      <p:sp>
        <p:nvSpPr>
          <p:cNvPr id="26" name="TextBox 25"/>
          <p:cNvSpPr txBox="1"/>
          <p:nvPr/>
        </p:nvSpPr>
        <p:spPr>
          <a:xfrm>
            <a:off x="899592" y="4293096"/>
            <a:ext cx="2626040" cy="369332"/>
          </a:xfrm>
          <a:prstGeom prst="rect">
            <a:avLst/>
          </a:prstGeom>
          <a:noFill/>
        </p:spPr>
        <p:txBody>
          <a:bodyPr wrap="none" rtlCol="0">
            <a:spAutoFit/>
          </a:bodyPr>
          <a:lstStyle/>
          <a:p>
            <a:r>
              <a:rPr lang="en-US" dirty="0" smtClean="0"/>
              <a:t>2-u(1,2)=%10&lt;u(2,2)=%50</a:t>
            </a:r>
            <a:endParaRPr lang="en-GB" dirty="0"/>
          </a:p>
        </p:txBody>
      </p:sp>
      <p:sp>
        <p:nvSpPr>
          <p:cNvPr id="27" name="TextBox 26"/>
          <p:cNvSpPr txBox="1"/>
          <p:nvPr/>
        </p:nvSpPr>
        <p:spPr>
          <a:xfrm>
            <a:off x="899592" y="4653136"/>
            <a:ext cx="2626040" cy="369332"/>
          </a:xfrm>
          <a:prstGeom prst="rect">
            <a:avLst/>
          </a:prstGeom>
          <a:noFill/>
        </p:spPr>
        <p:txBody>
          <a:bodyPr wrap="none" rtlCol="0">
            <a:spAutoFit/>
          </a:bodyPr>
          <a:lstStyle/>
          <a:p>
            <a:r>
              <a:rPr lang="en-US" dirty="0" smtClean="0"/>
              <a:t>3-u(1,3)=%15&lt;u(2,3)=%20</a:t>
            </a:r>
            <a:endParaRPr lang="en-GB" dirty="0"/>
          </a:p>
        </p:txBody>
      </p:sp>
      <p:sp>
        <p:nvSpPr>
          <p:cNvPr id="28" name="TextBox 27"/>
          <p:cNvSpPr txBox="1"/>
          <p:nvPr/>
        </p:nvSpPr>
        <p:spPr>
          <a:xfrm>
            <a:off x="899592" y="5013176"/>
            <a:ext cx="2626040" cy="369332"/>
          </a:xfrm>
          <a:prstGeom prst="rect">
            <a:avLst/>
          </a:prstGeom>
          <a:noFill/>
        </p:spPr>
        <p:txBody>
          <a:bodyPr wrap="none" rtlCol="0">
            <a:spAutoFit/>
          </a:bodyPr>
          <a:lstStyle/>
          <a:p>
            <a:r>
              <a:rPr lang="en-US" dirty="0" smtClean="0"/>
              <a:t>4-u(1,4)=%20&lt;u(2,4)=%25</a:t>
            </a:r>
            <a:endParaRPr lang="en-GB" dirty="0"/>
          </a:p>
        </p:txBody>
      </p:sp>
      <p:sp>
        <p:nvSpPr>
          <p:cNvPr id="29" name="TextBox 28"/>
          <p:cNvSpPr txBox="1"/>
          <p:nvPr/>
        </p:nvSpPr>
        <p:spPr>
          <a:xfrm>
            <a:off x="3635896" y="5229200"/>
            <a:ext cx="1531381" cy="369332"/>
          </a:xfrm>
          <a:prstGeom prst="rect">
            <a:avLst/>
          </a:prstGeom>
          <a:noFill/>
        </p:spPr>
        <p:txBody>
          <a:bodyPr wrap="none" rtlCol="0">
            <a:spAutoFit/>
          </a:bodyPr>
          <a:lstStyle/>
          <a:p>
            <a:r>
              <a:rPr lang="en-US" dirty="0" smtClean="0"/>
              <a:t>2 dominate 3  </a:t>
            </a:r>
            <a:endParaRPr lang="en-GB" dirty="0"/>
          </a:p>
        </p:txBody>
      </p:sp>
      <p:sp>
        <p:nvSpPr>
          <p:cNvPr id="30" name="TextBox 29"/>
          <p:cNvSpPr txBox="1"/>
          <p:nvPr/>
        </p:nvSpPr>
        <p:spPr>
          <a:xfrm>
            <a:off x="1259632" y="5877272"/>
            <a:ext cx="2464136" cy="369332"/>
          </a:xfrm>
          <a:prstGeom prst="rect">
            <a:avLst/>
          </a:prstGeom>
          <a:noFill/>
        </p:spPr>
        <p:txBody>
          <a:bodyPr wrap="none" rtlCol="0">
            <a:spAutoFit/>
          </a:bodyPr>
          <a:lstStyle/>
          <a:p>
            <a:r>
              <a:rPr lang="en-US" dirty="0" smtClean="0"/>
              <a:t>U(2,1)=%90&lt;u(3,1)=%85</a:t>
            </a:r>
            <a:endParaRPr lang="en-GB" dirty="0"/>
          </a:p>
        </p:txBody>
      </p:sp>
      <p:sp>
        <p:nvSpPr>
          <p:cNvPr id="31" name="Date Placeholder 30"/>
          <p:cNvSpPr>
            <a:spLocks noGrp="1"/>
          </p:cNvSpPr>
          <p:nvPr>
            <p:ph type="dt" sz="half" idx="10"/>
          </p:nvPr>
        </p:nvSpPr>
        <p:spPr/>
        <p:txBody>
          <a:bodyPr/>
          <a:lstStyle/>
          <a:p>
            <a:fld id="{72142291-523C-46B8-834C-3E27A79AB92E}" type="datetime1">
              <a:rPr lang="en-GB" smtClean="0"/>
              <a:pPr/>
              <a:t>01/12/2013</a:t>
            </a:fld>
            <a:endParaRPr lang="en-GB"/>
          </a:p>
        </p:txBody>
      </p:sp>
      <p:sp>
        <p:nvSpPr>
          <p:cNvPr id="32" name="Slide Number Placeholder 31"/>
          <p:cNvSpPr>
            <a:spLocks noGrp="1"/>
          </p:cNvSpPr>
          <p:nvPr>
            <p:ph type="sldNum" sz="quarter" idx="12"/>
          </p:nvPr>
        </p:nvSpPr>
        <p:spPr/>
        <p:txBody>
          <a:bodyPr/>
          <a:lstStyle/>
          <a:p>
            <a:fld id="{1AC99574-BD32-4BAE-A6F6-2684FFE94A8F}" type="slidenum">
              <a:rPr lang="en-GB" smtClean="0"/>
              <a:pPr/>
              <a:t>10</a:t>
            </a:fld>
            <a:endParaRPr lang="en-GB"/>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1880" y="260648"/>
            <a:ext cx="333746" cy="369332"/>
          </a:xfrm>
          <a:prstGeom prst="rect">
            <a:avLst/>
          </a:prstGeom>
          <a:noFill/>
        </p:spPr>
        <p:txBody>
          <a:bodyPr wrap="none" rtlCol="0">
            <a:spAutoFit/>
          </a:bodyPr>
          <a:lstStyle/>
          <a:p>
            <a:r>
              <a:rPr lang="en-US" dirty="0" smtClean="0"/>
              <a:t>N</a:t>
            </a:r>
            <a:endParaRPr lang="en-GB" dirty="0"/>
          </a:p>
        </p:txBody>
      </p:sp>
      <p:cxnSp>
        <p:nvCxnSpPr>
          <p:cNvPr id="11" name="Straight Connector 10"/>
          <p:cNvCxnSpPr/>
          <p:nvPr/>
        </p:nvCxnSpPr>
        <p:spPr>
          <a:xfrm>
            <a:off x="3635896" y="692696"/>
            <a:ext cx="2376264" cy="16561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403648" y="692696"/>
            <a:ext cx="2232248" cy="20882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51920" y="908720"/>
            <a:ext cx="1031051" cy="369332"/>
          </a:xfrm>
          <a:prstGeom prst="rect">
            <a:avLst/>
          </a:prstGeom>
          <a:noFill/>
        </p:spPr>
        <p:txBody>
          <a:bodyPr wrap="none" rtlCol="0">
            <a:spAutoFit/>
          </a:bodyPr>
          <a:lstStyle/>
          <a:p>
            <a:r>
              <a:rPr lang="en-US" dirty="0" smtClean="0"/>
              <a:t>Not burn</a:t>
            </a:r>
            <a:endParaRPr lang="en-GB" dirty="0"/>
          </a:p>
        </p:txBody>
      </p:sp>
      <p:sp>
        <p:nvSpPr>
          <p:cNvPr id="15" name="TextBox 14"/>
          <p:cNvSpPr txBox="1"/>
          <p:nvPr/>
        </p:nvSpPr>
        <p:spPr>
          <a:xfrm>
            <a:off x="2915816" y="908720"/>
            <a:ext cx="630301" cy="369332"/>
          </a:xfrm>
          <a:prstGeom prst="rect">
            <a:avLst/>
          </a:prstGeom>
          <a:noFill/>
        </p:spPr>
        <p:txBody>
          <a:bodyPr wrap="none" rtlCol="0">
            <a:spAutoFit/>
          </a:bodyPr>
          <a:lstStyle/>
          <a:p>
            <a:r>
              <a:rPr lang="en-US" dirty="0" smtClean="0"/>
              <a:t>burn</a:t>
            </a:r>
            <a:endParaRPr lang="en-GB" dirty="0"/>
          </a:p>
        </p:txBody>
      </p:sp>
      <p:cxnSp>
        <p:nvCxnSpPr>
          <p:cNvPr id="17" name="Straight Connector 16"/>
          <p:cNvCxnSpPr/>
          <p:nvPr/>
        </p:nvCxnSpPr>
        <p:spPr>
          <a:xfrm flipH="1">
            <a:off x="4355976" y="1484784"/>
            <a:ext cx="432048"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55976" y="1916832"/>
            <a:ext cx="72008" cy="5040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923928" y="1916832"/>
            <a:ext cx="43204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16016" y="1196752"/>
            <a:ext cx="482312" cy="369332"/>
          </a:xfrm>
          <a:prstGeom prst="rect">
            <a:avLst/>
          </a:prstGeom>
          <a:noFill/>
        </p:spPr>
        <p:txBody>
          <a:bodyPr wrap="none" rtlCol="0">
            <a:spAutoFit/>
          </a:bodyPr>
          <a:lstStyle/>
          <a:p>
            <a:r>
              <a:rPr lang="en-US" dirty="0" smtClean="0"/>
              <a:t>sax</a:t>
            </a:r>
            <a:endParaRPr lang="en-GB" dirty="0"/>
          </a:p>
        </p:txBody>
      </p:sp>
      <p:cxnSp>
        <p:nvCxnSpPr>
          <p:cNvPr id="24" name="Straight Arrow Connector 23"/>
          <p:cNvCxnSpPr/>
          <p:nvPr/>
        </p:nvCxnSpPr>
        <p:spPr>
          <a:xfrm flipH="1">
            <a:off x="5148064" y="1988840"/>
            <a:ext cx="360040"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04048" y="1556792"/>
            <a:ext cx="290464" cy="369332"/>
          </a:xfrm>
          <a:prstGeom prst="rect">
            <a:avLst/>
          </a:prstGeom>
          <a:noFill/>
        </p:spPr>
        <p:txBody>
          <a:bodyPr wrap="none" rtlCol="0">
            <a:spAutoFit/>
          </a:bodyPr>
          <a:lstStyle/>
          <a:p>
            <a:r>
              <a:rPr lang="en-US" dirty="0" smtClean="0"/>
              <a:t>F</a:t>
            </a:r>
            <a:endParaRPr lang="en-GB" dirty="0"/>
          </a:p>
        </p:txBody>
      </p:sp>
      <p:sp>
        <p:nvSpPr>
          <p:cNvPr id="26" name="TextBox 25"/>
          <p:cNvSpPr txBox="1"/>
          <p:nvPr/>
        </p:nvSpPr>
        <p:spPr>
          <a:xfrm>
            <a:off x="5436096" y="1772816"/>
            <a:ext cx="333746" cy="369332"/>
          </a:xfrm>
          <a:prstGeom prst="rect">
            <a:avLst/>
          </a:prstGeom>
          <a:noFill/>
        </p:spPr>
        <p:txBody>
          <a:bodyPr wrap="none" rtlCol="0">
            <a:spAutoFit/>
          </a:bodyPr>
          <a:lstStyle/>
          <a:p>
            <a:r>
              <a:rPr lang="en-US" dirty="0" smtClean="0"/>
              <a:t>N</a:t>
            </a:r>
            <a:endParaRPr lang="en-GB" dirty="0"/>
          </a:p>
        </p:txBody>
      </p:sp>
      <p:sp>
        <p:nvSpPr>
          <p:cNvPr id="27" name="TextBox 26"/>
          <p:cNvSpPr txBox="1"/>
          <p:nvPr/>
        </p:nvSpPr>
        <p:spPr>
          <a:xfrm>
            <a:off x="5652120" y="1988840"/>
            <a:ext cx="290464" cy="369332"/>
          </a:xfrm>
          <a:prstGeom prst="rect">
            <a:avLst/>
          </a:prstGeom>
          <a:noFill/>
        </p:spPr>
        <p:txBody>
          <a:bodyPr wrap="none" rtlCol="0">
            <a:spAutoFit/>
          </a:bodyPr>
          <a:lstStyle/>
          <a:p>
            <a:r>
              <a:rPr lang="en-US" dirty="0" smtClean="0"/>
              <a:t>F</a:t>
            </a:r>
            <a:endParaRPr lang="en-GB" dirty="0"/>
          </a:p>
        </p:txBody>
      </p:sp>
      <p:sp>
        <p:nvSpPr>
          <p:cNvPr id="28" name="TextBox 27"/>
          <p:cNvSpPr txBox="1"/>
          <p:nvPr/>
        </p:nvSpPr>
        <p:spPr>
          <a:xfrm>
            <a:off x="5940152" y="2204864"/>
            <a:ext cx="617477" cy="369332"/>
          </a:xfrm>
          <a:prstGeom prst="rect">
            <a:avLst/>
          </a:prstGeom>
          <a:noFill/>
        </p:spPr>
        <p:txBody>
          <a:bodyPr wrap="none" rtlCol="0">
            <a:spAutoFit/>
          </a:bodyPr>
          <a:lstStyle/>
          <a:p>
            <a:r>
              <a:rPr lang="en-US" dirty="0" smtClean="0"/>
              <a:t>(0,0)</a:t>
            </a:r>
            <a:endParaRPr lang="en-GB" dirty="0"/>
          </a:p>
        </p:txBody>
      </p:sp>
      <p:sp>
        <p:nvSpPr>
          <p:cNvPr id="29" name="TextBox 28"/>
          <p:cNvSpPr txBox="1"/>
          <p:nvPr/>
        </p:nvSpPr>
        <p:spPr>
          <a:xfrm>
            <a:off x="6156176" y="2564904"/>
            <a:ext cx="846194" cy="369332"/>
          </a:xfrm>
          <a:prstGeom prst="rect">
            <a:avLst/>
          </a:prstGeom>
          <a:noFill/>
        </p:spPr>
        <p:txBody>
          <a:bodyPr wrap="none" rtlCol="0">
            <a:spAutoFit/>
          </a:bodyPr>
          <a:lstStyle/>
          <a:p>
            <a:r>
              <a:rPr lang="en-US" dirty="0" smtClean="0"/>
              <a:t>(</a:t>
            </a:r>
            <a:r>
              <a:rPr lang="en-US" dirty="0" err="1" smtClean="0"/>
              <a:t>N,Sax</a:t>
            </a:r>
            <a:r>
              <a:rPr lang="en-US" dirty="0" smtClean="0"/>
              <a:t>)</a:t>
            </a:r>
            <a:endParaRPr lang="en-GB" dirty="0"/>
          </a:p>
        </p:txBody>
      </p:sp>
      <p:sp>
        <p:nvSpPr>
          <p:cNvPr id="30" name="TextBox 29"/>
          <p:cNvSpPr txBox="1"/>
          <p:nvPr/>
        </p:nvSpPr>
        <p:spPr>
          <a:xfrm>
            <a:off x="5148064" y="1916832"/>
            <a:ext cx="442750" cy="369332"/>
          </a:xfrm>
          <a:prstGeom prst="rect">
            <a:avLst/>
          </a:prstGeom>
          <a:noFill/>
        </p:spPr>
        <p:txBody>
          <a:bodyPr wrap="none" rtlCol="0">
            <a:spAutoFit/>
          </a:bodyPr>
          <a:lstStyle/>
          <a:p>
            <a:r>
              <a:rPr lang="en-US" dirty="0" smtClean="0"/>
              <a:t>RA</a:t>
            </a:r>
            <a:endParaRPr lang="en-GB" dirty="0"/>
          </a:p>
        </p:txBody>
      </p:sp>
      <p:sp>
        <p:nvSpPr>
          <p:cNvPr id="31" name="TextBox 30"/>
          <p:cNvSpPr txBox="1"/>
          <p:nvPr/>
        </p:nvSpPr>
        <p:spPr>
          <a:xfrm>
            <a:off x="4860032" y="2420888"/>
            <a:ext cx="617477" cy="369332"/>
          </a:xfrm>
          <a:prstGeom prst="rect">
            <a:avLst/>
          </a:prstGeom>
          <a:noFill/>
        </p:spPr>
        <p:txBody>
          <a:bodyPr wrap="none" rtlCol="0">
            <a:spAutoFit/>
          </a:bodyPr>
          <a:lstStyle/>
          <a:p>
            <a:r>
              <a:rPr lang="en-US" dirty="0" smtClean="0"/>
              <a:t>(1,2)</a:t>
            </a:r>
            <a:endParaRPr lang="en-GB" dirty="0"/>
          </a:p>
        </p:txBody>
      </p:sp>
      <p:sp>
        <p:nvSpPr>
          <p:cNvPr id="32" name="TextBox 31"/>
          <p:cNvSpPr txBox="1"/>
          <p:nvPr/>
        </p:nvSpPr>
        <p:spPr>
          <a:xfrm>
            <a:off x="4355976" y="1484784"/>
            <a:ext cx="442750" cy="369332"/>
          </a:xfrm>
          <a:prstGeom prst="rect">
            <a:avLst/>
          </a:prstGeom>
          <a:noFill/>
        </p:spPr>
        <p:txBody>
          <a:bodyPr wrap="none" rtlCol="0">
            <a:spAutoFit/>
          </a:bodyPr>
          <a:lstStyle/>
          <a:p>
            <a:r>
              <a:rPr lang="en-US" dirty="0" smtClean="0"/>
              <a:t>RA</a:t>
            </a:r>
            <a:endParaRPr lang="en-GB" dirty="0"/>
          </a:p>
        </p:txBody>
      </p:sp>
      <p:sp>
        <p:nvSpPr>
          <p:cNvPr id="33" name="TextBox 32"/>
          <p:cNvSpPr txBox="1"/>
          <p:nvPr/>
        </p:nvSpPr>
        <p:spPr>
          <a:xfrm>
            <a:off x="4139952" y="2420888"/>
            <a:ext cx="617477" cy="369332"/>
          </a:xfrm>
          <a:prstGeom prst="rect">
            <a:avLst/>
          </a:prstGeom>
          <a:noFill/>
        </p:spPr>
        <p:txBody>
          <a:bodyPr wrap="none" rtlCol="0">
            <a:spAutoFit/>
          </a:bodyPr>
          <a:lstStyle/>
          <a:p>
            <a:r>
              <a:rPr lang="en-US" dirty="0" smtClean="0"/>
              <a:t>(2,1)</a:t>
            </a:r>
            <a:endParaRPr lang="en-GB" dirty="0"/>
          </a:p>
        </p:txBody>
      </p:sp>
      <p:sp>
        <p:nvSpPr>
          <p:cNvPr id="34" name="TextBox 33"/>
          <p:cNvSpPr txBox="1"/>
          <p:nvPr/>
        </p:nvSpPr>
        <p:spPr>
          <a:xfrm>
            <a:off x="3419872" y="1700808"/>
            <a:ext cx="617477" cy="369332"/>
          </a:xfrm>
          <a:prstGeom prst="rect">
            <a:avLst/>
          </a:prstGeom>
          <a:noFill/>
        </p:spPr>
        <p:txBody>
          <a:bodyPr wrap="none" rtlCol="0">
            <a:spAutoFit/>
          </a:bodyPr>
          <a:lstStyle/>
          <a:p>
            <a:r>
              <a:rPr lang="en-US" dirty="0" smtClean="0"/>
              <a:t>(1,2)</a:t>
            </a:r>
            <a:endParaRPr lang="en-GB" dirty="0"/>
          </a:p>
        </p:txBody>
      </p:sp>
      <p:sp>
        <p:nvSpPr>
          <p:cNvPr id="35" name="TextBox 34"/>
          <p:cNvSpPr txBox="1"/>
          <p:nvPr/>
        </p:nvSpPr>
        <p:spPr>
          <a:xfrm>
            <a:off x="4211960" y="1772816"/>
            <a:ext cx="306494" cy="369332"/>
          </a:xfrm>
          <a:prstGeom prst="rect">
            <a:avLst/>
          </a:prstGeom>
          <a:noFill/>
        </p:spPr>
        <p:txBody>
          <a:bodyPr wrap="none" rtlCol="0">
            <a:spAutoFit/>
          </a:bodyPr>
          <a:lstStyle/>
          <a:p>
            <a:r>
              <a:rPr lang="en-US" dirty="0" smtClean="0"/>
              <a:t>u</a:t>
            </a:r>
            <a:endParaRPr lang="en-GB" dirty="0"/>
          </a:p>
        </p:txBody>
      </p:sp>
      <p:cxnSp>
        <p:nvCxnSpPr>
          <p:cNvPr id="37" name="Straight Connector 36"/>
          <p:cNvCxnSpPr/>
          <p:nvPr/>
        </p:nvCxnSpPr>
        <p:spPr>
          <a:xfrm>
            <a:off x="2267744" y="1988840"/>
            <a:ext cx="576064"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403648" y="2780928"/>
            <a:ext cx="504056"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051720" y="1700808"/>
            <a:ext cx="482312" cy="369332"/>
          </a:xfrm>
          <a:prstGeom prst="rect">
            <a:avLst/>
          </a:prstGeom>
          <a:noFill/>
        </p:spPr>
        <p:txBody>
          <a:bodyPr wrap="none" rtlCol="0">
            <a:spAutoFit/>
          </a:bodyPr>
          <a:lstStyle/>
          <a:p>
            <a:r>
              <a:rPr lang="en-US" dirty="0" smtClean="0"/>
              <a:t>sax</a:t>
            </a:r>
            <a:endParaRPr lang="en-GB" dirty="0"/>
          </a:p>
        </p:txBody>
      </p:sp>
      <p:sp>
        <p:nvSpPr>
          <p:cNvPr id="41" name="TextBox 40"/>
          <p:cNvSpPr txBox="1"/>
          <p:nvPr/>
        </p:nvSpPr>
        <p:spPr>
          <a:xfrm>
            <a:off x="2267744" y="1916832"/>
            <a:ext cx="290464" cy="369332"/>
          </a:xfrm>
          <a:prstGeom prst="rect">
            <a:avLst/>
          </a:prstGeom>
          <a:noFill/>
        </p:spPr>
        <p:txBody>
          <a:bodyPr wrap="none" rtlCol="0">
            <a:spAutoFit/>
          </a:bodyPr>
          <a:lstStyle/>
          <a:p>
            <a:r>
              <a:rPr lang="en-US" dirty="0" smtClean="0"/>
              <a:t>F</a:t>
            </a:r>
            <a:endParaRPr lang="en-GB" dirty="0"/>
          </a:p>
        </p:txBody>
      </p:sp>
      <p:sp>
        <p:nvSpPr>
          <p:cNvPr id="42" name="TextBox 41"/>
          <p:cNvSpPr txBox="1"/>
          <p:nvPr/>
        </p:nvSpPr>
        <p:spPr>
          <a:xfrm>
            <a:off x="2411760" y="2060848"/>
            <a:ext cx="333746" cy="369332"/>
          </a:xfrm>
          <a:prstGeom prst="rect">
            <a:avLst/>
          </a:prstGeom>
          <a:noFill/>
        </p:spPr>
        <p:txBody>
          <a:bodyPr wrap="none" rtlCol="0">
            <a:spAutoFit/>
          </a:bodyPr>
          <a:lstStyle/>
          <a:p>
            <a:r>
              <a:rPr lang="en-US" dirty="0" smtClean="0"/>
              <a:t>N</a:t>
            </a:r>
            <a:endParaRPr lang="en-GB" dirty="0"/>
          </a:p>
        </p:txBody>
      </p:sp>
      <p:sp>
        <p:nvSpPr>
          <p:cNvPr id="43" name="TextBox 42"/>
          <p:cNvSpPr txBox="1"/>
          <p:nvPr/>
        </p:nvSpPr>
        <p:spPr>
          <a:xfrm>
            <a:off x="2555776" y="2204864"/>
            <a:ext cx="290464" cy="369332"/>
          </a:xfrm>
          <a:prstGeom prst="rect">
            <a:avLst/>
          </a:prstGeom>
          <a:noFill/>
        </p:spPr>
        <p:txBody>
          <a:bodyPr wrap="none" rtlCol="0">
            <a:spAutoFit/>
          </a:bodyPr>
          <a:lstStyle/>
          <a:p>
            <a:r>
              <a:rPr lang="en-US" dirty="0" smtClean="0"/>
              <a:t>F</a:t>
            </a:r>
            <a:endParaRPr lang="en-GB" dirty="0"/>
          </a:p>
        </p:txBody>
      </p:sp>
      <p:sp>
        <p:nvSpPr>
          <p:cNvPr id="44" name="TextBox 43"/>
          <p:cNvSpPr txBox="1"/>
          <p:nvPr/>
        </p:nvSpPr>
        <p:spPr>
          <a:xfrm>
            <a:off x="2699792" y="2492896"/>
            <a:ext cx="617477" cy="369332"/>
          </a:xfrm>
          <a:prstGeom prst="rect">
            <a:avLst/>
          </a:prstGeom>
          <a:noFill/>
        </p:spPr>
        <p:txBody>
          <a:bodyPr wrap="none" rtlCol="0">
            <a:spAutoFit/>
          </a:bodyPr>
          <a:lstStyle/>
          <a:p>
            <a:r>
              <a:rPr lang="en-US" dirty="0" smtClean="0"/>
              <a:t>(0,0)</a:t>
            </a:r>
            <a:endParaRPr lang="en-GB" dirty="0"/>
          </a:p>
        </p:txBody>
      </p:sp>
      <p:sp>
        <p:nvSpPr>
          <p:cNvPr id="45" name="TextBox 44"/>
          <p:cNvSpPr txBox="1"/>
          <p:nvPr/>
        </p:nvSpPr>
        <p:spPr>
          <a:xfrm>
            <a:off x="1619672" y="2204864"/>
            <a:ext cx="442750" cy="369332"/>
          </a:xfrm>
          <a:prstGeom prst="rect">
            <a:avLst/>
          </a:prstGeom>
          <a:noFill/>
        </p:spPr>
        <p:txBody>
          <a:bodyPr wrap="none" rtlCol="0">
            <a:spAutoFit/>
          </a:bodyPr>
          <a:lstStyle/>
          <a:p>
            <a:r>
              <a:rPr lang="en-US" dirty="0" smtClean="0"/>
              <a:t>RA</a:t>
            </a:r>
            <a:endParaRPr lang="en-GB" dirty="0"/>
          </a:p>
        </p:txBody>
      </p:sp>
      <p:sp>
        <p:nvSpPr>
          <p:cNvPr id="46" name="TextBox 45"/>
          <p:cNvSpPr txBox="1"/>
          <p:nvPr/>
        </p:nvSpPr>
        <p:spPr>
          <a:xfrm>
            <a:off x="1187624" y="2564904"/>
            <a:ext cx="333746" cy="369332"/>
          </a:xfrm>
          <a:prstGeom prst="rect">
            <a:avLst/>
          </a:prstGeom>
          <a:noFill/>
        </p:spPr>
        <p:txBody>
          <a:bodyPr wrap="none" rtlCol="0">
            <a:spAutoFit/>
          </a:bodyPr>
          <a:lstStyle/>
          <a:p>
            <a:r>
              <a:rPr lang="en-US" dirty="0" smtClean="0"/>
              <a:t>N</a:t>
            </a:r>
            <a:endParaRPr lang="en-GB" dirty="0"/>
          </a:p>
        </p:txBody>
      </p:sp>
      <p:sp>
        <p:nvSpPr>
          <p:cNvPr id="47" name="TextBox 46"/>
          <p:cNvSpPr txBox="1"/>
          <p:nvPr/>
        </p:nvSpPr>
        <p:spPr>
          <a:xfrm>
            <a:off x="1475656" y="2780928"/>
            <a:ext cx="290464" cy="369332"/>
          </a:xfrm>
          <a:prstGeom prst="rect">
            <a:avLst/>
          </a:prstGeom>
          <a:noFill/>
        </p:spPr>
        <p:txBody>
          <a:bodyPr wrap="none" rtlCol="0">
            <a:spAutoFit/>
          </a:bodyPr>
          <a:lstStyle/>
          <a:p>
            <a:r>
              <a:rPr lang="en-US" dirty="0" smtClean="0"/>
              <a:t>F</a:t>
            </a:r>
            <a:endParaRPr lang="en-GB" dirty="0"/>
          </a:p>
        </p:txBody>
      </p:sp>
      <p:sp>
        <p:nvSpPr>
          <p:cNvPr id="48" name="TextBox 47"/>
          <p:cNvSpPr txBox="1"/>
          <p:nvPr/>
        </p:nvSpPr>
        <p:spPr>
          <a:xfrm>
            <a:off x="2051720" y="3356992"/>
            <a:ext cx="617477" cy="369332"/>
          </a:xfrm>
          <a:prstGeom prst="rect">
            <a:avLst/>
          </a:prstGeom>
          <a:noFill/>
        </p:spPr>
        <p:txBody>
          <a:bodyPr wrap="none" rtlCol="0">
            <a:spAutoFit/>
          </a:bodyPr>
          <a:lstStyle/>
          <a:p>
            <a:r>
              <a:rPr lang="en-US" dirty="0" smtClean="0"/>
              <a:t>(2,1)</a:t>
            </a:r>
            <a:endParaRPr lang="en-GB" dirty="0"/>
          </a:p>
        </p:txBody>
      </p:sp>
      <p:sp>
        <p:nvSpPr>
          <p:cNvPr id="49" name="TextBox 48"/>
          <p:cNvSpPr txBox="1"/>
          <p:nvPr/>
        </p:nvSpPr>
        <p:spPr>
          <a:xfrm>
            <a:off x="755576" y="4005064"/>
            <a:ext cx="4090543" cy="1200329"/>
          </a:xfrm>
          <a:prstGeom prst="rect">
            <a:avLst/>
          </a:prstGeom>
          <a:noFill/>
        </p:spPr>
        <p:txBody>
          <a:bodyPr wrap="none" rtlCol="0">
            <a:spAutoFit/>
          </a:bodyPr>
          <a:lstStyle/>
          <a:p>
            <a:r>
              <a:rPr lang="en-US" dirty="0" smtClean="0"/>
              <a:t>Getting rid of choice can make better off .</a:t>
            </a:r>
          </a:p>
          <a:p>
            <a:r>
              <a:rPr lang="en-US" dirty="0" smtClean="0"/>
              <a:t>Commitment options .</a:t>
            </a:r>
          </a:p>
          <a:p>
            <a:r>
              <a:rPr lang="en-US" dirty="0" smtClean="0"/>
              <a:t>Changes behavior of others .</a:t>
            </a:r>
          </a:p>
          <a:p>
            <a:r>
              <a:rPr lang="en-US" dirty="0" smtClean="0"/>
              <a:t>The other players must know.</a:t>
            </a:r>
            <a:endParaRPr lang="en-GB" dirty="0"/>
          </a:p>
        </p:txBody>
      </p:sp>
      <p:sp>
        <p:nvSpPr>
          <p:cNvPr id="36" name="Date Placeholder 35"/>
          <p:cNvSpPr>
            <a:spLocks noGrp="1"/>
          </p:cNvSpPr>
          <p:nvPr>
            <p:ph type="dt" sz="half" idx="10"/>
          </p:nvPr>
        </p:nvSpPr>
        <p:spPr/>
        <p:txBody>
          <a:bodyPr/>
          <a:lstStyle/>
          <a:p>
            <a:fld id="{A2815936-2B9E-466F-B3B0-A47C465FD159}" type="datetime1">
              <a:rPr lang="en-GB" smtClean="0"/>
              <a:pPr/>
              <a:t>01/12/2013</a:t>
            </a:fld>
            <a:endParaRPr lang="en-GB"/>
          </a:p>
        </p:txBody>
      </p:sp>
      <p:sp>
        <p:nvSpPr>
          <p:cNvPr id="38" name="Slide Number Placeholder 37"/>
          <p:cNvSpPr>
            <a:spLocks noGrp="1"/>
          </p:cNvSpPr>
          <p:nvPr>
            <p:ph type="sldNum" sz="quarter" idx="12"/>
          </p:nvPr>
        </p:nvSpPr>
        <p:spPr/>
        <p:txBody>
          <a:bodyPr/>
          <a:lstStyle/>
          <a:p>
            <a:fld id="{1AC99574-BD32-4BAE-A6F6-2684FFE94A8F}" type="slidenum">
              <a:rPr lang="en-GB" smtClean="0"/>
              <a:pPr/>
              <a:t>100</a:t>
            </a:fld>
            <a:endParaRPr lang="en-GB"/>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548680"/>
            <a:ext cx="2225161" cy="369332"/>
          </a:xfrm>
          <a:prstGeom prst="rect">
            <a:avLst/>
          </a:prstGeom>
          <a:noFill/>
          <a:ln>
            <a:solidFill>
              <a:srgbClr val="FF0000"/>
            </a:solidFill>
          </a:ln>
        </p:spPr>
        <p:txBody>
          <a:bodyPr wrap="none" rtlCol="0">
            <a:spAutoFit/>
          </a:bodyPr>
          <a:lstStyle/>
          <a:p>
            <a:r>
              <a:rPr lang="en-US" dirty="0" smtClean="0"/>
              <a:t>Quantity </a:t>
            </a:r>
            <a:r>
              <a:rPr lang="en-US" dirty="0" err="1" smtClean="0"/>
              <a:t>Copmetition</a:t>
            </a:r>
            <a:endParaRPr lang="en-GB" dirty="0"/>
          </a:p>
        </p:txBody>
      </p:sp>
      <p:sp>
        <p:nvSpPr>
          <p:cNvPr id="4" name="TextBox 3"/>
          <p:cNvSpPr txBox="1"/>
          <p:nvPr/>
        </p:nvSpPr>
        <p:spPr>
          <a:xfrm>
            <a:off x="467544" y="1340768"/>
            <a:ext cx="2337243" cy="369332"/>
          </a:xfrm>
          <a:prstGeom prst="rect">
            <a:avLst/>
          </a:prstGeom>
          <a:noFill/>
        </p:spPr>
        <p:txBody>
          <a:bodyPr wrap="none" rtlCol="0">
            <a:spAutoFit/>
          </a:bodyPr>
          <a:lstStyle/>
          <a:p>
            <a:r>
              <a:rPr lang="en-US" dirty="0" smtClean="0"/>
              <a:t>Revisited  -</a:t>
            </a:r>
            <a:r>
              <a:rPr lang="en-US" dirty="0" err="1" smtClean="0"/>
              <a:t>Stackelberg</a:t>
            </a:r>
            <a:r>
              <a:rPr lang="en-US" dirty="0" smtClean="0"/>
              <a:t> </a:t>
            </a:r>
            <a:endParaRPr lang="en-GB" dirty="0"/>
          </a:p>
        </p:txBody>
      </p:sp>
      <p:sp>
        <p:nvSpPr>
          <p:cNvPr id="5" name="TextBox 4"/>
          <p:cNvSpPr txBox="1"/>
          <p:nvPr/>
        </p:nvSpPr>
        <p:spPr>
          <a:xfrm>
            <a:off x="395536" y="1988840"/>
            <a:ext cx="813043" cy="369332"/>
          </a:xfrm>
          <a:prstGeom prst="rect">
            <a:avLst/>
          </a:prstGeom>
          <a:noFill/>
        </p:spPr>
        <p:txBody>
          <a:bodyPr wrap="none" rtlCol="0">
            <a:spAutoFit/>
          </a:bodyPr>
          <a:lstStyle/>
          <a:p>
            <a:r>
              <a:rPr lang="en-US" dirty="0" err="1" smtClean="0"/>
              <a:t>Conut</a:t>
            </a:r>
            <a:r>
              <a:rPr lang="en-US" dirty="0" smtClean="0"/>
              <a:t>:</a:t>
            </a:r>
            <a:endParaRPr lang="en-GB" dirty="0"/>
          </a:p>
        </p:txBody>
      </p:sp>
      <p:graphicFrame>
        <p:nvGraphicFramePr>
          <p:cNvPr id="6" name="Object 5"/>
          <p:cNvGraphicFramePr>
            <a:graphicFrameLocks noChangeAspect="1"/>
          </p:cNvGraphicFramePr>
          <p:nvPr/>
        </p:nvGraphicFramePr>
        <p:xfrm>
          <a:off x="1350963" y="2060575"/>
          <a:ext cx="2011362" cy="2673350"/>
        </p:xfrm>
        <a:graphic>
          <a:graphicData uri="http://schemas.openxmlformats.org/presentationml/2006/ole">
            <p:oleObj spid="_x0000_s113666" name="Equation" r:id="rId3" imgW="1282680" imgH="1701720" progId="Equation.3">
              <p:embed/>
            </p:oleObj>
          </a:graphicData>
        </a:graphic>
      </p:graphicFrame>
      <p:cxnSp>
        <p:nvCxnSpPr>
          <p:cNvPr id="10" name="Straight Arrow Connector 9"/>
          <p:cNvCxnSpPr/>
          <p:nvPr/>
        </p:nvCxnSpPr>
        <p:spPr>
          <a:xfrm flipV="1">
            <a:off x="4499992" y="1412776"/>
            <a:ext cx="0" cy="25922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99992" y="4005064"/>
            <a:ext cx="280831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99992" y="1844824"/>
            <a:ext cx="1584176" cy="21602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4008" y="1412776"/>
            <a:ext cx="306494" cy="369332"/>
          </a:xfrm>
          <a:prstGeom prst="rect">
            <a:avLst/>
          </a:prstGeom>
          <a:noFill/>
        </p:spPr>
        <p:txBody>
          <a:bodyPr wrap="none" rtlCol="0">
            <a:spAutoFit/>
          </a:bodyPr>
          <a:lstStyle/>
          <a:p>
            <a:r>
              <a:rPr lang="en-US" dirty="0" smtClean="0"/>
              <a:t>p</a:t>
            </a:r>
            <a:endParaRPr lang="en-GB" dirty="0"/>
          </a:p>
        </p:txBody>
      </p:sp>
      <p:graphicFrame>
        <p:nvGraphicFramePr>
          <p:cNvPr id="17" name="Object 16"/>
          <p:cNvGraphicFramePr>
            <a:graphicFrameLocks noChangeAspect="1"/>
          </p:cNvGraphicFramePr>
          <p:nvPr/>
        </p:nvGraphicFramePr>
        <p:xfrm>
          <a:off x="7452320" y="3717032"/>
          <a:ext cx="863848" cy="431924"/>
        </p:xfrm>
        <a:graphic>
          <a:graphicData uri="http://schemas.openxmlformats.org/presentationml/2006/ole">
            <p:oleObj spid="_x0000_s113667" name="Equation" r:id="rId4" imgW="431640" imgH="215640" progId="Equation.3">
              <p:embed/>
            </p:oleObj>
          </a:graphicData>
        </a:graphic>
      </p:graphicFrame>
      <p:sp>
        <p:nvSpPr>
          <p:cNvPr id="18" name="TextBox 17"/>
          <p:cNvSpPr txBox="1"/>
          <p:nvPr/>
        </p:nvSpPr>
        <p:spPr>
          <a:xfrm>
            <a:off x="5436096" y="2132856"/>
            <a:ext cx="1000595" cy="369332"/>
          </a:xfrm>
          <a:prstGeom prst="rect">
            <a:avLst/>
          </a:prstGeom>
          <a:noFill/>
        </p:spPr>
        <p:txBody>
          <a:bodyPr wrap="none" rtlCol="0">
            <a:spAutoFit/>
          </a:bodyPr>
          <a:lstStyle/>
          <a:p>
            <a:r>
              <a:rPr lang="en-US" dirty="0" smtClean="0"/>
              <a:t>Slope  -b</a:t>
            </a:r>
            <a:endParaRPr lang="en-GB" dirty="0"/>
          </a:p>
        </p:txBody>
      </p:sp>
      <p:cxnSp>
        <p:nvCxnSpPr>
          <p:cNvPr id="22" name="Straight Arrow Connector 21"/>
          <p:cNvCxnSpPr/>
          <p:nvPr/>
        </p:nvCxnSpPr>
        <p:spPr>
          <a:xfrm flipV="1">
            <a:off x="539552" y="4797152"/>
            <a:ext cx="0" cy="15841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9552" y="6381328"/>
            <a:ext cx="201622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9552" y="5301208"/>
            <a:ext cx="576064" cy="1080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9552" y="5733256"/>
            <a:ext cx="1152128" cy="648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39552" y="5301208"/>
            <a:ext cx="792088" cy="108012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5576" y="4869160"/>
            <a:ext cx="434734" cy="369332"/>
          </a:xfrm>
          <a:prstGeom prst="rect">
            <a:avLst/>
          </a:prstGeom>
          <a:noFill/>
        </p:spPr>
        <p:txBody>
          <a:bodyPr wrap="none" rtlCol="0">
            <a:spAutoFit/>
          </a:bodyPr>
          <a:lstStyle/>
          <a:p>
            <a:r>
              <a:rPr lang="en-US" dirty="0" smtClean="0"/>
              <a:t>BR</a:t>
            </a:r>
            <a:endParaRPr lang="en-GB" dirty="0"/>
          </a:p>
        </p:txBody>
      </p:sp>
      <p:sp>
        <p:nvSpPr>
          <p:cNvPr id="32" name="TextBox 31"/>
          <p:cNvSpPr txBox="1"/>
          <p:nvPr/>
        </p:nvSpPr>
        <p:spPr>
          <a:xfrm>
            <a:off x="1043608" y="5013176"/>
            <a:ext cx="301686" cy="369332"/>
          </a:xfrm>
          <a:prstGeom prst="rect">
            <a:avLst/>
          </a:prstGeom>
          <a:noFill/>
        </p:spPr>
        <p:txBody>
          <a:bodyPr wrap="none" rtlCol="0">
            <a:spAutoFit/>
          </a:bodyPr>
          <a:lstStyle/>
          <a:p>
            <a:r>
              <a:rPr lang="en-US" dirty="0" smtClean="0"/>
              <a:t>1</a:t>
            </a:r>
            <a:endParaRPr lang="en-GB" dirty="0"/>
          </a:p>
        </p:txBody>
      </p:sp>
      <p:sp>
        <p:nvSpPr>
          <p:cNvPr id="33" name="TextBox 32"/>
          <p:cNvSpPr txBox="1"/>
          <p:nvPr/>
        </p:nvSpPr>
        <p:spPr>
          <a:xfrm>
            <a:off x="971600" y="5661248"/>
            <a:ext cx="445956" cy="369332"/>
          </a:xfrm>
          <a:prstGeom prst="rect">
            <a:avLst/>
          </a:prstGeom>
          <a:noFill/>
        </p:spPr>
        <p:txBody>
          <a:bodyPr wrap="none" rtlCol="0">
            <a:spAutoFit/>
          </a:bodyPr>
          <a:lstStyle/>
          <a:p>
            <a:r>
              <a:rPr lang="en-US" dirty="0" smtClean="0"/>
              <a:t>NE</a:t>
            </a:r>
            <a:endParaRPr lang="en-GB" dirty="0"/>
          </a:p>
        </p:txBody>
      </p:sp>
      <p:sp>
        <p:nvSpPr>
          <p:cNvPr id="34" name="TextBox 33"/>
          <p:cNvSpPr txBox="1"/>
          <p:nvPr/>
        </p:nvSpPr>
        <p:spPr>
          <a:xfrm>
            <a:off x="1763688" y="5805264"/>
            <a:ext cx="434734" cy="369332"/>
          </a:xfrm>
          <a:prstGeom prst="rect">
            <a:avLst/>
          </a:prstGeom>
          <a:noFill/>
        </p:spPr>
        <p:txBody>
          <a:bodyPr wrap="square" rtlCol="0">
            <a:spAutoFit/>
          </a:bodyPr>
          <a:lstStyle/>
          <a:p>
            <a:r>
              <a:rPr lang="en-US" dirty="0" smtClean="0"/>
              <a:t>BR</a:t>
            </a:r>
            <a:endParaRPr lang="en-GB" dirty="0"/>
          </a:p>
        </p:txBody>
      </p:sp>
      <p:sp>
        <p:nvSpPr>
          <p:cNvPr id="35" name="TextBox 34"/>
          <p:cNvSpPr txBox="1"/>
          <p:nvPr/>
        </p:nvSpPr>
        <p:spPr>
          <a:xfrm>
            <a:off x="2051720" y="5949280"/>
            <a:ext cx="301686" cy="369332"/>
          </a:xfrm>
          <a:prstGeom prst="rect">
            <a:avLst/>
          </a:prstGeom>
          <a:noFill/>
        </p:spPr>
        <p:txBody>
          <a:bodyPr wrap="none" rtlCol="0">
            <a:spAutoFit/>
          </a:bodyPr>
          <a:lstStyle/>
          <a:p>
            <a:r>
              <a:rPr lang="en-US" dirty="0" smtClean="0"/>
              <a:t>2</a:t>
            </a:r>
            <a:endParaRPr lang="en-GB" dirty="0"/>
          </a:p>
        </p:txBody>
      </p:sp>
      <p:sp>
        <p:nvSpPr>
          <p:cNvPr id="36" name="TextBox 35"/>
          <p:cNvSpPr txBox="1"/>
          <p:nvPr/>
        </p:nvSpPr>
        <p:spPr>
          <a:xfrm>
            <a:off x="2627784" y="6237312"/>
            <a:ext cx="306494" cy="369332"/>
          </a:xfrm>
          <a:prstGeom prst="rect">
            <a:avLst/>
          </a:prstGeom>
          <a:noFill/>
        </p:spPr>
        <p:txBody>
          <a:bodyPr wrap="none" rtlCol="0">
            <a:spAutoFit/>
          </a:bodyPr>
          <a:lstStyle/>
          <a:p>
            <a:r>
              <a:rPr lang="en-US" dirty="0" smtClean="0"/>
              <a:t>q</a:t>
            </a:r>
            <a:endParaRPr lang="en-GB" dirty="0"/>
          </a:p>
        </p:txBody>
      </p:sp>
      <p:sp>
        <p:nvSpPr>
          <p:cNvPr id="37" name="TextBox 36"/>
          <p:cNvSpPr txBox="1"/>
          <p:nvPr/>
        </p:nvSpPr>
        <p:spPr>
          <a:xfrm>
            <a:off x="2771800" y="6309320"/>
            <a:ext cx="301686" cy="369332"/>
          </a:xfrm>
          <a:prstGeom prst="rect">
            <a:avLst/>
          </a:prstGeom>
          <a:noFill/>
        </p:spPr>
        <p:txBody>
          <a:bodyPr wrap="none" rtlCol="0">
            <a:spAutoFit/>
          </a:bodyPr>
          <a:lstStyle/>
          <a:p>
            <a:r>
              <a:rPr lang="en-US" dirty="0" smtClean="0"/>
              <a:t>1</a:t>
            </a:r>
            <a:endParaRPr lang="en-GB" dirty="0"/>
          </a:p>
        </p:txBody>
      </p:sp>
      <p:sp>
        <p:nvSpPr>
          <p:cNvPr id="25" name="Date Placeholder 24"/>
          <p:cNvSpPr>
            <a:spLocks noGrp="1"/>
          </p:cNvSpPr>
          <p:nvPr>
            <p:ph type="dt" sz="half" idx="10"/>
          </p:nvPr>
        </p:nvSpPr>
        <p:spPr>
          <a:xfrm>
            <a:off x="611560" y="6492875"/>
            <a:ext cx="2133600" cy="365125"/>
          </a:xfrm>
        </p:spPr>
        <p:txBody>
          <a:bodyPr/>
          <a:lstStyle/>
          <a:p>
            <a:fld id="{5FB02755-9F6C-49F3-A4EF-40ABB35E2786}" type="datetime1">
              <a:rPr lang="en-GB" smtClean="0"/>
              <a:pPr/>
              <a:t>01/12/2013</a:t>
            </a:fld>
            <a:endParaRPr lang="en-GB"/>
          </a:p>
        </p:txBody>
      </p:sp>
      <p:sp>
        <p:nvSpPr>
          <p:cNvPr id="27" name="Slide Number Placeholder 26"/>
          <p:cNvSpPr>
            <a:spLocks noGrp="1"/>
          </p:cNvSpPr>
          <p:nvPr>
            <p:ph type="sldNum" sz="quarter" idx="12"/>
          </p:nvPr>
        </p:nvSpPr>
        <p:spPr/>
        <p:txBody>
          <a:bodyPr/>
          <a:lstStyle/>
          <a:p>
            <a:fld id="{1AC99574-BD32-4BAE-A6F6-2684FFE94A8F}" type="slidenum">
              <a:rPr lang="en-GB" smtClean="0"/>
              <a:pPr/>
              <a:t>101</a:t>
            </a:fld>
            <a:endParaRPr lang="en-GB"/>
          </a:p>
        </p:txBody>
      </p:sp>
      <p:sp>
        <p:nvSpPr>
          <p:cNvPr id="29" name="TextBox 28"/>
          <p:cNvSpPr txBox="1"/>
          <p:nvPr/>
        </p:nvSpPr>
        <p:spPr>
          <a:xfrm>
            <a:off x="467544" y="4293096"/>
            <a:ext cx="306494" cy="369332"/>
          </a:xfrm>
          <a:prstGeom prst="rect">
            <a:avLst/>
          </a:prstGeom>
          <a:noFill/>
        </p:spPr>
        <p:txBody>
          <a:bodyPr wrap="none" rtlCol="0">
            <a:spAutoFit/>
          </a:bodyPr>
          <a:lstStyle/>
          <a:p>
            <a:r>
              <a:rPr lang="en-US" dirty="0" smtClean="0"/>
              <a:t>q</a:t>
            </a:r>
            <a:endParaRPr lang="en-GB" dirty="0"/>
          </a:p>
        </p:txBody>
      </p:sp>
      <p:sp>
        <p:nvSpPr>
          <p:cNvPr id="38" name="TextBox 37"/>
          <p:cNvSpPr txBox="1"/>
          <p:nvPr/>
        </p:nvSpPr>
        <p:spPr>
          <a:xfrm>
            <a:off x="611560" y="4365104"/>
            <a:ext cx="301686" cy="369332"/>
          </a:xfrm>
          <a:prstGeom prst="rect">
            <a:avLst/>
          </a:prstGeom>
          <a:noFill/>
        </p:spPr>
        <p:txBody>
          <a:bodyPr wrap="none" rtlCol="0">
            <a:spAutoFit/>
          </a:bodyPr>
          <a:lstStyle/>
          <a:p>
            <a:r>
              <a:rPr lang="en-US" dirty="0" smtClean="0"/>
              <a:t>2</a:t>
            </a:r>
            <a:endParaRPr lang="en-GB" dirty="0"/>
          </a:p>
        </p:txBody>
      </p:sp>
      <p:cxnSp>
        <p:nvCxnSpPr>
          <p:cNvPr id="40" name="Curved Connector 39"/>
          <p:cNvCxnSpPr>
            <a:endCxn id="31" idx="2"/>
          </p:cNvCxnSpPr>
          <p:nvPr/>
        </p:nvCxnSpPr>
        <p:spPr>
          <a:xfrm rot="5400000" flipH="1" flipV="1">
            <a:off x="724889" y="5269179"/>
            <a:ext cx="278740" cy="21736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flipV="1">
            <a:off x="1115616" y="6093296"/>
            <a:ext cx="648072"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a:off x="1115616" y="6453336"/>
            <a:ext cx="576064" cy="2160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63688" y="6488668"/>
            <a:ext cx="1997150" cy="369332"/>
          </a:xfrm>
          <a:prstGeom prst="rect">
            <a:avLst/>
          </a:prstGeom>
          <a:noFill/>
        </p:spPr>
        <p:txBody>
          <a:bodyPr wrap="none" rtlCol="0">
            <a:spAutoFit/>
          </a:bodyPr>
          <a:lstStyle/>
          <a:p>
            <a:r>
              <a:rPr lang="en-US" dirty="0" smtClean="0"/>
              <a:t>Monopole quantity</a:t>
            </a:r>
            <a:endParaRPr lang="en-GB" dirty="0"/>
          </a:p>
        </p:txBody>
      </p:sp>
      <p:cxnSp>
        <p:nvCxnSpPr>
          <p:cNvPr id="51" name="Curved Connector 50"/>
          <p:cNvCxnSpPr/>
          <p:nvPr/>
        </p:nvCxnSpPr>
        <p:spPr>
          <a:xfrm rot="5400000" flipH="1" flipV="1">
            <a:off x="395536" y="3861048"/>
            <a:ext cx="1512168" cy="36004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p:nvPr/>
        </p:nvCxnSpPr>
        <p:spPr>
          <a:xfrm rot="5400000" flipH="1" flipV="1">
            <a:off x="1763688" y="4293096"/>
            <a:ext cx="1512168" cy="122413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rot="5400000" flipH="1" flipV="1">
            <a:off x="1187624" y="4941168"/>
            <a:ext cx="936104" cy="50405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059832" y="1196752"/>
            <a:ext cx="1132676" cy="646331"/>
          </a:xfrm>
          <a:prstGeom prst="rect">
            <a:avLst/>
          </a:prstGeom>
          <a:noFill/>
        </p:spPr>
        <p:txBody>
          <a:bodyPr wrap="square" rtlCol="0">
            <a:spAutoFit/>
          </a:bodyPr>
          <a:lstStyle/>
          <a:p>
            <a:r>
              <a:rPr lang="en-US" dirty="0" smtClean="0"/>
              <a:t>Demand curve</a:t>
            </a:r>
            <a:endParaRPr lang="en-GB" dirty="0"/>
          </a:p>
        </p:txBody>
      </p:sp>
      <p:cxnSp>
        <p:nvCxnSpPr>
          <p:cNvPr id="42" name="Curved Connector 41"/>
          <p:cNvCxnSpPr/>
          <p:nvPr/>
        </p:nvCxnSpPr>
        <p:spPr>
          <a:xfrm flipV="1">
            <a:off x="3131840" y="1844824"/>
            <a:ext cx="288032"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211960" y="1772816"/>
            <a:ext cx="439290" cy="369332"/>
          </a:xfrm>
          <a:prstGeom prst="rect">
            <a:avLst/>
          </a:prstGeom>
          <a:noFill/>
        </p:spPr>
        <p:txBody>
          <a:bodyPr wrap="square" rtlCol="0">
            <a:spAutoFit/>
          </a:bodyPr>
          <a:lstStyle/>
          <a:p>
            <a:r>
              <a:rPr lang="en-US" dirty="0" smtClean="0"/>
              <a:t>a</a:t>
            </a:r>
            <a:endParaRPr lang="en-GB"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32656"/>
            <a:ext cx="2713307" cy="646331"/>
          </a:xfrm>
          <a:prstGeom prst="rect">
            <a:avLst/>
          </a:prstGeom>
          <a:noFill/>
        </p:spPr>
        <p:txBody>
          <a:bodyPr wrap="none" rtlCol="0">
            <a:spAutoFit/>
          </a:bodyPr>
          <a:lstStyle/>
          <a:p>
            <a:r>
              <a:rPr lang="en-US" dirty="0" smtClean="0"/>
              <a:t>Use   backward  induction :</a:t>
            </a:r>
          </a:p>
          <a:p>
            <a:r>
              <a:rPr lang="en-US" dirty="0" smtClean="0"/>
              <a:t>Firm 2 sees </a:t>
            </a:r>
            <a:endParaRPr lang="en-GB" dirty="0"/>
          </a:p>
        </p:txBody>
      </p:sp>
      <p:graphicFrame>
        <p:nvGraphicFramePr>
          <p:cNvPr id="5" name="Object 4"/>
          <p:cNvGraphicFramePr>
            <a:graphicFrameLocks noChangeAspect="1"/>
          </p:cNvGraphicFramePr>
          <p:nvPr/>
        </p:nvGraphicFramePr>
        <p:xfrm>
          <a:off x="5292080" y="6021288"/>
          <a:ext cx="288032" cy="408045"/>
        </p:xfrm>
        <a:graphic>
          <a:graphicData uri="http://schemas.openxmlformats.org/presentationml/2006/ole">
            <p:oleObj spid="_x0000_s123905" name="Equation" r:id="rId3" imgW="152280" imgH="215640" progId="Equation.3">
              <p:embed/>
            </p:oleObj>
          </a:graphicData>
        </a:graphic>
      </p:graphicFrame>
      <p:sp>
        <p:nvSpPr>
          <p:cNvPr id="6" name="TextBox 5"/>
          <p:cNvSpPr txBox="1"/>
          <p:nvPr/>
        </p:nvSpPr>
        <p:spPr>
          <a:xfrm>
            <a:off x="2051720" y="620688"/>
            <a:ext cx="1942198" cy="369332"/>
          </a:xfrm>
          <a:prstGeom prst="rect">
            <a:avLst/>
          </a:prstGeom>
          <a:noFill/>
        </p:spPr>
        <p:txBody>
          <a:bodyPr wrap="none" rtlCol="0">
            <a:spAutoFit/>
          </a:bodyPr>
          <a:lstStyle/>
          <a:p>
            <a:r>
              <a:rPr lang="en-US" dirty="0" smtClean="0"/>
              <a:t>and  must choose  </a:t>
            </a:r>
            <a:endParaRPr lang="en-GB" dirty="0"/>
          </a:p>
        </p:txBody>
      </p:sp>
      <p:graphicFrame>
        <p:nvGraphicFramePr>
          <p:cNvPr id="123906" name="Object 2"/>
          <p:cNvGraphicFramePr>
            <a:graphicFrameLocks noChangeAspect="1"/>
          </p:cNvGraphicFramePr>
          <p:nvPr/>
        </p:nvGraphicFramePr>
        <p:xfrm>
          <a:off x="4716016" y="2564904"/>
          <a:ext cx="336550" cy="407987"/>
        </p:xfrm>
        <a:graphic>
          <a:graphicData uri="http://schemas.openxmlformats.org/presentationml/2006/ole">
            <p:oleObj spid="_x0000_s123906" name="Equation" r:id="rId4" imgW="177480" imgH="215640" progId="Equation.3">
              <p:embed/>
            </p:oleObj>
          </a:graphicData>
        </a:graphic>
      </p:graphicFrame>
      <p:cxnSp>
        <p:nvCxnSpPr>
          <p:cNvPr id="11" name="Straight Arrow Connector 10"/>
          <p:cNvCxnSpPr/>
          <p:nvPr/>
        </p:nvCxnSpPr>
        <p:spPr>
          <a:xfrm flipV="1">
            <a:off x="1187624" y="1196752"/>
            <a:ext cx="0" cy="15841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187624" y="2780928"/>
            <a:ext cx="345638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87624" y="1556792"/>
            <a:ext cx="2808312" cy="12241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87624" y="1988840"/>
            <a:ext cx="93610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23728" y="1988840"/>
            <a:ext cx="0" cy="7920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87624" y="2348880"/>
            <a:ext cx="18002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87824" y="2348880"/>
            <a:ext cx="0" cy="50405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aphicFrame>
        <p:nvGraphicFramePr>
          <p:cNvPr id="123907" name="Object 3"/>
          <p:cNvGraphicFramePr>
            <a:graphicFrameLocks noChangeAspect="1"/>
          </p:cNvGraphicFramePr>
          <p:nvPr/>
        </p:nvGraphicFramePr>
        <p:xfrm>
          <a:off x="755576" y="980728"/>
          <a:ext cx="287337" cy="407987"/>
        </p:xfrm>
        <a:graphic>
          <a:graphicData uri="http://schemas.openxmlformats.org/presentationml/2006/ole">
            <p:oleObj spid="_x0000_s123907" name="Equation" r:id="rId5" imgW="152280" imgH="215640" progId="Equation.3">
              <p:embed/>
            </p:oleObj>
          </a:graphicData>
        </a:graphic>
      </p:graphicFrame>
      <p:graphicFrame>
        <p:nvGraphicFramePr>
          <p:cNvPr id="123908" name="Object 4"/>
          <p:cNvGraphicFramePr>
            <a:graphicFrameLocks noChangeAspect="1"/>
          </p:cNvGraphicFramePr>
          <p:nvPr/>
        </p:nvGraphicFramePr>
        <p:xfrm>
          <a:off x="3851920" y="620688"/>
          <a:ext cx="336550" cy="407988"/>
        </p:xfrm>
        <a:graphic>
          <a:graphicData uri="http://schemas.openxmlformats.org/presentationml/2006/ole">
            <p:oleObj spid="_x0000_s123908" name="Equation" r:id="rId6" imgW="177480" imgH="215640" progId="Equation.3">
              <p:embed/>
            </p:oleObj>
          </a:graphicData>
        </a:graphic>
      </p:graphicFrame>
      <p:graphicFrame>
        <p:nvGraphicFramePr>
          <p:cNvPr id="123909" name="Object 5"/>
          <p:cNvGraphicFramePr>
            <a:graphicFrameLocks noChangeAspect="1"/>
          </p:cNvGraphicFramePr>
          <p:nvPr/>
        </p:nvGraphicFramePr>
        <p:xfrm>
          <a:off x="2206625" y="1628775"/>
          <a:ext cx="1009650" cy="407988"/>
        </p:xfrm>
        <a:graphic>
          <a:graphicData uri="http://schemas.openxmlformats.org/presentationml/2006/ole">
            <p:oleObj spid="_x0000_s123909" name="Equation" r:id="rId7" imgW="533160" imgH="215640" progId="Equation.3">
              <p:embed/>
            </p:oleObj>
          </a:graphicData>
        </a:graphic>
      </p:graphicFrame>
      <p:graphicFrame>
        <p:nvGraphicFramePr>
          <p:cNvPr id="123910" name="Object 6"/>
          <p:cNvGraphicFramePr>
            <a:graphicFrameLocks noChangeAspect="1"/>
          </p:cNvGraphicFramePr>
          <p:nvPr/>
        </p:nvGraphicFramePr>
        <p:xfrm>
          <a:off x="179512" y="2132856"/>
          <a:ext cx="1009650" cy="407988"/>
        </p:xfrm>
        <a:graphic>
          <a:graphicData uri="http://schemas.openxmlformats.org/presentationml/2006/ole">
            <p:oleObj spid="_x0000_s123910" name="Equation" r:id="rId8" imgW="533160" imgH="215640" progId="Equation.3">
              <p:embed/>
            </p:oleObj>
          </a:graphicData>
        </a:graphic>
      </p:graphicFrame>
      <p:graphicFrame>
        <p:nvGraphicFramePr>
          <p:cNvPr id="123911" name="Object 7"/>
          <p:cNvGraphicFramePr>
            <a:graphicFrameLocks noChangeAspect="1"/>
          </p:cNvGraphicFramePr>
          <p:nvPr/>
        </p:nvGraphicFramePr>
        <p:xfrm>
          <a:off x="179512" y="1556792"/>
          <a:ext cx="1009650" cy="479425"/>
        </p:xfrm>
        <a:graphic>
          <a:graphicData uri="http://schemas.openxmlformats.org/presentationml/2006/ole">
            <p:oleObj spid="_x0000_s123911" name="Equation" r:id="rId9" imgW="533160" imgH="253800" progId="Equation.3">
              <p:embed/>
            </p:oleObj>
          </a:graphicData>
        </a:graphic>
      </p:graphicFrame>
      <p:graphicFrame>
        <p:nvGraphicFramePr>
          <p:cNvPr id="123912" name="Object 8"/>
          <p:cNvGraphicFramePr>
            <a:graphicFrameLocks noChangeAspect="1"/>
          </p:cNvGraphicFramePr>
          <p:nvPr/>
        </p:nvGraphicFramePr>
        <p:xfrm>
          <a:off x="1907704" y="2852936"/>
          <a:ext cx="336550" cy="479425"/>
        </p:xfrm>
        <a:graphic>
          <a:graphicData uri="http://schemas.openxmlformats.org/presentationml/2006/ole">
            <p:oleObj spid="_x0000_s123912" name="Equation" r:id="rId10" imgW="177480" imgH="253800" progId="Equation.3">
              <p:embed/>
            </p:oleObj>
          </a:graphicData>
        </a:graphic>
      </p:graphicFrame>
      <p:graphicFrame>
        <p:nvGraphicFramePr>
          <p:cNvPr id="123913" name="Object 9"/>
          <p:cNvGraphicFramePr>
            <a:graphicFrameLocks noChangeAspect="1"/>
          </p:cNvGraphicFramePr>
          <p:nvPr/>
        </p:nvGraphicFramePr>
        <p:xfrm>
          <a:off x="2915816" y="2852936"/>
          <a:ext cx="287338" cy="397817"/>
        </p:xfrm>
        <a:graphic>
          <a:graphicData uri="http://schemas.openxmlformats.org/presentationml/2006/ole">
            <p:oleObj spid="_x0000_s123913" name="Equation" r:id="rId11" imgW="152280" imgH="215640" progId="Equation.3">
              <p:embed/>
            </p:oleObj>
          </a:graphicData>
        </a:graphic>
      </p:graphicFrame>
      <p:sp>
        <p:nvSpPr>
          <p:cNvPr id="33" name="TextBox 32"/>
          <p:cNvSpPr txBox="1"/>
          <p:nvPr/>
        </p:nvSpPr>
        <p:spPr>
          <a:xfrm>
            <a:off x="539552" y="3717032"/>
            <a:ext cx="1424301" cy="369332"/>
          </a:xfrm>
          <a:prstGeom prst="rect">
            <a:avLst/>
          </a:prstGeom>
          <a:noFill/>
        </p:spPr>
        <p:txBody>
          <a:bodyPr wrap="none" rtlCol="0">
            <a:spAutoFit/>
          </a:bodyPr>
          <a:lstStyle/>
          <a:p>
            <a:r>
              <a:rPr lang="en-US" dirty="0" smtClean="0"/>
              <a:t>By definition </a:t>
            </a:r>
            <a:endParaRPr lang="en-GB" dirty="0"/>
          </a:p>
        </p:txBody>
      </p:sp>
      <p:graphicFrame>
        <p:nvGraphicFramePr>
          <p:cNvPr id="123914" name="Object 10"/>
          <p:cNvGraphicFramePr>
            <a:graphicFrameLocks noChangeAspect="1"/>
          </p:cNvGraphicFramePr>
          <p:nvPr/>
        </p:nvGraphicFramePr>
        <p:xfrm>
          <a:off x="1919288" y="3716338"/>
          <a:ext cx="1009650" cy="407987"/>
        </p:xfrm>
        <a:graphic>
          <a:graphicData uri="http://schemas.openxmlformats.org/presentationml/2006/ole">
            <p:oleObj spid="_x0000_s123914" name="Equation" r:id="rId12" imgW="533160" imgH="215640" progId="Equation.3">
              <p:embed/>
            </p:oleObj>
          </a:graphicData>
        </a:graphic>
      </p:graphicFrame>
      <p:sp>
        <p:nvSpPr>
          <p:cNvPr id="35" name="TextBox 34"/>
          <p:cNvSpPr txBox="1"/>
          <p:nvPr/>
        </p:nvSpPr>
        <p:spPr>
          <a:xfrm>
            <a:off x="2915816" y="3717032"/>
            <a:ext cx="5073120" cy="369332"/>
          </a:xfrm>
          <a:prstGeom prst="rect">
            <a:avLst/>
          </a:prstGeom>
          <a:noFill/>
        </p:spPr>
        <p:txBody>
          <a:bodyPr wrap="none" rtlCol="0">
            <a:spAutoFit/>
          </a:bodyPr>
          <a:lstStyle/>
          <a:p>
            <a:r>
              <a:rPr lang="en-US" dirty="0" smtClean="0"/>
              <a:t>Tells us the profit –</a:t>
            </a:r>
            <a:r>
              <a:rPr lang="en-US" dirty="0" err="1" smtClean="0"/>
              <a:t>maxmize</a:t>
            </a:r>
            <a:r>
              <a:rPr lang="en-US" dirty="0" smtClean="0"/>
              <a:t> out put of firm 2 taking </a:t>
            </a:r>
            <a:endParaRPr lang="en-GB" dirty="0"/>
          </a:p>
        </p:txBody>
      </p:sp>
      <p:graphicFrame>
        <p:nvGraphicFramePr>
          <p:cNvPr id="123915" name="Object 11"/>
          <p:cNvGraphicFramePr>
            <a:graphicFrameLocks noChangeAspect="1"/>
          </p:cNvGraphicFramePr>
          <p:nvPr/>
        </p:nvGraphicFramePr>
        <p:xfrm>
          <a:off x="611560" y="4077072"/>
          <a:ext cx="287337" cy="407987"/>
        </p:xfrm>
        <a:graphic>
          <a:graphicData uri="http://schemas.openxmlformats.org/presentationml/2006/ole">
            <p:oleObj spid="_x0000_s123915" name="Equation" r:id="rId13" imgW="152280" imgH="215640" progId="Equation.3">
              <p:embed/>
            </p:oleObj>
          </a:graphicData>
        </a:graphic>
      </p:graphicFrame>
      <p:sp>
        <p:nvSpPr>
          <p:cNvPr id="37" name="TextBox 36"/>
          <p:cNvSpPr txBox="1"/>
          <p:nvPr/>
        </p:nvSpPr>
        <p:spPr>
          <a:xfrm>
            <a:off x="899592" y="4149080"/>
            <a:ext cx="996748" cy="369332"/>
          </a:xfrm>
          <a:prstGeom prst="rect">
            <a:avLst/>
          </a:prstGeom>
          <a:noFill/>
        </p:spPr>
        <p:txBody>
          <a:bodyPr wrap="none" rtlCol="0">
            <a:spAutoFit/>
          </a:bodyPr>
          <a:lstStyle/>
          <a:p>
            <a:r>
              <a:rPr lang="en-US" dirty="0" smtClean="0"/>
              <a:t>as given.</a:t>
            </a:r>
            <a:endParaRPr lang="en-GB" dirty="0"/>
          </a:p>
        </p:txBody>
      </p:sp>
      <p:cxnSp>
        <p:nvCxnSpPr>
          <p:cNvPr id="41" name="Straight Arrow Connector 40"/>
          <p:cNvCxnSpPr/>
          <p:nvPr/>
        </p:nvCxnSpPr>
        <p:spPr>
          <a:xfrm flipV="1">
            <a:off x="1115616" y="4653136"/>
            <a:ext cx="0"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115616" y="6165304"/>
            <a:ext cx="41764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15616" y="5517232"/>
            <a:ext cx="2376264" cy="648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115616" y="5013176"/>
            <a:ext cx="1512168" cy="115212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87624" y="4941168"/>
            <a:ext cx="1008112" cy="122413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15616" y="5661248"/>
            <a:ext cx="648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763688" y="5661248"/>
            <a:ext cx="0"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3916" name="Object 12"/>
          <p:cNvGraphicFramePr>
            <a:graphicFrameLocks noChangeAspect="1"/>
          </p:cNvGraphicFramePr>
          <p:nvPr/>
        </p:nvGraphicFramePr>
        <p:xfrm>
          <a:off x="0" y="5373216"/>
          <a:ext cx="1484313" cy="503585"/>
        </p:xfrm>
        <a:graphic>
          <a:graphicData uri="http://schemas.openxmlformats.org/presentationml/2006/ole">
            <p:oleObj spid="_x0000_s123916" name="Equation" r:id="rId14" imgW="787320" imgH="228600" progId="Equation.3">
              <p:embed/>
            </p:oleObj>
          </a:graphicData>
        </a:graphic>
      </p:graphicFrame>
      <p:graphicFrame>
        <p:nvGraphicFramePr>
          <p:cNvPr id="123917" name="Object 13"/>
          <p:cNvGraphicFramePr>
            <a:graphicFrameLocks noChangeAspect="1"/>
          </p:cNvGraphicFramePr>
          <p:nvPr/>
        </p:nvGraphicFramePr>
        <p:xfrm>
          <a:off x="1547664" y="6165304"/>
          <a:ext cx="334963" cy="431800"/>
        </p:xfrm>
        <a:graphic>
          <a:graphicData uri="http://schemas.openxmlformats.org/presentationml/2006/ole">
            <p:oleObj spid="_x0000_s123917" name="Equation" r:id="rId15" imgW="177480" imgH="228600" progId="Equation.3">
              <p:embed/>
            </p:oleObj>
          </a:graphicData>
        </a:graphic>
      </p:graphicFrame>
      <p:graphicFrame>
        <p:nvGraphicFramePr>
          <p:cNvPr id="123918" name="Object 14"/>
          <p:cNvGraphicFramePr>
            <a:graphicFrameLocks noChangeAspect="1"/>
          </p:cNvGraphicFramePr>
          <p:nvPr/>
        </p:nvGraphicFramePr>
        <p:xfrm>
          <a:off x="660400" y="4508500"/>
          <a:ext cx="334963" cy="407988"/>
        </p:xfrm>
        <a:graphic>
          <a:graphicData uri="http://schemas.openxmlformats.org/presentationml/2006/ole">
            <p:oleObj spid="_x0000_s123918" name="Equation" r:id="rId16" imgW="177480" imgH="215640" progId="Equation.3">
              <p:embed/>
            </p:oleObj>
          </a:graphicData>
        </a:graphic>
      </p:graphicFrame>
      <p:graphicFrame>
        <p:nvGraphicFramePr>
          <p:cNvPr id="123919" name="Object 15"/>
          <p:cNvGraphicFramePr>
            <a:graphicFrameLocks noChangeAspect="1"/>
          </p:cNvGraphicFramePr>
          <p:nvPr/>
        </p:nvGraphicFramePr>
        <p:xfrm>
          <a:off x="1691680" y="620688"/>
          <a:ext cx="287338" cy="407987"/>
        </p:xfrm>
        <a:graphic>
          <a:graphicData uri="http://schemas.openxmlformats.org/presentationml/2006/ole">
            <p:oleObj spid="_x0000_s123919" name="Equation" r:id="rId17" imgW="152280" imgH="215640" progId="Equation.3">
              <p:embed/>
            </p:oleObj>
          </a:graphicData>
        </a:graphic>
      </p:graphicFrame>
      <p:sp>
        <p:nvSpPr>
          <p:cNvPr id="36" name="Date Placeholder 35"/>
          <p:cNvSpPr>
            <a:spLocks noGrp="1"/>
          </p:cNvSpPr>
          <p:nvPr>
            <p:ph type="dt" sz="half" idx="10"/>
          </p:nvPr>
        </p:nvSpPr>
        <p:spPr/>
        <p:txBody>
          <a:bodyPr/>
          <a:lstStyle/>
          <a:p>
            <a:fld id="{F99DEB9A-D47E-4F4A-BB60-FCC036FC041B}" type="datetime1">
              <a:rPr lang="en-GB" smtClean="0"/>
              <a:pPr/>
              <a:t>01/12/2013</a:t>
            </a:fld>
            <a:endParaRPr lang="en-GB"/>
          </a:p>
        </p:txBody>
      </p:sp>
      <p:sp>
        <p:nvSpPr>
          <p:cNvPr id="38" name="Slide Number Placeholder 37"/>
          <p:cNvSpPr>
            <a:spLocks noGrp="1"/>
          </p:cNvSpPr>
          <p:nvPr>
            <p:ph type="sldNum" sz="quarter" idx="12"/>
          </p:nvPr>
        </p:nvSpPr>
        <p:spPr/>
        <p:txBody>
          <a:bodyPr/>
          <a:lstStyle/>
          <a:p>
            <a:fld id="{1AC99574-BD32-4BAE-A6F6-2684FFE94A8F}" type="slidenum">
              <a:rPr lang="en-GB" smtClean="0"/>
              <a:pPr/>
              <a:t>102</a:t>
            </a:fld>
            <a:endParaRPr lang="en-GB"/>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404664"/>
            <a:ext cx="2249783" cy="369332"/>
          </a:xfrm>
          <a:prstGeom prst="rect">
            <a:avLst/>
          </a:prstGeom>
          <a:noFill/>
        </p:spPr>
        <p:txBody>
          <a:bodyPr wrap="none" rtlCol="0">
            <a:spAutoFit/>
          </a:bodyPr>
          <a:lstStyle/>
          <a:p>
            <a:r>
              <a:rPr lang="en-US" dirty="0" smtClean="0"/>
              <a:t>Strategic substitutes : </a:t>
            </a:r>
            <a:endParaRPr lang="en-GB" dirty="0"/>
          </a:p>
        </p:txBody>
      </p:sp>
      <p:graphicFrame>
        <p:nvGraphicFramePr>
          <p:cNvPr id="4" name="Object 3"/>
          <p:cNvGraphicFramePr>
            <a:graphicFrameLocks noChangeAspect="1"/>
          </p:cNvGraphicFramePr>
          <p:nvPr/>
        </p:nvGraphicFramePr>
        <p:xfrm>
          <a:off x="2843808" y="304441"/>
          <a:ext cx="1512168" cy="553232"/>
        </p:xfrm>
        <a:graphic>
          <a:graphicData uri="http://schemas.openxmlformats.org/presentationml/2006/ole">
            <p:oleObj spid="_x0000_s122881" name="Equation" r:id="rId3" imgW="1041120" imgH="380880" progId="Equation.3">
              <p:embed/>
            </p:oleObj>
          </a:graphicData>
        </a:graphic>
      </p:graphicFrame>
      <p:graphicFrame>
        <p:nvGraphicFramePr>
          <p:cNvPr id="122882" name="Object 2"/>
          <p:cNvGraphicFramePr>
            <a:graphicFrameLocks noChangeAspect="1"/>
          </p:cNvGraphicFramePr>
          <p:nvPr/>
        </p:nvGraphicFramePr>
        <p:xfrm>
          <a:off x="611560" y="1052736"/>
          <a:ext cx="423863" cy="331788"/>
        </p:xfrm>
        <a:graphic>
          <a:graphicData uri="http://schemas.openxmlformats.org/presentationml/2006/ole">
            <p:oleObj spid="_x0000_s122882" name="Equation" r:id="rId4" imgW="291960" imgH="228600" progId="Equation.3">
              <p:embed/>
            </p:oleObj>
          </a:graphicData>
        </a:graphic>
      </p:graphicFrame>
      <p:sp>
        <p:nvSpPr>
          <p:cNvPr id="7" name="TextBox 6"/>
          <p:cNvSpPr txBox="1"/>
          <p:nvPr/>
        </p:nvSpPr>
        <p:spPr>
          <a:xfrm>
            <a:off x="1043608" y="1052736"/>
            <a:ext cx="3321358" cy="369332"/>
          </a:xfrm>
          <a:prstGeom prst="rect">
            <a:avLst/>
          </a:prstGeom>
          <a:noFill/>
        </p:spPr>
        <p:txBody>
          <a:bodyPr wrap="none" rtlCol="0">
            <a:spAutoFit/>
          </a:bodyPr>
          <a:lstStyle/>
          <a:p>
            <a:r>
              <a:rPr lang="en-US" dirty="0" smtClean="0"/>
              <a:t>This  suggest  firm 1  should   set  </a:t>
            </a:r>
            <a:endParaRPr lang="en-GB" dirty="0"/>
          </a:p>
        </p:txBody>
      </p:sp>
      <p:graphicFrame>
        <p:nvGraphicFramePr>
          <p:cNvPr id="122883" name="Object 3"/>
          <p:cNvGraphicFramePr>
            <a:graphicFrameLocks noChangeAspect="1"/>
          </p:cNvGraphicFramePr>
          <p:nvPr/>
        </p:nvGraphicFramePr>
        <p:xfrm>
          <a:off x="4211960" y="980728"/>
          <a:ext cx="792088" cy="396043"/>
        </p:xfrm>
        <a:graphic>
          <a:graphicData uri="http://schemas.openxmlformats.org/presentationml/2006/ole">
            <p:oleObj spid="_x0000_s122883" name="Equation" r:id="rId5" imgW="457200" imgH="228600" progId="Equation.3">
              <p:embed/>
            </p:oleObj>
          </a:graphicData>
        </a:graphic>
      </p:graphicFrame>
      <p:graphicFrame>
        <p:nvGraphicFramePr>
          <p:cNvPr id="122884" name="Object 4"/>
          <p:cNvGraphicFramePr>
            <a:graphicFrameLocks noChangeAspect="1"/>
          </p:cNvGraphicFramePr>
          <p:nvPr/>
        </p:nvGraphicFramePr>
        <p:xfrm>
          <a:off x="531813" y="1700213"/>
          <a:ext cx="441325" cy="331787"/>
        </p:xfrm>
        <a:graphic>
          <a:graphicData uri="http://schemas.openxmlformats.org/presentationml/2006/ole">
            <p:oleObj spid="_x0000_s122884" name="Equation" r:id="rId6" imgW="304560" imgH="228600" progId="Equation.3">
              <p:embed/>
            </p:oleObj>
          </a:graphicData>
        </a:graphic>
      </p:graphicFrame>
      <p:sp>
        <p:nvSpPr>
          <p:cNvPr id="10" name="TextBox 9"/>
          <p:cNvSpPr txBox="1"/>
          <p:nvPr/>
        </p:nvSpPr>
        <p:spPr>
          <a:xfrm>
            <a:off x="1115616" y="1628800"/>
            <a:ext cx="2416239" cy="369332"/>
          </a:xfrm>
          <a:prstGeom prst="rect">
            <a:avLst/>
          </a:prstGeom>
          <a:noFill/>
        </p:spPr>
        <p:txBody>
          <a:bodyPr wrap="none" rtlCol="0">
            <a:spAutoFit/>
          </a:bodyPr>
          <a:lstStyle/>
          <a:p>
            <a:r>
              <a:rPr lang="en-US" dirty="0" smtClean="0"/>
              <a:t>This   suggest to induce </a:t>
            </a:r>
            <a:endParaRPr lang="en-GB" dirty="0"/>
          </a:p>
        </p:txBody>
      </p:sp>
      <p:graphicFrame>
        <p:nvGraphicFramePr>
          <p:cNvPr id="122885" name="Object 5"/>
          <p:cNvGraphicFramePr>
            <a:graphicFrameLocks noChangeAspect="1"/>
          </p:cNvGraphicFramePr>
          <p:nvPr/>
        </p:nvGraphicFramePr>
        <p:xfrm>
          <a:off x="3503613" y="1557338"/>
          <a:ext cx="769937" cy="395287"/>
        </p:xfrm>
        <a:graphic>
          <a:graphicData uri="http://schemas.openxmlformats.org/presentationml/2006/ole">
            <p:oleObj spid="_x0000_s122885" name="Equation" r:id="rId7" imgW="444240" imgH="228600" progId="Equation.3">
              <p:embed/>
            </p:oleObj>
          </a:graphicData>
        </a:graphic>
      </p:graphicFrame>
      <p:sp>
        <p:nvSpPr>
          <p:cNvPr id="12" name="TextBox 11"/>
          <p:cNvSpPr txBox="1"/>
          <p:nvPr/>
        </p:nvSpPr>
        <p:spPr>
          <a:xfrm>
            <a:off x="539552" y="2348880"/>
            <a:ext cx="1922962" cy="369332"/>
          </a:xfrm>
          <a:prstGeom prst="rect">
            <a:avLst/>
          </a:prstGeom>
          <a:noFill/>
        </p:spPr>
        <p:txBody>
          <a:bodyPr wrap="none" rtlCol="0">
            <a:spAutoFit/>
          </a:bodyPr>
          <a:lstStyle/>
          <a:p>
            <a:r>
              <a:rPr lang="en-US" dirty="0" smtClean="0"/>
              <a:t>Firm’s  1’s  </a:t>
            </a:r>
            <a:r>
              <a:rPr lang="en-US" dirty="0" err="1" smtClean="0"/>
              <a:t>porfits</a:t>
            </a:r>
            <a:r>
              <a:rPr lang="en-US" dirty="0" smtClean="0"/>
              <a:t>  </a:t>
            </a:r>
            <a:endParaRPr lang="en-GB" dirty="0"/>
          </a:p>
        </p:txBody>
      </p:sp>
      <p:cxnSp>
        <p:nvCxnSpPr>
          <p:cNvPr id="14" name="Straight Arrow Connector 13"/>
          <p:cNvCxnSpPr/>
          <p:nvPr/>
        </p:nvCxnSpPr>
        <p:spPr>
          <a:xfrm flipV="1">
            <a:off x="2411760" y="234888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nvGraphicFramePr>
        <p:xfrm>
          <a:off x="539552" y="2924944"/>
          <a:ext cx="1906587" cy="457200"/>
        </p:xfrm>
        <a:graphic>
          <a:graphicData uri="http://schemas.openxmlformats.org/presentationml/2006/ole">
            <p:oleObj spid="_x0000_s122886" name="Equation" r:id="rId8" imgW="952200" imgH="228600" progId="Equation.3">
              <p:embed/>
            </p:oleObj>
          </a:graphicData>
        </a:graphic>
      </p:graphicFrame>
      <p:sp>
        <p:nvSpPr>
          <p:cNvPr id="18" name="TextBox 17"/>
          <p:cNvSpPr txBox="1"/>
          <p:nvPr/>
        </p:nvSpPr>
        <p:spPr>
          <a:xfrm>
            <a:off x="2483768" y="2924944"/>
            <a:ext cx="1793889" cy="369332"/>
          </a:xfrm>
          <a:prstGeom prst="rect">
            <a:avLst/>
          </a:prstGeom>
          <a:noFill/>
        </p:spPr>
        <p:txBody>
          <a:bodyPr wrap="none" rtlCol="0">
            <a:spAutoFit/>
          </a:bodyPr>
          <a:lstStyle/>
          <a:p>
            <a:r>
              <a:rPr lang="en-US" dirty="0" smtClean="0"/>
              <a:t>To  firm  2  profit </a:t>
            </a:r>
            <a:endParaRPr lang="en-GB" dirty="0"/>
          </a:p>
        </p:txBody>
      </p:sp>
      <p:cxnSp>
        <p:nvCxnSpPr>
          <p:cNvPr id="20" name="Straight Arrow Connector 19"/>
          <p:cNvCxnSpPr/>
          <p:nvPr/>
        </p:nvCxnSpPr>
        <p:spPr>
          <a:xfrm>
            <a:off x="4355976" y="299695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0" y="2924944"/>
            <a:ext cx="372218" cy="369332"/>
          </a:xfrm>
          <a:prstGeom prst="rect">
            <a:avLst/>
          </a:prstGeom>
          <a:noFill/>
        </p:spPr>
        <p:txBody>
          <a:bodyPr wrap="none" rtlCol="0">
            <a:spAutoFit/>
          </a:bodyPr>
          <a:lstStyle/>
          <a:p>
            <a:r>
              <a:rPr lang="en-US" dirty="0" err="1" smtClean="0"/>
              <a:t>cs</a:t>
            </a:r>
            <a:endParaRPr lang="en-GB" dirty="0"/>
          </a:p>
        </p:txBody>
      </p:sp>
      <p:cxnSp>
        <p:nvCxnSpPr>
          <p:cNvPr id="23" name="Straight Arrow Connector 22"/>
          <p:cNvCxnSpPr/>
          <p:nvPr/>
        </p:nvCxnSpPr>
        <p:spPr>
          <a:xfrm flipV="1">
            <a:off x="5076056" y="299695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9552" y="3573016"/>
            <a:ext cx="554461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nvGraphicFramePr>
        <p:xfrm>
          <a:off x="467544" y="3789040"/>
          <a:ext cx="2185655" cy="432048"/>
        </p:xfrm>
        <a:graphic>
          <a:graphicData uri="http://schemas.openxmlformats.org/presentationml/2006/ole">
            <p:oleObj spid="_x0000_s122887" name="Equation" r:id="rId9" imgW="1091880" imgH="215640" progId="Equation.3">
              <p:embed/>
            </p:oleObj>
          </a:graphicData>
        </a:graphic>
      </p:graphicFrame>
      <p:graphicFrame>
        <p:nvGraphicFramePr>
          <p:cNvPr id="29" name="Object 28"/>
          <p:cNvGraphicFramePr>
            <a:graphicFrameLocks noChangeAspect="1"/>
          </p:cNvGraphicFramePr>
          <p:nvPr/>
        </p:nvGraphicFramePr>
        <p:xfrm>
          <a:off x="338138" y="4306888"/>
          <a:ext cx="2582862" cy="522287"/>
        </p:xfrm>
        <a:graphic>
          <a:graphicData uri="http://schemas.openxmlformats.org/presentationml/2006/ole">
            <p:oleObj spid="_x0000_s122888" name="Equation" r:id="rId10" imgW="1130040" imgH="228600" progId="Equation.3">
              <p:embed/>
            </p:oleObj>
          </a:graphicData>
        </a:graphic>
      </p:graphicFrame>
      <p:sp>
        <p:nvSpPr>
          <p:cNvPr id="31" name="TextBox 30"/>
          <p:cNvSpPr txBox="1"/>
          <p:nvPr/>
        </p:nvSpPr>
        <p:spPr>
          <a:xfrm>
            <a:off x="323528" y="5013176"/>
            <a:ext cx="3303661" cy="369332"/>
          </a:xfrm>
          <a:prstGeom prst="rect">
            <a:avLst/>
          </a:prstGeom>
          <a:noFill/>
        </p:spPr>
        <p:txBody>
          <a:bodyPr wrap="none" rtlCol="0">
            <a:spAutoFit/>
          </a:bodyPr>
          <a:lstStyle/>
          <a:p>
            <a:r>
              <a:rPr lang="en-US" dirty="0" smtClean="0"/>
              <a:t>B.I  solve  for  firm  2  first  taking </a:t>
            </a:r>
            <a:endParaRPr lang="en-GB" dirty="0"/>
          </a:p>
        </p:txBody>
      </p:sp>
      <p:graphicFrame>
        <p:nvGraphicFramePr>
          <p:cNvPr id="122889" name="Object 9"/>
          <p:cNvGraphicFramePr>
            <a:graphicFrameLocks noChangeAspect="1"/>
          </p:cNvGraphicFramePr>
          <p:nvPr/>
        </p:nvGraphicFramePr>
        <p:xfrm>
          <a:off x="3521075" y="5022850"/>
          <a:ext cx="220663" cy="312738"/>
        </p:xfrm>
        <a:graphic>
          <a:graphicData uri="http://schemas.openxmlformats.org/presentationml/2006/ole">
            <p:oleObj spid="_x0000_s122889" name="Equation" r:id="rId11" imgW="152280" imgH="215640" progId="Equation.3">
              <p:embed/>
            </p:oleObj>
          </a:graphicData>
        </a:graphic>
      </p:graphicFrame>
      <p:sp>
        <p:nvSpPr>
          <p:cNvPr id="33" name="TextBox 32"/>
          <p:cNvSpPr txBox="1"/>
          <p:nvPr/>
        </p:nvSpPr>
        <p:spPr>
          <a:xfrm>
            <a:off x="3898926" y="5013176"/>
            <a:ext cx="1595758" cy="369332"/>
          </a:xfrm>
          <a:prstGeom prst="rect">
            <a:avLst/>
          </a:prstGeom>
          <a:noFill/>
        </p:spPr>
        <p:txBody>
          <a:bodyPr wrap="none" rtlCol="0">
            <a:spAutoFit/>
          </a:bodyPr>
          <a:lstStyle/>
          <a:p>
            <a:r>
              <a:rPr lang="en-US" dirty="0" smtClean="0"/>
              <a:t>as  given max   </a:t>
            </a:r>
            <a:endParaRPr lang="en-GB" dirty="0"/>
          </a:p>
        </p:txBody>
      </p:sp>
      <p:graphicFrame>
        <p:nvGraphicFramePr>
          <p:cNvPr id="122890" name="Object 10"/>
          <p:cNvGraphicFramePr>
            <a:graphicFrameLocks noChangeAspect="1"/>
          </p:cNvGraphicFramePr>
          <p:nvPr/>
        </p:nvGraphicFramePr>
        <p:xfrm>
          <a:off x="5220072" y="5085184"/>
          <a:ext cx="1971675" cy="312738"/>
        </p:xfrm>
        <a:graphic>
          <a:graphicData uri="http://schemas.openxmlformats.org/presentationml/2006/ole">
            <p:oleObj spid="_x0000_s122890" name="Equation" r:id="rId12" imgW="1358640" imgH="215640" progId="Equation.3">
              <p:embed/>
            </p:oleObj>
          </a:graphicData>
        </a:graphic>
      </p:graphicFrame>
      <p:sp>
        <p:nvSpPr>
          <p:cNvPr id="35" name="TextBox 34"/>
          <p:cNvSpPr txBox="1"/>
          <p:nvPr/>
        </p:nvSpPr>
        <p:spPr>
          <a:xfrm>
            <a:off x="539552" y="5877272"/>
            <a:ext cx="2185470" cy="369332"/>
          </a:xfrm>
          <a:prstGeom prst="rect">
            <a:avLst/>
          </a:prstGeom>
          <a:noFill/>
        </p:spPr>
        <p:txBody>
          <a:bodyPr wrap="none" rtlCol="0">
            <a:spAutoFit/>
          </a:bodyPr>
          <a:lstStyle/>
          <a:p>
            <a:r>
              <a:rPr lang="en-US" dirty="0" smtClean="0"/>
              <a:t>&lt;&lt; differentiate  </a:t>
            </a:r>
            <a:r>
              <a:rPr lang="en-US" dirty="0" err="1" smtClean="0"/>
              <a:t>w.r.t</a:t>
            </a:r>
            <a:r>
              <a:rPr lang="en-US" dirty="0" smtClean="0"/>
              <a:t> </a:t>
            </a:r>
            <a:endParaRPr lang="en-GB" dirty="0"/>
          </a:p>
        </p:txBody>
      </p:sp>
      <p:graphicFrame>
        <p:nvGraphicFramePr>
          <p:cNvPr id="122891" name="Object 11"/>
          <p:cNvGraphicFramePr>
            <a:graphicFrameLocks noChangeAspect="1"/>
          </p:cNvGraphicFramePr>
          <p:nvPr/>
        </p:nvGraphicFramePr>
        <p:xfrm>
          <a:off x="2782888" y="5884863"/>
          <a:ext cx="258762" cy="314325"/>
        </p:xfrm>
        <a:graphic>
          <a:graphicData uri="http://schemas.openxmlformats.org/presentationml/2006/ole">
            <p:oleObj spid="_x0000_s122891" name="Equation" r:id="rId13" imgW="177480" imgH="215640" progId="Equation.3">
              <p:embed/>
            </p:oleObj>
          </a:graphicData>
        </a:graphic>
      </p:graphicFrame>
      <p:sp>
        <p:nvSpPr>
          <p:cNvPr id="37" name="TextBox 36"/>
          <p:cNvSpPr txBox="1"/>
          <p:nvPr/>
        </p:nvSpPr>
        <p:spPr>
          <a:xfrm>
            <a:off x="3131840" y="5877272"/>
            <a:ext cx="954492" cy="369332"/>
          </a:xfrm>
          <a:prstGeom prst="rect">
            <a:avLst/>
          </a:prstGeom>
          <a:noFill/>
        </p:spPr>
        <p:txBody>
          <a:bodyPr wrap="none" rtlCol="0">
            <a:spAutoFit/>
          </a:bodyPr>
          <a:lstStyle/>
          <a:p>
            <a:r>
              <a:rPr lang="en-US" dirty="0" smtClean="0"/>
              <a:t>Set  to,0</a:t>
            </a:r>
            <a:endParaRPr lang="en-GB" dirty="0"/>
          </a:p>
        </p:txBody>
      </p:sp>
      <p:sp>
        <p:nvSpPr>
          <p:cNvPr id="38" name="TextBox 37"/>
          <p:cNvSpPr txBox="1"/>
          <p:nvPr/>
        </p:nvSpPr>
        <p:spPr>
          <a:xfrm>
            <a:off x="1187624" y="6309320"/>
            <a:ext cx="788357" cy="369332"/>
          </a:xfrm>
          <a:prstGeom prst="rect">
            <a:avLst/>
          </a:prstGeom>
          <a:noFill/>
        </p:spPr>
        <p:txBody>
          <a:bodyPr wrap="none" rtlCol="0">
            <a:spAutoFit/>
          </a:bodyPr>
          <a:lstStyle/>
          <a:p>
            <a:r>
              <a:rPr lang="en-US" dirty="0" smtClean="0"/>
              <a:t>solved</a:t>
            </a:r>
            <a:endParaRPr lang="en-GB" dirty="0"/>
          </a:p>
        </p:txBody>
      </p:sp>
      <p:cxnSp>
        <p:nvCxnSpPr>
          <p:cNvPr id="40" name="Straight Arrow Connector 39"/>
          <p:cNvCxnSpPr/>
          <p:nvPr/>
        </p:nvCxnSpPr>
        <p:spPr>
          <a:xfrm>
            <a:off x="2051720" y="645333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2892" name="Object 12"/>
          <p:cNvGraphicFramePr>
            <a:graphicFrameLocks noChangeAspect="1"/>
          </p:cNvGraphicFramePr>
          <p:nvPr/>
        </p:nvGraphicFramePr>
        <p:xfrm>
          <a:off x="2987824" y="6286500"/>
          <a:ext cx="1344612" cy="571500"/>
        </p:xfrm>
        <a:graphic>
          <a:graphicData uri="http://schemas.openxmlformats.org/presentationml/2006/ole">
            <p:oleObj spid="_x0000_s122892" name="Equation" r:id="rId14" imgW="927000" imgH="393480" progId="Equation.3">
              <p:embed/>
            </p:oleObj>
          </a:graphicData>
        </a:graphic>
      </p:graphicFrame>
      <p:sp>
        <p:nvSpPr>
          <p:cNvPr id="30" name="Date Placeholder 29"/>
          <p:cNvSpPr>
            <a:spLocks noGrp="1"/>
          </p:cNvSpPr>
          <p:nvPr>
            <p:ph type="dt" sz="half" idx="10"/>
          </p:nvPr>
        </p:nvSpPr>
        <p:spPr/>
        <p:txBody>
          <a:bodyPr/>
          <a:lstStyle/>
          <a:p>
            <a:fld id="{E345C20A-250B-4F94-A287-F3E9E5399E01}" type="datetime1">
              <a:rPr lang="en-GB" smtClean="0"/>
              <a:pPr/>
              <a:t>01/12/2013</a:t>
            </a:fld>
            <a:endParaRPr lang="en-GB"/>
          </a:p>
        </p:txBody>
      </p:sp>
      <p:sp>
        <p:nvSpPr>
          <p:cNvPr id="32" name="Slide Number Placeholder 31"/>
          <p:cNvSpPr>
            <a:spLocks noGrp="1"/>
          </p:cNvSpPr>
          <p:nvPr>
            <p:ph type="sldNum" sz="quarter" idx="12"/>
          </p:nvPr>
        </p:nvSpPr>
        <p:spPr/>
        <p:txBody>
          <a:bodyPr/>
          <a:lstStyle/>
          <a:p>
            <a:fld id="{1AC99574-BD32-4BAE-A6F6-2684FFE94A8F}" type="slidenum">
              <a:rPr lang="en-GB" smtClean="0"/>
              <a:pPr/>
              <a:t>103</a:t>
            </a:fld>
            <a:endParaRPr lang="en-GB"/>
          </a:p>
        </p:txBody>
      </p:sp>
      <p:sp>
        <p:nvSpPr>
          <p:cNvPr id="34" name="TextBox 33"/>
          <p:cNvSpPr txBox="1"/>
          <p:nvPr/>
        </p:nvSpPr>
        <p:spPr>
          <a:xfrm>
            <a:off x="5076056" y="980728"/>
            <a:ext cx="1082669" cy="369332"/>
          </a:xfrm>
          <a:prstGeom prst="rect">
            <a:avLst/>
          </a:prstGeom>
          <a:noFill/>
        </p:spPr>
        <p:txBody>
          <a:bodyPr wrap="none" rtlCol="0">
            <a:spAutoFit/>
          </a:bodyPr>
          <a:lstStyle/>
          <a:p>
            <a:r>
              <a:rPr lang="en-US" dirty="0" smtClean="0"/>
              <a:t>To induce</a:t>
            </a:r>
            <a:endParaRPr lang="en-GB" dirty="0"/>
          </a:p>
        </p:txBody>
      </p:sp>
      <p:graphicFrame>
        <p:nvGraphicFramePr>
          <p:cNvPr id="122893" name="Object 13"/>
          <p:cNvGraphicFramePr>
            <a:graphicFrameLocks noChangeAspect="1"/>
          </p:cNvGraphicFramePr>
          <p:nvPr/>
        </p:nvGraphicFramePr>
        <p:xfrm>
          <a:off x="6145213" y="981075"/>
          <a:ext cx="814387" cy="395288"/>
        </p:xfrm>
        <a:graphic>
          <a:graphicData uri="http://schemas.openxmlformats.org/presentationml/2006/ole">
            <p:oleObj spid="_x0000_s122893" name="Equation" r:id="rId15" imgW="469800" imgH="228600" progId="Equation.3">
              <p:embed/>
            </p:oleObj>
          </a:graphicData>
        </a:graphic>
      </p:graphicFrame>
      <p:cxnSp>
        <p:nvCxnSpPr>
          <p:cNvPr id="39" name="Curved Connector 38"/>
          <p:cNvCxnSpPr/>
          <p:nvPr/>
        </p:nvCxnSpPr>
        <p:spPr>
          <a:xfrm flipV="1">
            <a:off x="4788024" y="2636912"/>
            <a:ext cx="576064" cy="2160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652120" y="2636912"/>
            <a:ext cx="1927131" cy="369332"/>
          </a:xfrm>
          <a:prstGeom prst="rect">
            <a:avLst/>
          </a:prstGeom>
          <a:noFill/>
        </p:spPr>
        <p:txBody>
          <a:bodyPr wrap="none" rtlCol="0">
            <a:spAutoFit/>
          </a:bodyPr>
          <a:lstStyle/>
          <a:p>
            <a:r>
              <a:rPr lang="en-US" dirty="0" smtClean="0"/>
              <a:t>Consumer  surplus</a:t>
            </a:r>
            <a:endParaRPr lang="en-GB" dirty="0"/>
          </a:p>
        </p:txBody>
      </p:sp>
      <p:sp>
        <p:nvSpPr>
          <p:cNvPr id="42" name="Freeform 41"/>
          <p:cNvSpPr/>
          <p:nvPr/>
        </p:nvSpPr>
        <p:spPr>
          <a:xfrm>
            <a:off x="5298141" y="4957483"/>
            <a:ext cx="1181100" cy="181534"/>
          </a:xfrm>
          <a:custGeom>
            <a:avLst/>
            <a:gdLst>
              <a:gd name="connsiteX0" fmla="*/ 0 w 1181100"/>
              <a:gd name="connsiteY0" fmla="*/ 125505 h 181534"/>
              <a:gd name="connsiteX1" fmla="*/ 739588 w 1181100"/>
              <a:gd name="connsiteY1" fmla="*/ 4482 h 181534"/>
              <a:gd name="connsiteX2" fmla="*/ 1116106 w 1181100"/>
              <a:gd name="connsiteY2" fmla="*/ 152399 h 181534"/>
              <a:gd name="connsiteX3" fmla="*/ 1129553 w 1181100"/>
              <a:gd name="connsiteY3" fmla="*/ 179293 h 181534"/>
              <a:gd name="connsiteX4" fmla="*/ 1129553 w 1181100"/>
              <a:gd name="connsiteY4" fmla="*/ 179293 h 181534"/>
              <a:gd name="connsiteX5" fmla="*/ 1129553 w 1181100"/>
              <a:gd name="connsiteY5" fmla="*/ 165846 h 18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100" h="181534">
                <a:moveTo>
                  <a:pt x="0" y="125505"/>
                </a:moveTo>
                <a:cubicBezTo>
                  <a:pt x="276785" y="62752"/>
                  <a:pt x="553570" y="0"/>
                  <a:pt x="739588" y="4482"/>
                </a:cubicBezTo>
                <a:cubicBezTo>
                  <a:pt x="925606" y="8964"/>
                  <a:pt x="1051112" y="123264"/>
                  <a:pt x="1116106" y="152399"/>
                </a:cubicBezTo>
                <a:cubicBezTo>
                  <a:pt x="1181100" y="181534"/>
                  <a:pt x="1129553" y="179293"/>
                  <a:pt x="1129553" y="179293"/>
                </a:cubicBezTo>
                <a:lnTo>
                  <a:pt x="1129553" y="179293"/>
                </a:lnTo>
                <a:lnTo>
                  <a:pt x="1129553" y="165846"/>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5580112" y="4725144"/>
            <a:ext cx="649537" cy="369332"/>
          </a:xfrm>
          <a:prstGeom prst="rect">
            <a:avLst/>
          </a:prstGeom>
          <a:noFill/>
        </p:spPr>
        <p:txBody>
          <a:bodyPr wrap="none" rtlCol="0">
            <a:spAutoFit/>
          </a:bodyPr>
          <a:lstStyle/>
          <a:p>
            <a:r>
              <a:rPr lang="en-US" dirty="0" smtClean="0"/>
              <a:t>Price</a:t>
            </a:r>
            <a:endParaRPr lang="en-GB" dirty="0"/>
          </a:p>
        </p:txBody>
      </p:sp>
      <p:sp>
        <p:nvSpPr>
          <p:cNvPr id="44" name="Freeform 43"/>
          <p:cNvSpPr/>
          <p:nvPr/>
        </p:nvSpPr>
        <p:spPr>
          <a:xfrm>
            <a:off x="5311588" y="5356412"/>
            <a:ext cx="1438835" cy="313765"/>
          </a:xfrm>
          <a:custGeom>
            <a:avLst/>
            <a:gdLst>
              <a:gd name="connsiteX0" fmla="*/ 0 w 1438835"/>
              <a:gd name="connsiteY0" fmla="*/ 89647 h 313765"/>
              <a:gd name="connsiteX1" fmla="*/ 699247 w 1438835"/>
              <a:gd name="connsiteY1" fmla="*/ 304800 h 313765"/>
              <a:gd name="connsiteX2" fmla="*/ 1331259 w 1438835"/>
              <a:gd name="connsiteY2" fmla="*/ 35859 h 313765"/>
              <a:gd name="connsiteX3" fmla="*/ 1344706 w 1438835"/>
              <a:gd name="connsiteY3" fmla="*/ 89647 h 313765"/>
              <a:gd name="connsiteX4" fmla="*/ 1344706 w 1438835"/>
              <a:gd name="connsiteY4" fmla="*/ 89647 h 31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835" h="313765">
                <a:moveTo>
                  <a:pt x="0" y="89647"/>
                </a:moveTo>
                <a:cubicBezTo>
                  <a:pt x="238685" y="201706"/>
                  <a:pt x="477371" y="313765"/>
                  <a:pt x="699247" y="304800"/>
                </a:cubicBezTo>
                <a:cubicBezTo>
                  <a:pt x="921123" y="295835"/>
                  <a:pt x="1223683" y="71718"/>
                  <a:pt x="1331259" y="35859"/>
                </a:cubicBezTo>
                <a:cubicBezTo>
                  <a:pt x="1438835" y="0"/>
                  <a:pt x="1344706" y="89647"/>
                  <a:pt x="1344706" y="89647"/>
                </a:cubicBezTo>
                <a:lnTo>
                  <a:pt x="1344706" y="89647"/>
                </a:ln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5652120" y="5661248"/>
            <a:ext cx="952505" cy="369332"/>
          </a:xfrm>
          <a:prstGeom prst="rect">
            <a:avLst/>
          </a:prstGeom>
          <a:noFill/>
        </p:spPr>
        <p:txBody>
          <a:bodyPr wrap="none" rtlCol="0">
            <a:spAutoFit/>
          </a:bodyPr>
          <a:lstStyle/>
          <a:p>
            <a:r>
              <a:rPr lang="en-US" dirty="0" smtClean="0"/>
              <a:t>revenue</a:t>
            </a:r>
            <a:endParaRPr lang="en-GB" dirty="0"/>
          </a:p>
        </p:txBody>
      </p:sp>
      <p:sp>
        <p:nvSpPr>
          <p:cNvPr id="46" name="TextBox 45"/>
          <p:cNvSpPr txBox="1"/>
          <p:nvPr/>
        </p:nvSpPr>
        <p:spPr>
          <a:xfrm>
            <a:off x="7380312" y="4725144"/>
            <a:ext cx="566502" cy="369332"/>
          </a:xfrm>
          <a:prstGeom prst="rect">
            <a:avLst/>
          </a:prstGeom>
          <a:noFill/>
        </p:spPr>
        <p:txBody>
          <a:bodyPr wrap="none" rtlCol="0">
            <a:spAutoFit/>
          </a:bodyPr>
          <a:lstStyle/>
          <a:p>
            <a:r>
              <a:rPr lang="en-US" dirty="0" smtClean="0"/>
              <a:t>cost</a:t>
            </a:r>
            <a:endParaRPr lang="en-GB" dirty="0"/>
          </a:p>
        </p:txBody>
      </p:sp>
      <p:cxnSp>
        <p:nvCxnSpPr>
          <p:cNvPr id="49" name="Shape 48"/>
          <p:cNvCxnSpPr/>
          <p:nvPr/>
        </p:nvCxnSpPr>
        <p:spPr>
          <a:xfrm flipV="1">
            <a:off x="7164288" y="5013176"/>
            <a:ext cx="355259" cy="206732"/>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0"/>
            <a:ext cx="2244525" cy="369332"/>
          </a:xfrm>
          <a:prstGeom prst="rect">
            <a:avLst/>
          </a:prstGeom>
          <a:noFill/>
        </p:spPr>
        <p:txBody>
          <a:bodyPr wrap="none" rtlCol="0">
            <a:spAutoFit/>
          </a:bodyPr>
          <a:lstStyle/>
          <a:p>
            <a:r>
              <a:rPr lang="en-US" dirty="0" smtClean="0"/>
              <a:t>Now solve for   firm  1</a:t>
            </a:r>
            <a:endParaRPr lang="en-GB" dirty="0"/>
          </a:p>
        </p:txBody>
      </p:sp>
      <p:cxnSp>
        <p:nvCxnSpPr>
          <p:cNvPr id="5" name="Straight Connector 4"/>
          <p:cNvCxnSpPr/>
          <p:nvPr/>
        </p:nvCxnSpPr>
        <p:spPr>
          <a:xfrm>
            <a:off x="467544" y="476672"/>
            <a:ext cx="381642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0" y="692696"/>
          <a:ext cx="4659313" cy="4003675"/>
        </p:xfrm>
        <a:graphic>
          <a:graphicData uri="http://schemas.openxmlformats.org/presentationml/2006/ole">
            <p:oleObj spid="_x0000_s121857" name="Equation" r:id="rId3" imgW="2438280" imgH="2095200" progId="Equation.3">
              <p:embed/>
            </p:oleObj>
          </a:graphicData>
        </a:graphic>
      </p:graphicFrame>
      <p:sp>
        <p:nvSpPr>
          <p:cNvPr id="6" name="TextBox 5"/>
          <p:cNvSpPr txBox="1"/>
          <p:nvPr/>
        </p:nvSpPr>
        <p:spPr>
          <a:xfrm>
            <a:off x="2195736" y="4221088"/>
            <a:ext cx="2183226" cy="369332"/>
          </a:xfrm>
          <a:prstGeom prst="rect">
            <a:avLst/>
          </a:prstGeom>
          <a:noFill/>
        </p:spPr>
        <p:txBody>
          <a:bodyPr wrap="none" rtlCol="0">
            <a:spAutoFit/>
          </a:bodyPr>
          <a:lstStyle/>
          <a:p>
            <a:r>
              <a:rPr lang="en-US" dirty="0" smtClean="0"/>
              <a:t>First order conditions</a:t>
            </a:r>
            <a:endParaRPr lang="en-GB" dirty="0"/>
          </a:p>
        </p:txBody>
      </p:sp>
      <p:sp>
        <p:nvSpPr>
          <p:cNvPr id="8" name="TextBox 7"/>
          <p:cNvSpPr txBox="1"/>
          <p:nvPr/>
        </p:nvSpPr>
        <p:spPr>
          <a:xfrm>
            <a:off x="467544" y="4725144"/>
            <a:ext cx="2925224" cy="369332"/>
          </a:xfrm>
          <a:prstGeom prst="rect">
            <a:avLst/>
          </a:prstGeom>
          <a:noFill/>
        </p:spPr>
        <p:txBody>
          <a:bodyPr wrap="none" rtlCol="0">
            <a:spAutoFit/>
          </a:bodyPr>
          <a:lstStyle/>
          <a:p>
            <a:r>
              <a:rPr lang="en-US" dirty="0" smtClean="0"/>
              <a:t>Second order condition  </a:t>
            </a:r>
            <a:r>
              <a:rPr lang="en-US" dirty="0" err="1" smtClean="0"/>
              <a:t>o.k</a:t>
            </a:r>
            <a:r>
              <a:rPr lang="en-US" dirty="0" smtClean="0"/>
              <a:t>   </a:t>
            </a:r>
            <a:endParaRPr lang="en-GB" dirty="0"/>
          </a:p>
        </p:txBody>
      </p:sp>
      <p:graphicFrame>
        <p:nvGraphicFramePr>
          <p:cNvPr id="9" name="Object 8"/>
          <p:cNvGraphicFramePr>
            <a:graphicFrameLocks noChangeAspect="1"/>
          </p:cNvGraphicFramePr>
          <p:nvPr/>
        </p:nvGraphicFramePr>
        <p:xfrm>
          <a:off x="3482975" y="4508500"/>
          <a:ext cx="1316038" cy="730250"/>
        </p:xfrm>
        <a:graphic>
          <a:graphicData uri="http://schemas.openxmlformats.org/presentationml/2006/ole">
            <p:oleObj spid="_x0000_s121858" name="Equation" r:id="rId4" imgW="825480" imgH="457200" progId="Equation.3">
              <p:embed/>
            </p:oleObj>
          </a:graphicData>
        </a:graphic>
      </p:graphicFrame>
      <p:graphicFrame>
        <p:nvGraphicFramePr>
          <p:cNvPr id="10" name="Object 9"/>
          <p:cNvGraphicFramePr>
            <a:graphicFrameLocks noChangeAspect="1"/>
          </p:cNvGraphicFramePr>
          <p:nvPr/>
        </p:nvGraphicFramePr>
        <p:xfrm>
          <a:off x="611559" y="5013176"/>
          <a:ext cx="3213357" cy="1224136"/>
        </p:xfrm>
        <a:graphic>
          <a:graphicData uri="http://schemas.openxmlformats.org/presentationml/2006/ole">
            <p:oleObj spid="_x0000_s121859" name="Equation" r:id="rId5" imgW="2133360" imgH="812520" progId="Equation.3">
              <p:embed/>
            </p:oleObj>
          </a:graphicData>
        </a:graphic>
      </p:graphicFrame>
      <p:sp>
        <p:nvSpPr>
          <p:cNvPr id="11" name="Date Placeholder 10"/>
          <p:cNvSpPr>
            <a:spLocks noGrp="1"/>
          </p:cNvSpPr>
          <p:nvPr>
            <p:ph type="dt" sz="half" idx="10"/>
          </p:nvPr>
        </p:nvSpPr>
        <p:spPr/>
        <p:txBody>
          <a:bodyPr/>
          <a:lstStyle/>
          <a:p>
            <a:fld id="{E60D33EF-5C90-4C5A-8950-82402F9E5720}" type="datetime1">
              <a:rPr lang="en-GB" smtClean="0"/>
              <a:pPr/>
              <a:t>01/12/2013</a:t>
            </a:fld>
            <a:endParaRPr lang="en-GB"/>
          </a:p>
        </p:txBody>
      </p:sp>
      <p:sp>
        <p:nvSpPr>
          <p:cNvPr id="12" name="Slide Number Placeholder 11"/>
          <p:cNvSpPr>
            <a:spLocks noGrp="1"/>
          </p:cNvSpPr>
          <p:nvPr>
            <p:ph type="sldNum" sz="quarter" idx="12"/>
          </p:nvPr>
        </p:nvSpPr>
        <p:spPr/>
        <p:txBody>
          <a:bodyPr/>
          <a:lstStyle/>
          <a:p>
            <a:fld id="{1AC99574-BD32-4BAE-A6F6-2684FFE94A8F}" type="slidenum">
              <a:rPr lang="en-GB" smtClean="0"/>
              <a:pPr/>
              <a:t>104</a:t>
            </a:fld>
            <a:endParaRPr lang="en-GB"/>
          </a:p>
        </p:txBody>
      </p:sp>
      <p:graphicFrame>
        <p:nvGraphicFramePr>
          <p:cNvPr id="121860" name="Object 4"/>
          <p:cNvGraphicFramePr>
            <a:graphicFrameLocks noChangeAspect="1"/>
          </p:cNvGraphicFramePr>
          <p:nvPr/>
        </p:nvGraphicFramePr>
        <p:xfrm>
          <a:off x="5436096" y="1412776"/>
          <a:ext cx="1344613" cy="571500"/>
        </p:xfrm>
        <a:graphic>
          <a:graphicData uri="http://schemas.openxmlformats.org/presentationml/2006/ole">
            <p:oleObj spid="_x0000_s121860" name="Equation" r:id="rId6" imgW="927000" imgH="393480" progId="Equation.3">
              <p:embed/>
            </p:oleObj>
          </a:graphicData>
        </a:graphic>
      </p:graphicFrame>
      <p:cxnSp>
        <p:nvCxnSpPr>
          <p:cNvPr id="16" name="Curved Connector 15"/>
          <p:cNvCxnSpPr/>
          <p:nvPr/>
        </p:nvCxnSpPr>
        <p:spPr>
          <a:xfrm rot="10800000">
            <a:off x="2339752" y="1124744"/>
            <a:ext cx="2736304" cy="36004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76672"/>
            <a:ext cx="800219" cy="369332"/>
          </a:xfrm>
          <a:prstGeom prst="rect">
            <a:avLst/>
          </a:prstGeom>
          <a:noFill/>
        </p:spPr>
        <p:txBody>
          <a:bodyPr wrap="none" rtlCol="0">
            <a:spAutoFit/>
          </a:bodyPr>
          <a:lstStyle/>
          <a:p>
            <a:r>
              <a:rPr lang="en-US" dirty="0" smtClean="0"/>
              <a:t>Check </a:t>
            </a:r>
            <a:endParaRPr lang="en-GB" dirty="0"/>
          </a:p>
        </p:txBody>
      </p:sp>
      <p:graphicFrame>
        <p:nvGraphicFramePr>
          <p:cNvPr id="4" name="Object 3"/>
          <p:cNvGraphicFramePr>
            <a:graphicFrameLocks noChangeAspect="1"/>
          </p:cNvGraphicFramePr>
          <p:nvPr/>
        </p:nvGraphicFramePr>
        <p:xfrm>
          <a:off x="1692275" y="623888"/>
          <a:ext cx="4967288" cy="2908300"/>
        </p:xfrm>
        <a:graphic>
          <a:graphicData uri="http://schemas.openxmlformats.org/presentationml/2006/ole">
            <p:oleObj spid="_x0000_s124930" name="Equation" r:id="rId3" imgW="2298600" imgH="1346040" progId="Equation.3">
              <p:embed/>
            </p:oleObj>
          </a:graphicData>
        </a:graphic>
      </p:graphicFrame>
      <p:cxnSp>
        <p:nvCxnSpPr>
          <p:cNvPr id="6" name="Straight Connector 5"/>
          <p:cNvCxnSpPr/>
          <p:nvPr/>
        </p:nvCxnSpPr>
        <p:spPr>
          <a:xfrm>
            <a:off x="1331640" y="3789040"/>
            <a:ext cx="6696744" cy="7200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3568" y="4221088"/>
            <a:ext cx="7199600" cy="1200329"/>
          </a:xfrm>
          <a:prstGeom prst="rect">
            <a:avLst/>
          </a:prstGeom>
          <a:noFill/>
        </p:spPr>
        <p:txBody>
          <a:bodyPr wrap="none" rtlCol="0">
            <a:spAutoFit/>
          </a:bodyPr>
          <a:lstStyle/>
          <a:p>
            <a:r>
              <a:rPr lang="en-US" dirty="0" smtClean="0"/>
              <a:t>1)Commitment      :  sunk  costs can  help</a:t>
            </a:r>
          </a:p>
          <a:p>
            <a:r>
              <a:rPr lang="en-US" dirty="0" smtClean="0"/>
              <a:t>2)Spy  or  having more information  can hurt you.</a:t>
            </a:r>
          </a:p>
          <a:p>
            <a:r>
              <a:rPr lang="en-US" dirty="0" smtClean="0"/>
              <a:t>Key : the other players know you had more information &lt;for it to hurt you ‘</a:t>
            </a:r>
          </a:p>
          <a:p>
            <a:r>
              <a:rPr lang="en-US" dirty="0" smtClean="0"/>
              <a:t>Reason  :it can lead action that hurt </a:t>
            </a:r>
            <a:endParaRPr lang="en-GB" dirty="0"/>
          </a:p>
        </p:txBody>
      </p:sp>
      <p:sp>
        <p:nvSpPr>
          <p:cNvPr id="8" name="Date Placeholder 7"/>
          <p:cNvSpPr>
            <a:spLocks noGrp="1"/>
          </p:cNvSpPr>
          <p:nvPr>
            <p:ph type="dt" sz="half" idx="10"/>
          </p:nvPr>
        </p:nvSpPr>
        <p:spPr/>
        <p:txBody>
          <a:bodyPr/>
          <a:lstStyle/>
          <a:p>
            <a:fld id="{8443DF70-82C1-40D1-A71A-C9BB663D2147}" type="datetime1">
              <a:rPr lang="en-GB" smtClean="0"/>
              <a:pPr/>
              <a:t>01/12/2013</a:t>
            </a:fld>
            <a:endParaRPr lang="en-GB"/>
          </a:p>
        </p:txBody>
      </p:sp>
      <p:sp>
        <p:nvSpPr>
          <p:cNvPr id="9" name="Slide Number Placeholder 8"/>
          <p:cNvSpPr>
            <a:spLocks noGrp="1"/>
          </p:cNvSpPr>
          <p:nvPr>
            <p:ph type="sldNum" sz="quarter" idx="12"/>
          </p:nvPr>
        </p:nvSpPr>
        <p:spPr/>
        <p:txBody>
          <a:bodyPr/>
          <a:lstStyle/>
          <a:p>
            <a:fld id="{1AC99574-BD32-4BAE-A6F6-2684FFE94A8F}" type="slidenum">
              <a:rPr lang="en-GB" smtClean="0"/>
              <a:pPr/>
              <a:t>105</a:t>
            </a:fld>
            <a:endParaRPr lang="en-GB"/>
          </a:p>
        </p:txBody>
      </p:sp>
      <p:sp>
        <p:nvSpPr>
          <p:cNvPr id="10" name="TextBox 9"/>
          <p:cNvSpPr txBox="1"/>
          <p:nvPr/>
        </p:nvSpPr>
        <p:spPr>
          <a:xfrm>
            <a:off x="827584" y="5661248"/>
            <a:ext cx="2387961" cy="369332"/>
          </a:xfrm>
          <a:prstGeom prst="rect">
            <a:avLst/>
          </a:prstGeom>
          <a:noFill/>
        </p:spPr>
        <p:txBody>
          <a:bodyPr wrap="none" rtlCol="0">
            <a:spAutoFit/>
          </a:bodyPr>
          <a:lstStyle/>
          <a:p>
            <a:r>
              <a:rPr lang="en-US" dirty="0" smtClean="0"/>
              <a:t>3- first move advantage</a:t>
            </a:r>
            <a:endParaRPr lang="en-GB"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404664"/>
            <a:ext cx="2586862" cy="461665"/>
          </a:xfrm>
          <a:prstGeom prst="rect">
            <a:avLst/>
          </a:prstGeom>
          <a:noFill/>
        </p:spPr>
        <p:txBody>
          <a:bodyPr wrap="none" rtlCol="0">
            <a:spAutoFit/>
          </a:bodyPr>
          <a:lstStyle/>
          <a:p>
            <a:r>
              <a:rPr lang="en-US" sz="2400" dirty="0" err="1" smtClean="0">
                <a:solidFill>
                  <a:srgbClr val="FF0000"/>
                </a:solidFill>
              </a:rPr>
              <a:t>Zeimelo</a:t>
            </a:r>
            <a:r>
              <a:rPr lang="en-US" sz="2400" dirty="0" smtClean="0">
                <a:solidFill>
                  <a:srgbClr val="FF0000"/>
                </a:solidFill>
              </a:rPr>
              <a:t>   Theorem </a:t>
            </a:r>
            <a:endParaRPr lang="en-GB" sz="2400" dirty="0">
              <a:solidFill>
                <a:srgbClr val="FF0000"/>
              </a:solidFill>
            </a:endParaRPr>
          </a:p>
        </p:txBody>
      </p:sp>
      <p:sp>
        <p:nvSpPr>
          <p:cNvPr id="4" name="TextBox 3"/>
          <p:cNvSpPr txBox="1"/>
          <p:nvPr/>
        </p:nvSpPr>
        <p:spPr>
          <a:xfrm>
            <a:off x="611560" y="1268760"/>
            <a:ext cx="3859070" cy="1477328"/>
          </a:xfrm>
          <a:prstGeom prst="rect">
            <a:avLst/>
          </a:prstGeom>
          <a:noFill/>
        </p:spPr>
        <p:txBody>
          <a:bodyPr wrap="none" rtlCol="0">
            <a:spAutoFit/>
          </a:bodyPr>
          <a:lstStyle/>
          <a:p>
            <a:r>
              <a:rPr lang="en-US" dirty="0" smtClean="0"/>
              <a:t>2 player  perfect information </a:t>
            </a:r>
          </a:p>
          <a:p>
            <a:r>
              <a:rPr lang="en-US" dirty="0" smtClean="0"/>
              <a:t>Infinite nodes   three  or two out come </a:t>
            </a:r>
          </a:p>
          <a:p>
            <a:r>
              <a:rPr lang="en-US" dirty="0" smtClean="0"/>
              <a:t>Either  1 can  force  a win (for 1)</a:t>
            </a:r>
          </a:p>
          <a:p>
            <a:r>
              <a:rPr lang="en-US" dirty="0" smtClean="0"/>
              <a:t>Or         1 can force a  tie </a:t>
            </a:r>
          </a:p>
          <a:p>
            <a:r>
              <a:rPr lang="en-US" dirty="0" smtClean="0"/>
              <a:t>Or          2can  force  a  lose </a:t>
            </a:r>
            <a:endParaRPr lang="en-GB" dirty="0"/>
          </a:p>
        </p:txBody>
      </p:sp>
      <p:cxnSp>
        <p:nvCxnSpPr>
          <p:cNvPr id="6" name="Straight Connector 5"/>
          <p:cNvCxnSpPr/>
          <p:nvPr/>
        </p:nvCxnSpPr>
        <p:spPr>
          <a:xfrm>
            <a:off x="683568" y="2996952"/>
            <a:ext cx="489654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3568" y="3429000"/>
            <a:ext cx="2585003" cy="369332"/>
          </a:xfrm>
          <a:prstGeom prst="rect">
            <a:avLst/>
          </a:prstGeom>
          <a:noFill/>
        </p:spPr>
        <p:txBody>
          <a:bodyPr wrap="none" rtlCol="0">
            <a:spAutoFit/>
          </a:bodyPr>
          <a:lstStyle/>
          <a:p>
            <a:r>
              <a:rPr lang="en-US" dirty="0" smtClean="0"/>
              <a:t>Example     nun  unequal  </a:t>
            </a:r>
            <a:endParaRPr lang="en-GB" dirty="0"/>
          </a:p>
        </p:txBody>
      </p:sp>
      <p:cxnSp>
        <p:nvCxnSpPr>
          <p:cNvPr id="9" name="Straight Arrow Connector 8"/>
          <p:cNvCxnSpPr/>
          <p:nvPr/>
        </p:nvCxnSpPr>
        <p:spPr>
          <a:xfrm>
            <a:off x="3419872" y="364502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67944" y="3429000"/>
            <a:ext cx="1510093" cy="369332"/>
          </a:xfrm>
          <a:prstGeom prst="rect">
            <a:avLst/>
          </a:prstGeom>
          <a:noFill/>
        </p:spPr>
        <p:txBody>
          <a:bodyPr wrap="none" rtlCol="0">
            <a:spAutoFit/>
          </a:bodyPr>
          <a:lstStyle/>
          <a:p>
            <a:r>
              <a:rPr lang="en-US" dirty="0" smtClean="0"/>
              <a:t>1  Can force  a</a:t>
            </a:r>
            <a:endParaRPr lang="en-GB" dirty="0"/>
          </a:p>
        </p:txBody>
      </p:sp>
      <p:sp>
        <p:nvSpPr>
          <p:cNvPr id="11" name="TextBox 10"/>
          <p:cNvSpPr txBox="1"/>
          <p:nvPr/>
        </p:nvSpPr>
        <p:spPr>
          <a:xfrm>
            <a:off x="5652120" y="3429000"/>
            <a:ext cx="349776" cy="369332"/>
          </a:xfrm>
          <a:prstGeom prst="rect">
            <a:avLst/>
          </a:prstGeom>
          <a:noFill/>
        </p:spPr>
        <p:txBody>
          <a:bodyPr wrap="none" rtlCol="0">
            <a:spAutoFit/>
          </a:bodyPr>
          <a:lstStyle/>
          <a:p>
            <a:r>
              <a:rPr lang="en-US" dirty="0" smtClean="0"/>
              <a:t>w</a:t>
            </a:r>
            <a:endParaRPr lang="en-GB" dirty="0"/>
          </a:p>
        </p:txBody>
      </p:sp>
      <p:sp>
        <p:nvSpPr>
          <p:cNvPr id="12" name="TextBox 11"/>
          <p:cNvSpPr txBox="1"/>
          <p:nvPr/>
        </p:nvSpPr>
        <p:spPr>
          <a:xfrm>
            <a:off x="5796136" y="3573016"/>
            <a:ext cx="301686" cy="369332"/>
          </a:xfrm>
          <a:prstGeom prst="rect">
            <a:avLst/>
          </a:prstGeom>
          <a:noFill/>
        </p:spPr>
        <p:txBody>
          <a:bodyPr wrap="none" rtlCol="0">
            <a:spAutoFit/>
          </a:bodyPr>
          <a:lstStyle/>
          <a:p>
            <a:r>
              <a:rPr lang="en-US" dirty="0" smtClean="0"/>
              <a:t>1</a:t>
            </a:r>
            <a:endParaRPr lang="en-GB" dirty="0"/>
          </a:p>
        </p:txBody>
      </p:sp>
      <p:sp>
        <p:nvSpPr>
          <p:cNvPr id="13" name="TextBox 12"/>
          <p:cNvSpPr txBox="1"/>
          <p:nvPr/>
        </p:nvSpPr>
        <p:spPr>
          <a:xfrm>
            <a:off x="2483768" y="3789040"/>
            <a:ext cx="760144" cy="369332"/>
          </a:xfrm>
          <a:prstGeom prst="rect">
            <a:avLst/>
          </a:prstGeom>
          <a:noFill/>
        </p:spPr>
        <p:txBody>
          <a:bodyPr wrap="none" rtlCol="0">
            <a:spAutoFit/>
          </a:bodyPr>
          <a:lstStyle/>
          <a:p>
            <a:r>
              <a:rPr lang="en-US" dirty="0" smtClean="0"/>
              <a:t>Equal </a:t>
            </a:r>
            <a:endParaRPr lang="en-GB" dirty="0"/>
          </a:p>
        </p:txBody>
      </p:sp>
      <p:cxnSp>
        <p:nvCxnSpPr>
          <p:cNvPr id="17" name="Straight Arrow Connector 16"/>
          <p:cNvCxnSpPr/>
          <p:nvPr/>
        </p:nvCxnSpPr>
        <p:spPr>
          <a:xfrm>
            <a:off x="3419872" y="400506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11960" y="3789040"/>
            <a:ext cx="1266116" cy="369332"/>
          </a:xfrm>
          <a:prstGeom prst="rect">
            <a:avLst/>
          </a:prstGeom>
          <a:noFill/>
        </p:spPr>
        <p:txBody>
          <a:bodyPr wrap="none" rtlCol="0">
            <a:spAutoFit/>
          </a:bodyPr>
          <a:lstStyle/>
          <a:p>
            <a:r>
              <a:rPr lang="en-US" dirty="0" smtClean="0"/>
              <a:t>2 can force </a:t>
            </a:r>
            <a:endParaRPr lang="en-GB" dirty="0"/>
          </a:p>
        </p:txBody>
      </p:sp>
      <p:sp>
        <p:nvSpPr>
          <p:cNvPr id="23" name="TextBox 22"/>
          <p:cNvSpPr txBox="1"/>
          <p:nvPr/>
        </p:nvSpPr>
        <p:spPr>
          <a:xfrm>
            <a:off x="1331640" y="5373216"/>
            <a:ext cx="5387052" cy="646331"/>
          </a:xfrm>
          <a:prstGeom prst="rect">
            <a:avLst/>
          </a:prstGeom>
          <a:noFill/>
        </p:spPr>
        <p:txBody>
          <a:bodyPr wrap="none" rtlCol="0">
            <a:spAutoFit/>
          </a:bodyPr>
          <a:lstStyle/>
          <a:p>
            <a:r>
              <a:rPr lang="en-US" dirty="0" smtClean="0"/>
              <a:t>Example  :    chess </a:t>
            </a:r>
          </a:p>
          <a:p>
            <a:r>
              <a:rPr lang="en-US" dirty="0" err="1" smtClean="0"/>
              <a:t>Proff</a:t>
            </a:r>
            <a:r>
              <a:rPr lang="en-US" dirty="0" smtClean="0"/>
              <a:t>: (by  induction  )   on  maximum length of game N.</a:t>
            </a:r>
            <a:endParaRPr lang="en-GB" dirty="0"/>
          </a:p>
        </p:txBody>
      </p:sp>
      <p:sp>
        <p:nvSpPr>
          <p:cNvPr id="20" name="Date Placeholder 19"/>
          <p:cNvSpPr>
            <a:spLocks noGrp="1"/>
          </p:cNvSpPr>
          <p:nvPr>
            <p:ph type="dt" sz="half" idx="10"/>
          </p:nvPr>
        </p:nvSpPr>
        <p:spPr/>
        <p:txBody>
          <a:bodyPr/>
          <a:lstStyle/>
          <a:p>
            <a:fld id="{DD69ADB1-862E-4E59-8505-DBD61E9A8DCC}" type="datetime1">
              <a:rPr lang="en-GB" smtClean="0"/>
              <a:pPr/>
              <a:t>01/12/2013</a:t>
            </a:fld>
            <a:endParaRPr lang="en-GB"/>
          </a:p>
        </p:txBody>
      </p:sp>
      <p:sp>
        <p:nvSpPr>
          <p:cNvPr id="24" name="Slide Number Placeholder 23"/>
          <p:cNvSpPr>
            <a:spLocks noGrp="1"/>
          </p:cNvSpPr>
          <p:nvPr>
            <p:ph type="sldNum" sz="quarter" idx="12"/>
          </p:nvPr>
        </p:nvSpPr>
        <p:spPr/>
        <p:txBody>
          <a:bodyPr/>
          <a:lstStyle/>
          <a:p>
            <a:fld id="{1AC99574-BD32-4BAE-A6F6-2684FFE94A8F}" type="slidenum">
              <a:rPr lang="en-GB" smtClean="0"/>
              <a:pPr/>
              <a:t>106</a:t>
            </a:fld>
            <a:endParaRPr lang="en-GB"/>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548680"/>
            <a:ext cx="853119" cy="369332"/>
          </a:xfrm>
          <a:prstGeom prst="rect">
            <a:avLst/>
          </a:prstGeom>
          <a:noFill/>
        </p:spPr>
        <p:txBody>
          <a:bodyPr wrap="none" rtlCol="0">
            <a:spAutoFit/>
          </a:bodyPr>
          <a:lstStyle/>
          <a:p>
            <a:r>
              <a:rPr lang="en-US" dirty="0" smtClean="0"/>
              <a:t>If N=1  </a:t>
            </a:r>
            <a:endParaRPr lang="en-GB" dirty="0"/>
          </a:p>
        </p:txBody>
      </p:sp>
      <p:sp>
        <p:nvSpPr>
          <p:cNvPr id="4" name="TextBox 3"/>
          <p:cNvSpPr txBox="1"/>
          <p:nvPr/>
        </p:nvSpPr>
        <p:spPr>
          <a:xfrm>
            <a:off x="1043608" y="1412776"/>
            <a:ext cx="333746" cy="369332"/>
          </a:xfrm>
          <a:prstGeom prst="rect">
            <a:avLst/>
          </a:prstGeom>
          <a:noFill/>
        </p:spPr>
        <p:txBody>
          <a:bodyPr wrap="none" rtlCol="0">
            <a:spAutoFit/>
          </a:bodyPr>
          <a:lstStyle/>
          <a:p>
            <a:r>
              <a:rPr lang="en-US" dirty="0" smtClean="0"/>
              <a:t>N</a:t>
            </a:r>
            <a:endParaRPr lang="en-GB" dirty="0"/>
          </a:p>
        </p:txBody>
      </p:sp>
      <p:sp>
        <p:nvSpPr>
          <p:cNvPr id="5" name="TextBox 4"/>
          <p:cNvSpPr txBox="1"/>
          <p:nvPr/>
        </p:nvSpPr>
        <p:spPr>
          <a:xfrm>
            <a:off x="1187624" y="1556792"/>
            <a:ext cx="301686" cy="369332"/>
          </a:xfrm>
          <a:prstGeom prst="rect">
            <a:avLst/>
          </a:prstGeom>
          <a:noFill/>
        </p:spPr>
        <p:txBody>
          <a:bodyPr wrap="none" rtlCol="0">
            <a:spAutoFit/>
          </a:bodyPr>
          <a:lstStyle/>
          <a:p>
            <a:r>
              <a:rPr lang="en-US" dirty="0" smtClean="0"/>
              <a:t>1</a:t>
            </a:r>
            <a:endParaRPr lang="en-GB" dirty="0"/>
          </a:p>
        </p:txBody>
      </p:sp>
      <p:cxnSp>
        <p:nvCxnSpPr>
          <p:cNvPr id="7" name="Straight Arrow Connector 6"/>
          <p:cNvCxnSpPr/>
          <p:nvPr/>
        </p:nvCxnSpPr>
        <p:spPr>
          <a:xfrm flipV="1">
            <a:off x="1619672" y="764704"/>
            <a:ext cx="1296144"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691680" y="1196752"/>
            <a:ext cx="136815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91680" y="1556792"/>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91680" y="1556792"/>
            <a:ext cx="12241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91680" y="1556792"/>
            <a:ext cx="93610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15816" y="548680"/>
            <a:ext cx="349776" cy="369332"/>
          </a:xfrm>
          <a:prstGeom prst="rect">
            <a:avLst/>
          </a:prstGeom>
          <a:noFill/>
        </p:spPr>
        <p:txBody>
          <a:bodyPr wrap="none" rtlCol="0">
            <a:spAutoFit/>
          </a:bodyPr>
          <a:lstStyle/>
          <a:p>
            <a:r>
              <a:rPr lang="en-US" dirty="0" smtClean="0"/>
              <a:t>w</a:t>
            </a:r>
            <a:endParaRPr lang="en-GB" dirty="0"/>
          </a:p>
        </p:txBody>
      </p:sp>
      <p:sp>
        <p:nvSpPr>
          <p:cNvPr id="18" name="TextBox 17"/>
          <p:cNvSpPr txBox="1"/>
          <p:nvPr/>
        </p:nvSpPr>
        <p:spPr>
          <a:xfrm>
            <a:off x="3131840" y="980728"/>
            <a:ext cx="296876" cy="369332"/>
          </a:xfrm>
          <a:prstGeom prst="rect">
            <a:avLst/>
          </a:prstGeom>
          <a:noFill/>
        </p:spPr>
        <p:txBody>
          <a:bodyPr wrap="none" rtlCol="0">
            <a:spAutoFit/>
          </a:bodyPr>
          <a:lstStyle/>
          <a:p>
            <a:r>
              <a:rPr lang="en-US" dirty="0" smtClean="0"/>
              <a:t>T</a:t>
            </a:r>
            <a:endParaRPr lang="en-GB" dirty="0"/>
          </a:p>
        </p:txBody>
      </p:sp>
      <p:sp>
        <p:nvSpPr>
          <p:cNvPr id="19" name="TextBox 18"/>
          <p:cNvSpPr txBox="1"/>
          <p:nvPr/>
        </p:nvSpPr>
        <p:spPr>
          <a:xfrm>
            <a:off x="3059832" y="1340768"/>
            <a:ext cx="349776" cy="369332"/>
          </a:xfrm>
          <a:prstGeom prst="rect">
            <a:avLst/>
          </a:prstGeom>
          <a:noFill/>
        </p:spPr>
        <p:txBody>
          <a:bodyPr wrap="none" rtlCol="0">
            <a:spAutoFit/>
          </a:bodyPr>
          <a:lstStyle/>
          <a:p>
            <a:r>
              <a:rPr lang="en-US" dirty="0" smtClean="0"/>
              <a:t>w</a:t>
            </a:r>
            <a:endParaRPr lang="en-GB" dirty="0"/>
          </a:p>
        </p:txBody>
      </p:sp>
      <p:sp>
        <p:nvSpPr>
          <p:cNvPr id="20" name="TextBox 19"/>
          <p:cNvSpPr txBox="1"/>
          <p:nvPr/>
        </p:nvSpPr>
        <p:spPr>
          <a:xfrm>
            <a:off x="2987824" y="1772816"/>
            <a:ext cx="282450" cy="369332"/>
          </a:xfrm>
          <a:prstGeom prst="rect">
            <a:avLst/>
          </a:prstGeom>
          <a:noFill/>
        </p:spPr>
        <p:txBody>
          <a:bodyPr wrap="none" rtlCol="0">
            <a:spAutoFit/>
          </a:bodyPr>
          <a:lstStyle/>
          <a:p>
            <a:r>
              <a:rPr lang="en-US" dirty="0" smtClean="0"/>
              <a:t>L</a:t>
            </a:r>
            <a:endParaRPr lang="en-GB" dirty="0"/>
          </a:p>
        </p:txBody>
      </p:sp>
      <p:sp>
        <p:nvSpPr>
          <p:cNvPr id="21" name="TextBox 20"/>
          <p:cNvSpPr txBox="1"/>
          <p:nvPr/>
        </p:nvSpPr>
        <p:spPr>
          <a:xfrm>
            <a:off x="2627784" y="2348880"/>
            <a:ext cx="296876" cy="369332"/>
          </a:xfrm>
          <a:prstGeom prst="rect">
            <a:avLst/>
          </a:prstGeom>
          <a:noFill/>
        </p:spPr>
        <p:txBody>
          <a:bodyPr wrap="none" rtlCol="0">
            <a:spAutoFit/>
          </a:bodyPr>
          <a:lstStyle/>
          <a:p>
            <a:r>
              <a:rPr lang="en-US" dirty="0" smtClean="0"/>
              <a:t>T</a:t>
            </a:r>
            <a:endParaRPr lang="en-GB" dirty="0"/>
          </a:p>
        </p:txBody>
      </p:sp>
      <p:sp>
        <p:nvSpPr>
          <p:cNvPr id="22" name="TextBox 21"/>
          <p:cNvSpPr txBox="1"/>
          <p:nvPr/>
        </p:nvSpPr>
        <p:spPr>
          <a:xfrm>
            <a:off x="1115616" y="3356992"/>
            <a:ext cx="296876" cy="369332"/>
          </a:xfrm>
          <a:prstGeom prst="rect">
            <a:avLst/>
          </a:prstGeom>
          <a:noFill/>
        </p:spPr>
        <p:txBody>
          <a:bodyPr wrap="none" rtlCol="0">
            <a:spAutoFit/>
          </a:bodyPr>
          <a:lstStyle/>
          <a:p>
            <a:r>
              <a:rPr lang="en-US" dirty="0" smtClean="0"/>
              <a:t>T</a:t>
            </a:r>
            <a:endParaRPr lang="en-GB" dirty="0"/>
          </a:p>
        </p:txBody>
      </p:sp>
      <p:cxnSp>
        <p:nvCxnSpPr>
          <p:cNvPr id="24" name="Straight Arrow Connector 23"/>
          <p:cNvCxnSpPr/>
          <p:nvPr/>
        </p:nvCxnSpPr>
        <p:spPr>
          <a:xfrm flipV="1">
            <a:off x="1475656" y="3068960"/>
            <a:ext cx="10081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75656" y="3501008"/>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547664" y="3501008"/>
            <a:ext cx="79208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11760" y="2852936"/>
            <a:ext cx="296876" cy="369332"/>
          </a:xfrm>
          <a:prstGeom prst="rect">
            <a:avLst/>
          </a:prstGeom>
          <a:noFill/>
        </p:spPr>
        <p:txBody>
          <a:bodyPr wrap="none" rtlCol="0">
            <a:spAutoFit/>
          </a:bodyPr>
          <a:lstStyle/>
          <a:p>
            <a:r>
              <a:rPr lang="en-US" dirty="0" smtClean="0"/>
              <a:t>T</a:t>
            </a:r>
            <a:endParaRPr lang="en-GB" dirty="0"/>
          </a:p>
        </p:txBody>
      </p:sp>
      <p:sp>
        <p:nvSpPr>
          <p:cNvPr id="30" name="TextBox 29"/>
          <p:cNvSpPr txBox="1"/>
          <p:nvPr/>
        </p:nvSpPr>
        <p:spPr>
          <a:xfrm>
            <a:off x="2627784" y="3284984"/>
            <a:ext cx="282450" cy="369332"/>
          </a:xfrm>
          <a:prstGeom prst="rect">
            <a:avLst/>
          </a:prstGeom>
          <a:noFill/>
        </p:spPr>
        <p:txBody>
          <a:bodyPr wrap="none" rtlCol="0">
            <a:spAutoFit/>
          </a:bodyPr>
          <a:lstStyle/>
          <a:p>
            <a:r>
              <a:rPr lang="en-US" dirty="0" smtClean="0"/>
              <a:t>L</a:t>
            </a:r>
            <a:endParaRPr lang="en-GB" dirty="0"/>
          </a:p>
        </p:txBody>
      </p:sp>
      <p:sp>
        <p:nvSpPr>
          <p:cNvPr id="31" name="TextBox 30"/>
          <p:cNvSpPr txBox="1"/>
          <p:nvPr/>
        </p:nvSpPr>
        <p:spPr>
          <a:xfrm>
            <a:off x="2339752" y="3789040"/>
            <a:ext cx="282450" cy="369332"/>
          </a:xfrm>
          <a:prstGeom prst="rect">
            <a:avLst/>
          </a:prstGeom>
          <a:noFill/>
        </p:spPr>
        <p:txBody>
          <a:bodyPr wrap="none" rtlCol="0">
            <a:spAutoFit/>
          </a:bodyPr>
          <a:lstStyle/>
          <a:p>
            <a:r>
              <a:rPr lang="en-US" dirty="0" smtClean="0"/>
              <a:t>L</a:t>
            </a:r>
            <a:endParaRPr lang="en-GB" dirty="0"/>
          </a:p>
        </p:txBody>
      </p:sp>
      <p:sp>
        <p:nvSpPr>
          <p:cNvPr id="32" name="TextBox 31"/>
          <p:cNvSpPr txBox="1"/>
          <p:nvPr/>
        </p:nvSpPr>
        <p:spPr>
          <a:xfrm>
            <a:off x="1331640" y="4797152"/>
            <a:ext cx="282450" cy="369332"/>
          </a:xfrm>
          <a:prstGeom prst="rect">
            <a:avLst/>
          </a:prstGeom>
          <a:noFill/>
        </p:spPr>
        <p:txBody>
          <a:bodyPr wrap="none" rtlCol="0">
            <a:spAutoFit/>
          </a:bodyPr>
          <a:lstStyle/>
          <a:p>
            <a:r>
              <a:rPr lang="en-US" dirty="0" smtClean="0"/>
              <a:t>L</a:t>
            </a:r>
            <a:endParaRPr lang="en-GB" dirty="0"/>
          </a:p>
        </p:txBody>
      </p:sp>
      <p:cxnSp>
        <p:nvCxnSpPr>
          <p:cNvPr id="34" name="Straight Arrow Connector 33"/>
          <p:cNvCxnSpPr/>
          <p:nvPr/>
        </p:nvCxnSpPr>
        <p:spPr>
          <a:xfrm flipV="1">
            <a:off x="1619672" y="4509120"/>
            <a:ext cx="797670" cy="5447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691680" y="4797152"/>
            <a:ext cx="86409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691680" y="5013176"/>
            <a:ext cx="79208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691680" y="5013176"/>
            <a:ext cx="50405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267744" y="4221088"/>
            <a:ext cx="282450" cy="369332"/>
          </a:xfrm>
          <a:prstGeom prst="rect">
            <a:avLst/>
          </a:prstGeom>
          <a:noFill/>
        </p:spPr>
        <p:txBody>
          <a:bodyPr wrap="none" rtlCol="0">
            <a:spAutoFit/>
          </a:bodyPr>
          <a:lstStyle/>
          <a:p>
            <a:r>
              <a:rPr lang="en-US" dirty="0" smtClean="0"/>
              <a:t>L</a:t>
            </a:r>
            <a:endParaRPr lang="en-GB" dirty="0"/>
          </a:p>
        </p:txBody>
      </p:sp>
      <p:sp>
        <p:nvSpPr>
          <p:cNvPr id="42" name="TextBox 41"/>
          <p:cNvSpPr txBox="1"/>
          <p:nvPr/>
        </p:nvSpPr>
        <p:spPr>
          <a:xfrm>
            <a:off x="2555776" y="4581128"/>
            <a:ext cx="282450" cy="369332"/>
          </a:xfrm>
          <a:prstGeom prst="rect">
            <a:avLst/>
          </a:prstGeom>
          <a:noFill/>
        </p:spPr>
        <p:txBody>
          <a:bodyPr wrap="none" rtlCol="0">
            <a:spAutoFit/>
          </a:bodyPr>
          <a:lstStyle/>
          <a:p>
            <a:r>
              <a:rPr lang="en-US" dirty="0" smtClean="0"/>
              <a:t>L</a:t>
            </a:r>
            <a:endParaRPr lang="en-GB" dirty="0"/>
          </a:p>
        </p:txBody>
      </p:sp>
      <p:sp>
        <p:nvSpPr>
          <p:cNvPr id="43" name="TextBox 42"/>
          <p:cNvSpPr txBox="1"/>
          <p:nvPr/>
        </p:nvSpPr>
        <p:spPr>
          <a:xfrm>
            <a:off x="2411760" y="5013176"/>
            <a:ext cx="282450" cy="369332"/>
          </a:xfrm>
          <a:prstGeom prst="rect">
            <a:avLst/>
          </a:prstGeom>
          <a:noFill/>
        </p:spPr>
        <p:txBody>
          <a:bodyPr wrap="none" rtlCol="0">
            <a:spAutoFit/>
          </a:bodyPr>
          <a:lstStyle/>
          <a:p>
            <a:r>
              <a:rPr lang="en-US" dirty="0" smtClean="0"/>
              <a:t>L</a:t>
            </a:r>
            <a:endParaRPr lang="en-GB" dirty="0"/>
          </a:p>
        </p:txBody>
      </p:sp>
      <p:sp>
        <p:nvSpPr>
          <p:cNvPr id="44" name="TextBox 43"/>
          <p:cNvSpPr txBox="1"/>
          <p:nvPr/>
        </p:nvSpPr>
        <p:spPr>
          <a:xfrm>
            <a:off x="2339752" y="5589240"/>
            <a:ext cx="282450" cy="369332"/>
          </a:xfrm>
          <a:prstGeom prst="rect">
            <a:avLst/>
          </a:prstGeom>
          <a:noFill/>
        </p:spPr>
        <p:txBody>
          <a:bodyPr wrap="none" rtlCol="0">
            <a:spAutoFit/>
          </a:bodyPr>
          <a:lstStyle/>
          <a:p>
            <a:r>
              <a:rPr lang="en-US" dirty="0" smtClean="0"/>
              <a:t>L</a:t>
            </a:r>
            <a:endParaRPr lang="en-GB" dirty="0"/>
          </a:p>
        </p:txBody>
      </p:sp>
      <p:sp>
        <p:nvSpPr>
          <p:cNvPr id="45" name="TextBox 44"/>
          <p:cNvSpPr txBox="1"/>
          <p:nvPr/>
        </p:nvSpPr>
        <p:spPr>
          <a:xfrm>
            <a:off x="3275856" y="2708920"/>
            <a:ext cx="5531643" cy="1200329"/>
          </a:xfrm>
          <a:prstGeom prst="rect">
            <a:avLst/>
          </a:prstGeom>
          <a:noFill/>
        </p:spPr>
        <p:txBody>
          <a:bodyPr wrap="none" rtlCol="0">
            <a:spAutoFit/>
          </a:bodyPr>
          <a:lstStyle/>
          <a:p>
            <a:r>
              <a:rPr lang="en-US" dirty="0" smtClean="0"/>
              <a:t>Suppose the chain is true for all games of length </a:t>
            </a:r>
          </a:p>
          <a:p>
            <a:r>
              <a:rPr lang="en-US" dirty="0" smtClean="0"/>
              <a:t>&lt;N</a:t>
            </a:r>
          </a:p>
          <a:p>
            <a:r>
              <a:rPr lang="en-US" dirty="0" smtClean="0"/>
              <a:t>We will claim therefore it will be true for games of length</a:t>
            </a:r>
          </a:p>
          <a:p>
            <a:r>
              <a:rPr lang="en-US" dirty="0" smtClean="0"/>
              <a:t>N.</a:t>
            </a:r>
            <a:endParaRPr lang="en-GB" dirty="0"/>
          </a:p>
        </p:txBody>
      </p:sp>
      <p:sp>
        <p:nvSpPr>
          <p:cNvPr id="33" name="Date Placeholder 32"/>
          <p:cNvSpPr>
            <a:spLocks noGrp="1"/>
          </p:cNvSpPr>
          <p:nvPr>
            <p:ph type="dt" sz="half" idx="10"/>
          </p:nvPr>
        </p:nvSpPr>
        <p:spPr/>
        <p:txBody>
          <a:bodyPr/>
          <a:lstStyle/>
          <a:p>
            <a:fld id="{E3327D57-5F55-4463-A38D-51B834082974}" type="datetime1">
              <a:rPr lang="en-GB" smtClean="0"/>
              <a:pPr/>
              <a:t>01/12/2013</a:t>
            </a:fld>
            <a:endParaRPr lang="en-GB"/>
          </a:p>
        </p:txBody>
      </p:sp>
      <p:sp>
        <p:nvSpPr>
          <p:cNvPr id="35" name="Slide Number Placeholder 34"/>
          <p:cNvSpPr>
            <a:spLocks noGrp="1"/>
          </p:cNvSpPr>
          <p:nvPr>
            <p:ph type="sldNum" sz="quarter" idx="12"/>
          </p:nvPr>
        </p:nvSpPr>
        <p:spPr/>
        <p:txBody>
          <a:bodyPr/>
          <a:lstStyle/>
          <a:p>
            <a:fld id="{1AC99574-BD32-4BAE-A6F6-2684FFE94A8F}" type="slidenum">
              <a:rPr lang="en-GB" smtClean="0"/>
              <a:pPr/>
              <a:t>107</a:t>
            </a:fld>
            <a:endParaRPr lang="en-GB"/>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39952" y="260648"/>
            <a:ext cx="349776" cy="369332"/>
          </a:xfrm>
          <a:prstGeom prst="rect">
            <a:avLst/>
          </a:prstGeom>
          <a:noFill/>
        </p:spPr>
        <p:txBody>
          <a:bodyPr wrap="none" rtlCol="0">
            <a:spAutoFit/>
          </a:bodyPr>
          <a:lstStyle/>
          <a:p>
            <a:r>
              <a:rPr lang="en-US" dirty="0" smtClean="0"/>
              <a:t>w</a:t>
            </a:r>
            <a:endParaRPr lang="en-GB" dirty="0"/>
          </a:p>
        </p:txBody>
      </p:sp>
      <p:sp>
        <p:nvSpPr>
          <p:cNvPr id="4" name="TextBox 3"/>
          <p:cNvSpPr txBox="1"/>
          <p:nvPr/>
        </p:nvSpPr>
        <p:spPr>
          <a:xfrm>
            <a:off x="4355976" y="332656"/>
            <a:ext cx="301686" cy="369332"/>
          </a:xfrm>
          <a:prstGeom prst="rect">
            <a:avLst/>
          </a:prstGeom>
          <a:noFill/>
        </p:spPr>
        <p:txBody>
          <a:bodyPr wrap="none" rtlCol="0">
            <a:spAutoFit/>
          </a:bodyPr>
          <a:lstStyle/>
          <a:p>
            <a:r>
              <a:rPr lang="en-US" dirty="0" smtClean="0"/>
              <a:t>1</a:t>
            </a:r>
            <a:endParaRPr lang="en-GB" dirty="0"/>
          </a:p>
        </p:txBody>
      </p:sp>
      <p:cxnSp>
        <p:nvCxnSpPr>
          <p:cNvPr id="6" name="Straight Connector 5"/>
          <p:cNvCxnSpPr/>
          <p:nvPr/>
        </p:nvCxnSpPr>
        <p:spPr>
          <a:xfrm>
            <a:off x="4499992" y="764704"/>
            <a:ext cx="2232248" cy="1872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123728" y="764704"/>
            <a:ext cx="2376264" cy="2160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716016" y="1556792"/>
            <a:ext cx="792088" cy="864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724128" y="2276872"/>
            <a:ext cx="576064" cy="720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004048" y="2996952"/>
            <a:ext cx="720080"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24128" y="2996952"/>
            <a:ext cx="0"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067944" y="2420888"/>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16016" y="2420888"/>
            <a:ext cx="0"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83768" y="2564904"/>
            <a:ext cx="504056"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987824" y="3068960"/>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915816" y="3068960"/>
            <a:ext cx="72008"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547664" y="2924944"/>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123728" y="2924944"/>
            <a:ext cx="0"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788024" y="1052736"/>
            <a:ext cx="428322" cy="369332"/>
          </a:xfrm>
          <a:prstGeom prst="rect">
            <a:avLst/>
          </a:prstGeom>
          <a:noFill/>
        </p:spPr>
        <p:txBody>
          <a:bodyPr wrap="none" rtlCol="0">
            <a:spAutoFit/>
          </a:bodyPr>
          <a:lstStyle/>
          <a:p>
            <a:r>
              <a:rPr lang="en-US" dirty="0" smtClean="0"/>
              <a:t>up</a:t>
            </a:r>
            <a:endParaRPr lang="en-GB" dirty="0"/>
          </a:p>
        </p:txBody>
      </p:sp>
      <p:sp>
        <p:nvSpPr>
          <p:cNvPr id="34" name="TextBox 33"/>
          <p:cNvSpPr txBox="1"/>
          <p:nvPr/>
        </p:nvSpPr>
        <p:spPr>
          <a:xfrm>
            <a:off x="2915816" y="1700808"/>
            <a:ext cx="735201" cy="369332"/>
          </a:xfrm>
          <a:prstGeom prst="rect">
            <a:avLst/>
          </a:prstGeom>
          <a:noFill/>
        </p:spPr>
        <p:txBody>
          <a:bodyPr wrap="none" rtlCol="0">
            <a:spAutoFit/>
          </a:bodyPr>
          <a:lstStyle/>
          <a:p>
            <a:r>
              <a:rPr lang="en-US" dirty="0" smtClean="0"/>
              <a:t>Down</a:t>
            </a:r>
            <a:endParaRPr lang="en-GB" dirty="0"/>
          </a:p>
        </p:txBody>
      </p:sp>
      <p:sp>
        <p:nvSpPr>
          <p:cNvPr id="35" name="TextBox 34"/>
          <p:cNvSpPr txBox="1"/>
          <p:nvPr/>
        </p:nvSpPr>
        <p:spPr>
          <a:xfrm>
            <a:off x="5364088" y="1412776"/>
            <a:ext cx="301686" cy="369332"/>
          </a:xfrm>
          <a:prstGeom prst="rect">
            <a:avLst/>
          </a:prstGeom>
          <a:noFill/>
        </p:spPr>
        <p:txBody>
          <a:bodyPr wrap="none" rtlCol="0">
            <a:spAutoFit/>
          </a:bodyPr>
          <a:lstStyle/>
          <a:p>
            <a:r>
              <a:rPr lang="en-US" dirty="0" smtClean="0"/>
              <a:t>2</a:t>
            </a:r>
            <a:endParaRPr lang="en-GB" dirty="0"/>
          </a:p>
        </p:txBody>
      </p:sp>
      <p:sp>
        <p:nvSpPr>
          <p:cNvPr id="36" name="TextBox 35"/>
          <p:cNvSpPr txBox="1"/>
          <p:nvPr/>
        </p:nvSpPr>
        <p:spPr>
          <a:xfrm>
            <a:off x="6156176" y="2132856"/>
            <a:ext cx="301686" cy="369332"/>
          </a:xfrm>
          <a:prstGeom prst="rect">
            <a:avLst/>
          </a:prstGeom>
          <a:noFill/>
        </p:spPr>
        <p:txBody>
          <a:bodyPr wrap="none" rtlCol="0">
            <a:spAutoFit/>
          </a:bodyPr>
          <a:lstStyle/>
          <a:p>
            <a:r>
              <a:rPr lang="en-US" dirty="0" smtClean="0"/>
              <a:t>1</a:t>
            </a:r>
            <a:endParaRPr lang="en-GB" dirty="0"/>
          </a:p>
        </p:txBody>
      </p:sp>
      <p:sp>
        <p:nvSpPr>
          <p:cNvPr id="37" name="TextBox 36"/>
          <p:cNvSpPr txBox="1"/>
          <p:nvPr/>
        </p:nvSpPr>
        <p:spPr>
          <a:xfrm>
            <a:off x="5580112" y="2780928"/>
            <a:ext cx="301686" cy="369332"/>
          </a:xfrm>
          <a:prstGeom prst="rect">
            <a:avLst/>
          </a:prstGeom>
          <a:noFill/>
        </p:spPr>
        <p:txBody>
          <a:bodyPr wrap="none" rtlCol="0">
            <a:spAutoFit/>
          </a:bodyPr>
          <a:lstStyle/>
          <a:p>
            <a:r>
              <a:rPr lang="en-US" dirty="0" smtClean="0"/>
              <a:t>2</a:t>
            </a:r>
            <a:endParaRPr lang="en-GB" dirty="0"/>
          </a:p>
        </p:txBody>
      </p:sp>
      <p:sp>
        <p:nvSpPr>
          <p:cNvPr id="38" name="TextBox 37"/>
          <p:cNvSpPr txBox="1"/>
          <p:nvPr/>
        </p:nvSpPr>
        <p:spPr>
          <a:xfrm>
            <a:off x="4644008" y="2204864"/>
            <a:ext cx="301686" cy="369332"/>
          </a:xfrm>
          <a:prstGeom prst="rect">
            <a:avLst/>
          </a:prstGeom>
          <a:noFill/>
        </p:spPr>
        <p:txBody>
          <a:bodyPr wrap="none" rtlCol="0">
            <a:spAutoFit/>
          </a:bodyPr>
          <a:lstStyle/>
          <a:p>
            <a:r>
              <a:rPr lang="en-US" dirty="0" smtClean="0"/>
              <a:t>1</a:t>
            </a:r>
            <a:endParaRPr lang="en-GB" dirty="0"/>
          </a:p>
        </p:txBody>
      </p:sp>
      <p:sp>
        <p:nvSpPr>
          <p:cNvPr id="39" name="TextBox 38"/>
          <p:cNvSpPr txBox="1"/>
          <p:nvPr/>
        </p:nvSpPr>
        <p:spPr>
          <a:xfrm>
            <a:off x="2411760" y="2348880"/>
            <a:ext cx="301686" cy="369332"/>
          </a:xfrm>
          <a:prstGeom prst="rect">
            <a:avLst/>
          </a:prstGeom>
          <a:noFill/>
        </p:spPr>
        <p:txBody>
          <a:bodyPr wrap="none" rtlCol="0">
            <a:spAutoFit/>
          </a:bodyPr>
          <a:lstStyle/>
          <a:p>
            <a:r>
              <a:rPr lang="en-US" dirty="0" smtClean="0"/>
              <a:t>2</a:t>
            </a:r>
            <a:endParaRPr lang="en-GB" dirty="0"/>
          </a:p>
        </p:txBody>
      </p:sp>
      <p:sp>
        <p:nvSpPr>
          <p:cNvPr id="40" name="TextBox 39"/>
          <p:cNvSpPr txBox="1"/>
          <p:nvPr/>
        </p:nvSpPr>
        <p:spPr>
          <a:xfrm>
            <a:off x="2915816" y="2924944"/>
            <a:ext cx="301686" cy="369332"/>
          </a:xfrm>
          <a:prstGeom prst="rect">
            <a:avLst/>
          </a:prstGeom>
          <a:noFill/>
        </p:spPr>
        <p:txBody>
          <a:bodyPr wrap="none" rtlCol="0">
            <a:spAutoFit/>
          </a:bodyPr>
          <a:lstStyle/>
          <a:p>
            <a:r>
              <a:rPr lang="en-US" dirty="0" smtClean="0"/>
              <a:t>1</a:t>
            </a:r>
            <a:endParaRPr lang="en-GB" dirty="0"/>
          </a:p>
        </p:txBody>
      </p:sp>
      <p:sp>
        <p:nvSpPr>
          <p:cNvPr id="41" name="TextBox 40"/>
          <p:cNvSpPr txBox="1"/>
          <p:nvPr/>
        </p:nvSpPr>
        <p:spPr>
          <a:xfrm>
            <a:off x="1979712" y="2780928"/>
            <a:ext cx="301686" cy="369332"/>
          </a:xfrm>
          <a:prstGeom prst="rect">
            <a:avLst/>
          </a:prstGeom>
          <a:noFill/>
        </p:spPr>
        <p:txBody>
          <a:bodyPr wrap="none" rtlCol="0">
            <a:spAutoFit/>
          </a:bodyPr>
          <a:lstStyle/>
          <a:p>
            <a:r>
              <a:rPr lang="en-US" dirty="0" smtClean="0"/>
              <a:t>1</a:t>
            </a:r>
            <a:endParaRPr lang="en-GB" dirty="0"/>
          </a:p>
        </p:txBody>
      </p:sp>
      <p:sp>
        <p:nvSpPr>
          <p:cNvPr id="44" name="Freeform 43"/>
          <p:cNvSpPr/>
          <p:nvPr/>
        </p:nvSpPr>
        <p:spPr>
          <a:xfrm>
            <a:off x="845712" y="1680693"/>
            <a:ext cx="3148885" cy="2470597"/>
          </a:xfrm>
          <a:custGeom>
            <a:avLst/>
            <a:gdLst>
              <a:gd name="connsiteX0" fmla="*/ 274750 w 3148885"/>
              <a:gd name="connsiteY0" fmla="*/ 2105696 h 2470597"/>
              <a:gd name="connsiteX1" fmla="*/ 699753 w 3148885"/>
              <a:gd name="connsiteY1" fmla="*/ 212501 h 2470597"/>
              <a:gd name="connsiteX2" fmla="*/ 2567189 w 3148885"/>
              <a:gd name="connsiteY2" fmla="*/ 830687 h 2470597"/>
              <a:gd name="connsiteX3" fmla="*/ 3005071 w 3148885"/>
              <a:gd name="connsiteY3" fmla="*/ 1951149 h 2470597"/>
              <a:gd name="connsiteX4" fmla="*/ 1704305 w 3148885"/>
              <a:gd name="connsiteY4" fmla="*/ 2466304 h 2470597"/>
              <a:gd name="connsiteX5" fmla="*/ 236113 w 3148885"/>
              <a:gd name="connsiteY5" fmla="*/ 1976907 h 2470597"/>
              <a:gd name="connsiteX6" fmla="*/ 287629 w 3148885"/>
              <a:gd name="connsiteY6" fmla="*/ 1976907 h 2470597"/>
              <a:gd name="connsiteX7" fmla="*/ 287629 w 3148885"/>
              <a:gd name="connsiteY7" fmla="*/ 1976907 h 2470597"/>
              <a:gd name="connsiteX8" fmla="*/ 377781 w 3148885"/>
              <a:gd name="connsiteY8" fmla="*/ 2054180 h 2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885" h="2470597">
                <a:moveTo>
                  <a:pt x="274750" y="2105696"/>
                </a:moveTo>
                <a:cubicBezTo>
                  <a:pt x="296215" y="1265349"/>
                  <a:pt x="317680" y="425002"/>
                  <a:pt x="699753" y="212501"/>
                </a:cubicBezTo>
                <a:cubicBezTo>
                  <a:pt x="1081826" y="0"/>
                  <a:pt x="2182969" y="540912"/>
                  <a:pt x="2567189" y="830687"/>
                </a:cubicBezTo>
                <a:cubicBezTo>
                  <a:pt x="2951409" y="1120462"/>
                  <a:pt x="3148885" y="1678546"/>
                  <a:pt x="3005071" y="1951149"/>
                </a:cubicBezTo>
                <a:cubicBezTo>
                  <a:pt x="2861257" y="2223752"/>
                  <a:pt x="2165798" y="2462011"/>
                  <a:pt x="1704305" y="2466304"/>
                </a:cubicBezTo>
                <a:cubicBezTo>
                  <a:pt x="1242812" y="2470597"/>
                  <a:pt x="472226" y="2058473"/>
                  <a:pt x="236113" y="1976907"/>
                </a:cubicBezTo>
                <a:cubicBezTo>
                  <a:pt x="0" y="1895341"/>
                  <a:pt x="287629" y="1976907"/>
                  <a:pt x="287629" y="1976907"/>
                </a:cubicBezTo>
                <a:lnTo>
                  <a:pt x="287629" y="1976907"/>
                </a:lnTo>
                <a:lnTo>
                  <a:pt x="377781" y="205418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Freeform 44"/>
          <p:cNvSpPr/>
          <p:nvPr/>
        </p:nvSpPr>
        <p:spPr>
          <a:xfrm>
            <a:off x="3616817" y="1032457"/>
            <a:ext cx="3464417" cy="3269087"/>
          </a:xfrm>
          <a:custGeom>
            <a:avLst/>
            <a:gdLst>
              <a:gd name="connsiteX0" fmla="*/ 774879 w 3464417"/>
              <a:gd name="connsiteY0" fmla="*/ 2779689 h 3269087"/>
              <a:gd name="connsiteX1" fmla="*/ 246845 w 3464417"/>
              <a:gd name="connsiteY1" fmla="*/ 1182709 h 3269087"/>
              <a:gd name="connsiteX2" fmla="*/ 2255949 w 3464417"/>
              <a:gd name="connsiteY2" fmla="*/ 100884 h 3269087"/>
              <a:gd name="connsiteX3" fmla="*/ 3389290 w 3464417"/>
              <a:gd name="connsiteY3" fmla="*/ 1788016 h 3269087"/>
              <a:gd name="connsiteX4" fmla="*/ 1805189 w 3464417"/>
              <a:gd name="connsiteY4" fmla="*/ 3269087 h 3269087"/>
              <a:gd name="connsiteX5" fmla="*/ 1805189 w 3464417"/>
              <a:gd name="connsiteY5" fmla="*/ 3269087 h 326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4417" h="3269087">
                <a:moveTo>
                  <a:pt x="774879" y="2779689"/>
                </a:moveTo>
                <a:cubicBezTo>
                  <a:pt x="387439" y="2204432"/>
                  <a:pt x="0" y="1629176"/>
                  <a:pt x="246845" y="1182709"/>
                </a:cubicBezTo>
                <a:cubicBezTo>
                  <a:pt x="493690" y="736242"/>
                  <a:pt x="1732208" y="0"/>
                  <a:pt x="2255949" y="100884"/>
                </a:cubicBezTo>
                <a:cubicBezTo>
                  <a:pt x="2779690" y="201769"/>
                  <a:pt x="3464417" y="1259982"/>
                  <a:pt x="3389290" y="1788016"/>
                </a:cubicBezTo>
                <a:cubicBezTo>
                  <a:pt x="3314163" y="2316050"/>
                  <a:pt x="1805189" y="3269087"/>
                  <a:pt x="1805189" y="3269087"/>
                </a:cubicBezTo>
                <a:lnTo>
                  <a:pt x="1805189" y="3269087"/>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Freeform 46"/>
          <p:cNvSpPr/>
          <p:nvPr/>
        </p:nvSpPr>
        <p:spPr>
          <a:xfrm>
            <a:off x="4391696" y="3799268"/>
            <a:ext cx="1169831" cy="555938"/>
          </a:xfrm>
          <a:custGeom>
            <a:avLst/>
            <a:gdLst>
              <a:gd name="connsiteX0" fmla="*/ 0 w 1169831"/>
              <a:gd name="connsiteY0" fmla="*/ 0 h 555938"/>
              <a:gd name="connsiteX1" fmla="*/ 1004552 w 1169831"/>
              <a:gd name="connsiteY1" fmla="*/ 476518 h 555938"/>
              <a:gd name="connsiteX2" fmla="*/ 991673 w 1169831"/>
              <a:gd name="connsiteY2" fmla="*/ 476518 h 555938"/>
            </a:gdLst>
            <a:ahLst/>
            <a:cxnLst>
              <a:cxn ang="0">
                <a:pos x="connsiteX0" y="connsiteY0"/>
              </a:cxn>
              <a:cxn ang="0">
                <a:pos x="connsiteX1" y="connsiteY1"/>
              </a:cxn>
              <a:cxn ang="0">
                <a:pos x="connsiteX2" y="connsiteY2"/>
              </a:cxn>
            </a:cxnLst>
            <a:rect l="l" t="t" r="r" b="b"/>
            <a:pathLst>
              <a:path w="1169831" h="555938">
                <a:moveTo>
                  <a:pt x="0" y="0"/>
                </a:moveTo>
                <a:lnTo>
                  <a:pt x="1004552" y="476518"/>
                </a:lnTo>
                <a:cubicBezTo>
                  <a:pt x="1169831" y="555938"/>
                  <a:pt x="1080752" y="516228"/>
                  <a:pt x="991673" y="47651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p:cNvSpPr txBox="1"/>
          <p:nvPr/>
        </p:nvSpPr>
        <p:spPr>
          <a:xfrm>
            <a:off x="6228184" y="1196752"/>
            <a:ext cx="349776" cy="369332"/>
          </a:xfrm>
          <a:prstGeom prst="rect">
            <a:avLst/>
          </a:prstGeom>
          <a:noFill/>
        </p:spPr>
        <p:txBody>
          <a:bodyPr wrap="none" rtlCol="0">
            <a:spAutoFit/>
          </a:bodyPr>
          <a:lstStyle/>
          <a:p>
            <a:r>
              <a:rPr lang="en-US" dirty="0" smtClean="0"/>
              <a:t>w</a:t>
            </a:r>
            <a:endParaRPr lang="en-GB" dirty="0"/>
          </a:p>
        </p:txBody>
      </p:sp>
      <p:sp>
        <p:nvSpPr>
          <p:cNvPr id="49" name="TextBox 48"/>
          <p:cNvSpPr txBox="1"/>
          <p:nvPr/>
        </p:nvSpPr>
        <p:spPr>
          <a:xfrm>
            <a:off x="6372200" y="1268760"/>
            <a:ext cx="301686" cy="369332"/>
          </a:xfrm>
          <a:prstGeom prst="rect">
            <a:avLst/>
          </a:prstGeom>
          <a:noFill/>
        </p:spPr>
        <p:txBody>
          <a:bodyPr wrap="none" rtlCol="0">
            <a:spAutoFit/>
          </a:bodyPr>
          <a:lstStyle/>
          <a:p>
            <a:r>
              <a:rPr lang="en-US" dirty="0" smtClean="0"/>
              <a:t>1</a:t>
            </a:r>
            <a:endParaRPr lang="en-GB" dirty="0"/>
          </a:p>
        </p:txBody>
      </p:sp>
      <p:sp>
        <p:nvSpPr>
          <p:cNvPr id="50" name="TextBox 49"/>
          <p:cNvSpPr txBox="1"/>
          <p:nvPr/>
        </p:nvSpPr>
        <p:spPr>
          <a:xfrm>
            <a:off x="1835696" y="4077072"/>
            <a:ext cx="282450" cy="369332"/>
          </a:xfrm>
          <a:prstGeom prst="rect">
            <a:avLst/>
          </a:prstGeom>
          <a:noFill/>
        </p:spPr>
        <p:txBody>
          <a:bodyPr wrap="none" rtlCol="0">
            <a:spAutoFit/>
          </a:bodyPr>
          <a:lstStyle/>
          <a:p>
            <a:r>
              <a:rPr lang="en-US" dirty="0" smtClean="0"/>
              <a:t>L</a:t>
            </a:r>
            <a:endParaRPr lang="en-GB" dirty="0"/>
          </a:p>
        </p:txBody>
      </p:sp>
      <p:sp>
        <p:nvSpPr>
          <p:cNvPr id="51" name="TextBox 50"/>
          <p:cNvSpPr txBox="1"/>
          <p:nvPr/>
        </p:nvSpPr>
        <p:spPr>
          <a:xfrm>
            <a:off x="1979712" y="4221088"/>
            <a:ext cx="301686" cy="369332"/>
          </a:xfrm>
          <a:prstGeom prst="rect">
            <a:avLst/>
          </a:prstGeom>
          <a:noFill/>
        </p:spPr>
        <p:txBody>
          <a:bodyPr wrap="none" rtlCol="0">
            <a:spAutoFit/>
          </a:bodyPr>
          <a:lstStyle/>
          <a:p>
            <a:r>
              <a:rPr lang="en-US" dirty="0" smtClean="0"/>
              <a:t>1</a:t>
            </a:r>
            <a:endParaRPr lang="en-GB" dirty="0"/>
          </a:p>
        </p:txBody>
      </p:sp>
      <p:sp>
        <p:nvSpPr>
          <p:cNvPr id="52" name="TextBox 51"/>
          <p:cNvSpPr txBox="1"/>
          <p:nvPr/>
        </p:nvSpPr>
        <p:spPr>
          <a:xfrm>
            <a:off x="7164288" y="1196752"/>
            <a:ext cx="1987082" cy="923330"/>
          </a:xfrm>
          <a:prstGeom prst="rect">
            <a:avLst/>
          </a:prstGeom>
          <a:noFill/>
        </p:spPr>
        <p:txBody>
          <a:bodyPr wrap="none" rtlCol="0">
            <a:spAutoFit/>
          </a:bodyPr>
          <a:lstStyle/>
          <a:p>
            <a:r>
              <a:rPr lang="en-US" dirty="0" smtClean="0"/>
              <a:t>This is a sub game </a:t>
            </a:r>
          </a:p>
          <a:p>
            <a:r>
              <a:rPr lang="en-US" dirty="0" smtClean="0"/>
              <a:t>following  up and it</a:t>
            </a:r>
          </a:p>
          <a:p>
            <a:r>
              <a:rPr lang="en-US" dirty="0" smtClean="0"/>
              <a:t> has length 3</a:t>
            </a:r>
            <a:endParaRPr lang="en-GB" dirty="0"/>
          </a:p>
        </p:txBody>
      </p:sp>
      <p:cxnSp>
        <p:nvCxnSpPr>
          <p:cNvPr id="54" name="Straight Arrow Connector 53"/>
          <p:cNvCxnSpPr>
            <a:endCxn id="52" idx="1"/>
          </p:cNvCxnSpPr>
          <p:nvPr/>
        </p:nvCxnSpPr>
        <p:spPr>
          <a:xfrm>
            <a:off x="6732240" y="1628800"/>
            <a:ext cx="432048" cy="296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95536" y="908720"/>
            <a:ext cx="2495427" cy="923330"/>
          </a:xfrm>
          <a:prstGeom prst="rect">
            <a:avLst/>
          </a:prstGeom>
          <a:noFill/>
        </p:spPr>
        <p:txBody>
          <a:bodyPr wrap="none" rtlCol="0">
            <a:spAutoFit/>
          </a:bodyPr>
          <a:lstStyle/>
          <a:p>
            <a:r>
              <a:rPr lang="en-US" dirty="0" smtClean="0"/>
              <a:t>This is sub game </a:t>
            </a:r>
          </a:p>
          <a:p>
            <a:r>
              <a:rPr lang="en-US" dirty="0" smtClean="0"/>
              <a:t>Following  1 choosing </a:t>
            </a:r>
          </a:p>
          <a:p>
            <a:r>
              <a:rPr lang="en-US" dirty="0" err="1" smtClean="0"/>
              <a:t>dwon</a:t>
            </a:r>
            <a:r>
              <a:rPr lang="en-US" dirty="0" smtClean="0"/>
              <a:t> and it has length 2</a:t>
            </a:r>
            <a:endParaRPr lang="en-GB" dirty="0"/>
          </a:p>
        </p:txBody>
      </p:sp>
      <p:sp>
        <p:nvSpPr>
          <p:cNvPr id="56" name="TextBox 55"/>
          <p:cNvSpPr txBox="1"/>
          <p:nvPr/>
        </p:nvSpPr>
        <p:spPr>
          <a:xfrm>
            <a:off x="899592" y="5085184"/>
            <a:ext cx="5043240" cy="1200329"/>
          </a:xfrm>
          <a:prstGeom prst="rect">
            <a:avLst/>
          </a:prstGeom>
          <a:noFill/>
        </p:spPr>
        <p:txBody>
          <a:bodyPr wrap="none" rtlCol="0">
            <a:spAutoFit/>
          </a:bodyPr>
          <a:lstStyle/>
          <a:p>
            <a:r>
              <a:rPr lang="en-US" dirty="0" smtClean="0"/>
              <a:t>Example  N=3  </a:t>
            </a:r>
          </a:p>
          <a:p>
            <a:r>
              <a:rPr lang="en-US" dirty="0" smtClean="0"/>
              <a:t>N+1 =4 </a:t>
            </a:r>
          </a:p>
          <a:p>
            <a:r>
              <a:rPr lang="en-US" dirty="0" smtClean="0"/>
              <a:t>Induction hypothesis by induction hypothesis upper</a:t>
            </a:r>
          </a:p>
          <a:p>
            <a:r>
              <a:rPr lang="en-US" dirty="0" err="1" smtClean="0"/>
              <a:t>Subgame</a:t>
            </a:r>
            <a:r>
              <a:rPr lang="en-US" dirty="0" smtClean="0"/>
              <a:t> has a solution say w</a:t>
            </a:r>
            <a:endParaRPr lang="en-GB" dirty="0"/>
          </a:p>
        </p:txBody>
      </p:sp>
      <p:sp>
        <p:nvSpPr>
          <p:cNvPr id="57" name="TextBox 56"/>
          <p:cNvSpPr txBox="1"/>
          <p:nvPr/>
        </p:nvSpPr>
        <p:spPr>
          <a:xfrm>
            <a:off x="3635896" y="6021288"/>
            <a:ext cx="301686" cy="369332"/>
          </a:xfrm>
          <a:prstGeom prst="rect">
            <a:avLst/>
          </a:prstGeom>
          <a:noFill/>
        </p:spPr>
        <p:txBody>
          <a:bodyPr wrap="none" rtlCol="0">
            <a:spAutoFit/>
          </a:bodyPr>
          <a:lstStyle/>
          <a:p>
            <a:r>
              <a:rPr lang="en-US" dirty="0" smtClean="0"/>
              <a:t>1</a:t>
            </a:r>
            <a:endParaRPr lang="en-GB" dirty="0"/>
          </a:p>
        </p:txBody>
      </p:sp>
      <p:sp>
        <p:nvSpPr>
          <p:cNvPr id="42" name="Date Placeholder 41"/>
          <p:cNvSpPr>
            <a:spLocks noGrp="1"/>
          </p:cNvSpPr>
          <p:nvPr>
            <p:ph type="dt" sz="half" idx="10"/>
          </p:nvPr>
        </p:nvSpPr>
        <p:spPr/>
        <p:txBody>
          <a:bodyPr/>
          <a:lstStyle/>
          <a:p>
            <a:fld id="{C177A489-941F-4B06-A1DC-85F525D7AC9D}" type="datetime1">
              <a:rPr lang="en-GB" smtClean="0"/>
              <a:pPr/>
              <a:t>01/12/2013</a:t>
            </a:fld>
            <a:endParaRPr lang="en-GB"/>
          </a:p>
        </p:txBody>
      </p:sp>
      <p:sp>
        <p:nvSpPr>
          <p:cNvPr id="43" name="Slide Number Placeholder 42"/>
          <p:cNvSpPr>
            <a:spLocks noGrp="1"/>
          </p:cNvSpPr>
          <p:nvPr>
            <p:ph type="sldNum" sz="quarter" idx="12"/>
          </p:nvPr>
        </p:nvSpPr>
        <p:spPr/>
        <p:txBody>
          <a:bodyPr/>
          <a:lstStyle/>
          <a:p>
            <a:fld id="{1AC99574-BD32-4BAE-A6F6-2684FFE94A8F}" type="slidenum">
              <a:rPr lang="en-GB" smtClean="0"/>
              <a:pPr/>
              <a:t>108</a:t>
            </a:fld>
            <a:endParaRPr lang="en-GB"/>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404664"/>
            <a:ext cx="5818772" cy="369332"/>
          </a:xfrm>
          <a:prstGeom prst="rect">
            <a:avLst/>
          </a:prstGeom>
          <a:noFill/>
        </p:spPr>
        <p:txBody>
          <a:bodyPr wrap="none" rtlCol="0">
            <a:spAutoFit/>
          </a:bodyPr>
          <a:lstStyle/>
          <a:p>
            <a:r>
              <a:rPr lang="en-US" dirty="0" smtClean="0"/>
              <a:t>By induction hypothesis ,lower sub game has a solution say L</a:t>
            </a:r>
            <a:endParaRPr lang="en-GB" dirty="0"/>
          </a:p>
        </p:txBody>
      </p:sp>
      <p:sp>
        <p:nvSpPr>
          <p:cNvPr id="5" name="TextBox 4"/>
          <p:cNvSpPr txBox="1"/>
          <p:nvPr/>
        </p:nvSpPr>
        <p:spPr>
          <a:xfrm>
            <a:off x="755576" y="908720"/>
            <a:ext cx="3151888" cy="369332"/>
          </a:xfrm>
          <a:prstGeom prst="rect">
            <a:avLst/>
          </a:prstGeom>
          <a:noFill/>
        </p:spPr>
        <p:txBody>
          <a:bodyPr wrap="none" rtlCol="0">
            <a:spAutoFit/>
          </a:bodyPr>
          <a:lstStyle/>
          <a:p>
            <a:r>
              <a:rPr lang="en-US" dirty="0" smtClean="0"/>
              <a:t>So translate the above game to </a:t>
            </a:r>
            <a:endParaRPr lang="en-GB" dirty="0"/>
          </a:p>
        </p:txBody>
      </p:sp>
      <p:sp>
        <p:nvSpPr>
          <p:cNvPr id="6" name="TextBox 5"/>
          <p:cNvSpPr txBox="1"/>
          <p:nvPr/>
        </p:nvSpPr>
        <p:spPr>
          <a:xfrm>
            <a:off x="539552" y="1988840"/>
            <a:ext cx="349776" cy="369332"/>
          </a:xfrm>
          <a:prstGeom prst="rect">
            <a:avLst/>
          </a:prstGeom>
          <a:noFill/>
        </p:spPr>
        <p:txBody>
          <a:bodyPr wrap="none" rtlCol="0">
            <a:spAutoFit/>
          </a:bodyPr>
          <a:lstStyle/>
          <a:p>
            <a:r>
              <a:rPr lang="en-US" dirty="0" smtClean="0"/>
              <a:t>w</a:t>
            </a:r>
            <a:endParaRPr lang="en-GB" dirty="0"/>
          </a:p>
        </p:txBody>
      </p:sp>
      <p:sp>
        <p:nvSpPr>
          <p:cNvPr id="7" name="TextBox 6"/>
          <p:cNvSpPr txBox="1"/>
          <p:nvPr/>
        </p:nvSpPr>
        <p:spPr>
          <a:xfrm>
            <a:off x="683568" y="2132856"/>
            <a:ext cx="301686" cy="369332"/>
          </a:xfrm>
          <a:prstGeom prst="rect">
            <a:avLst/>
          </a:prstGeom>
          <a:noFill/>
        </p:spPr>
        <p:txBody>
          <a:bodyPr wrap="none" rtlCol="0">
            <a:spAutoFit/>
          </a:bodyPr>
          <a:lstStyle/>
          <a:p>
            <a:r>
              <a:rPr lang="en-US" dirty="0" smtClean="0"/>
              <a:t>1</a:t>
            </a:r>
            <a:endParaRPr lang="en-GB" dirty="0"/>
          </a:p>
        </p:txBody>
      </p:sp>
      <p:cxnSp>
        <p:nvCxnSpPr>
          <p:cNvPr id="9" name="Straight Connector 8"/>
          <p:cNvCxnSpPr/>
          <p:nvPr/>
        </p:nvCxnSpPr>
        <p:spPr>
          <a:xfrm flipV="1">
            <a:off x="971600" y="1772816"/>
            <a:ext cx="108012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71600" y="2132856"/>
            <a:ext cx="936104"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03648" y="1700808"/>
            <a:ext cx="428322" cy="369332"/>
          </a:xfrm>
          <a:prstGeom prst="rect">
            <a:avLst/>
          </a:prstGeom>
          <a:noFill/>
        </p:spPr>
        <p:txBody>
          <a:bodyPr wrap="none" rtlCol="0">
            <a:spAutoFit/>
          </a:bodyPr>
          <a:lstStyle/>
          <a:p>
            <a:r>
              <a:rPr lang="en-US" dirty="0" smtClean="0"/>
              <a:t>up</a:t>
            </a:r>
            <a:endParaRPr lang="en-GB" dirty="0"/>
          </a:p>
        </p:txBody>
      </p:sp>
      <p:sp>
        <p:nvSpPr>
          <p:cNvPr id="13" name="TextBox 12"/>
          <p:cNvSpPr txBox="1"/>
          <p:nvPr/>
        </p:nvSpPr>
        <p:spPr>
          <a:xfrm>
            <a:off x="1187624" y="2348880"/>
            <a:ext cx="788101" cy="369332"/>
          </a:xfrm>
          <a:prstGeom prst="rect">
            <a:avLst/>
          </a:prstGeom>
          <a:noFill/>
        </p:spPr>
        <p:txBody>
          <a:bodyPr wrap="none" rtlCol="0">
            <a:spAutoFit/>
          </a:bodyPr>
          <a:lstStyle/>
          <a:p>
            <a:r>
              <a:rPr lang="en-US" dirty="0" smtClean="0"/>
              <a:t>Down </a:t>
            </a:r>
            <a:endParaRPr lang="en-GB" dirty="0"/>
          </a:p>
        </p:txBody>
      </p:sp>
      <p:sp>
        <p:nvSpPr>
          <p:cNvPr id="14" name="TextBox 13"/>
          <p:cNvSpPr txBox="1"/>
          <p:nvPr/>
        </p:nvSpPr>
        <p:spPr>
          <a:xfrm>
            <a:off x="2123728" y="1556792"/>
            <a:ext cx="349776" cy="369332"/>
          </a:xfrm>
          <a:prstGeom prst="rect">
            <a:avLst/>
          </a:prstGeom>
          <a:noFill/>
        </p:spPr>
        <p:txBody>
          <a:bodyPr wrap="none" rtlCol="0">
            <a:spAutoFit/>
          </a:bodyPr>
          <a:lstStyle/>
          <a:p>
            <a:r>
              <a:rPr lang="en-US" dirty="0" smtClean="0"/>
              <a:t>w</a:t>
            </a:r>
            <a:endParaRPr lang="en-GB" dirty="0"/>
          </a:p>
        </p:txBody>
      </p:sp>
      <p:sp>
        <p:nvSpPr>
          <p:cNvPr id="15" name="TextBox 14"/>
          <p:cNvSpPr txBox="1"/>
          <p:nvPr/>
        </p:nvSpPr>
        <p:spPr>
          <a:xfrm>
            <a:off x="2267744" y="1700808"/>
            <a:ext cx="301686" cy="369332"/>
          </a:xfrm>
          <a:prstGeom prst="rect">
            <a:avLst/>
          </a:prstGeom>
          <a:noFill/>
        </p:spPr>
        <p:txBody>
          <a:bodyPr wrap="none" rtlCol="0">
            <a:spAutoFit/>
          </a:bodyPr>
          <a:lstStyle/>
          <a:p>
            <a:r>
              <a:rPr lang="en-US" dirty="0" smtClean="0"/>
              <a:t>1</a:t>
            </a:r>
            <a:endParaRPr lang="en-GB" dirty="0"/>
          </a:p>
        </p:txBody>
      </p:sp>
      <p:sp>
        <p:nvSpPr>
          <p:cNvPr id="16" name="TextBox 15"/>
          <p:cNvSpPr txBox="1"/>
          <p:nvPr/>
        </p:nvSpPr>
        <p:spPr>
          <a:xfrm>
            <a:off x="1907704" y="2636912"/>
            <a:ext cx="282450" cy="369332"/>
          </a:xfrm>
          <a:prstGeom prst="rect">
            <a:avLst/>
          </a:prstGeom>
          <a:noFill/>
        </p:spPr>
        <p:txBody>
          <a:bodyPr wrap="none" rtlCol="0">
            <a:spAutoFit/>
          </a:bodyPr>
          <a:lstStyle/>
          <a:p>
            <a:r>
              <a:rPr lang="en-US" dirty="0" smtClean="0"/>
              <a:t>L</a:t>
            </a:r>
            <a:endParaRPr lang="en-GB" dirty="0"/>
          </a:p>
        </p:txBody>
      </p:sp>
      <p:sp>
        <p:nvSpPr>
          <p:cNvPr id="17" name="TextBox 16"/>
          <p:cNvSpPr txBox="1"/>
          <p:nvPr/>
        </p:nvSpPr>
        <p:spPr>
          <a:xfrm>
            <a:off x="2123728" y="2780928"/>
            <a:ext cx="301686" cy="369332"/>
          </a:xfrm>
          <a:prstGeom prst="rect">
            <a:avLst/>
          </a:prstGeom>
          <a:noFill/>
        </p:spPr>
        <p:txBody>
          <a:bodyPr wrap="none" rtlCol="0">
            <a:spAutoFit/>
          </a:bodyPr>
          <a:lstStyle/>
          <a:p>
            <a:r>
              <a:rPr lang="en-US" dirty="0" smtClean="0"/>
              <a:t>1</a:t>
            </a:r>
            <a:endParaRPr lang="en-GB" dirty="0"/>
          </a:p>
        </p:txBody>
      </p:sp>
      <p:sp>
        <p:nvSpPr>
          <p:cNvPr id="18" name="TextBox 17"/>
          <p:cNvSpPr txBox="1"/>
          <p:nvPr/>
        </p:nvSpPr>
        <p:spPr>
          <a:xfrm>
            <a:off x="3275856" y="1988840"/>
            <a:ext cx="3238900" cy="646331"/>
          </a:xfrm>
          <a:prstGeom prst="rect">
            <a:avLst/>
          </a:prstGeom>
          <a:noFill/>
        </p:spPr>
        <p:txBody>
          <a:bodyPr wrap="none" rtlCol="0">
            <a:spAutoFit/>
          </a:bodyPr>
          <a:lstStyle/>
          <a:p>
            <a:r>
              <a:rPr lang="en-US" dirty="0" smtClean="0"/>
              <a:t>This has a solution ,it   is a game </a:t>
            </a:r>
          </a:p>
          <a:p>
            <a:r>
              <a:rPr lang="en-US" dirty="0" smtClean="0"/>
              <a:t>Of length 1</a:t>
            </a:r>
            <a:endParaRPr lang="en-GB" dirty="0"/>
          </a:p>
        </p:txBody>
      </p:sp>
      <p:cxnSp>
        <p:nvCxnSpPr>
          <p:cNvPr id="20" name="Straight Connector 19"/>
          <p:cNvCxnSpPr/>
          <p:nvPr/>
        </p:nvCxnSpPr>
        <p:spPr>
          <a:xfrm flipV="1">
            <a:off x="1475656" y="3284984"/>
            <a:ext cx="612068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7544" y="3573016"/>
            <a:ext cx="8747779" cy="1477328"/>
          </a:xfrm>
          <a:prstGeom prst="rect">
            <a:avLst/>
          </a:prstGeom>
          <a:noFill/>
        </p:spPr>
        <p:txBody>
          <a:bodyPr wrap="none" rtlCol="0">
            <a:spAutoFit/>
          </a:bodyPr>
          <a:lstStyle/>
          <a:p>
            <a:r>
              <a:rPr lang="en-US" dirty="0" smtClean="0">
                <a:solidFill>
                  <a:srgbClr val="FF0000"/>
                </a:solidFill>
              </a:rPr>
              <a:t>Definition </a:t>
            </a:r>
            <a:r>
              <a:rPr lang="en-US" dirty="0" smtClean="0"/>
              <a:t>:  A game of perfect information is one in which at each node the player whose</a:t>
            </a:r>
          </a:p>
          <a:p>
            <a:r>
              <a:rPr lang="en-US" dirty="0" smtClean="0"/>
              <a:t>  turn it is to move knows which node she is at ( and how she got there )</a:t>
            </a:r>
          </a:p>
          <a:p>
            <a:endParaRPr lang="en-US" dirty="0" smtClean="0"/>
          </a:p>
          <a:p>
            <a:r>
              <a:rPr lang="en-US" dirty="0" smtClean="0">
                <a:solidFill>
                  <a:srgbClr val="FF0000"/>
                </a:solidFill>
              </a:rPr>
              <a:t>Definition  </a:t>
            </a:r>
            <a:r>
              <a:rPr lang="en-US" dirty="0" smtClean="0"/>
              <a:t>: a pure strategy for player </a:t>
            </a:r>
            <a:r>
              <a:rPr lang="en-US" dirty="0" err="1" smtClean="0"/>
              <a:t>i</a:t>
            </a:r>
            <a:r>
              <a:rPr lang="en-US" dirty="0" smtClean="0"/>
              <a:t> in a game of perfect information is a complete  plan </a:t>
            </a:r>
          </a:p>
          <a:p>
            <a:r>
              <a:rPr lang="en-US" dirty="0" smtClean="0"/>
              <a:t>Of  action  if it specifies which action </a:t>
            </a:r>
            <a:r>
              <a:rPr lang="en-US" dirty="0" err="1" smtClean="0"/>
              <a:t>i</a:t>
            </a:r>
            <a:r>
              <a:rPr lang="en-US" dirty="0" smtClean="0"/>
              <a:t> will take at each of </a:t>
            </a:r>
            <a:r>
              <a:rPr lang="en-US" dirty="0" err="1" smtClean="0"/>
              <a:t>i’s</a:t>
            </a:r>
            <a:r>
              <a:rPr lang="en-US" dirty="0" smtClean="0"/>
              <a:t> decision nodes.</a:t>
            </a:r>
            <a:endParaRPr lang="en-GB" dirty="0"/>
          </a:p>
        </p:txBody>
      </p:sp>
      <p:sp>
        <p:nvSpPr>
          <p:cNvPr id="19" name="Date Placeholder 18"/>
          <p:cNvSpPr>
            <a:spLocks noGrp="1"/>
          </p:cNvSpPr>
          <p:nvPr>
            <p:ph type="dt" sz="half" idx="10"/>
          </p:nvPr>
        </p:nvSpPr>
        <p:spPr/>
        <p:txBody>
          <a:bodyPr/>
          <a:lstStyle/>
          <a:p>
            <a:fld id="{E2331036-B37E-4165-B31F-D1E3F2368E00}" type="datetime1">
              <a:rPr lang="en-GB" smtClean="0"/>
              <a:pPr/>
              <a:t>01/12/2013</a:t>
            </a:fld>
            <a:endParaRPr lang="en-GB"/>
          </a:p>
        </p:txBody>
      </p:sp>
      <p:sp>
        <p:nvSpPr>
          <p:cNvPr id="21" name="Slide Number Placeholder 20"/>
          <p:cNvSpPr>
            <a:spLocks noGrp="1"/>
          </p:cNvSpPr>
          <p:nvPr>
            <p:ph type="sldNum" sz="quarter" idx="12"/>
          </p:nvPr>
        </p:nvSpPr>
        <p:spPr/>
        <p:txBody>
          <a:bodyPr/>
          <a:lstStyle/>
          <a:p>
            <a:fld id="{1AC99574-BD32-4BAE-A6F6-2684FFE94A8F}" type="slidenum">
              <a:rPr lang="en-GB" smtClean="0"/>
              <a:pPr/>
              <a:t>109</a:t>
            </a:fld>
            <a:endParaRPr lang="en-GB" dirty="0"/>
          </a:p>
        </p:txBody>
      </p:sp>
      <p:sp>
        <p:nvSpPr>
          <p:cNvPr id="23" name="TextBox 22"/>
          <p:cNvSpPr txBox="1"/>
          <p:nvPr/>
        </p:nvSpPr>
        <p:spPr>
          <a:xfrm>
            <a:off x="6300192" y="548680"/>
            <a:ext cx="301686" cy="369332"/>
          </a:xfrm>
          <a:prstGeom prst="rect">
            <a:avLst/>
          </a:prstGeom>
          <a:noFill/>
        </p:spPr>
        <p:txBody>
          <a:bodyPr wrap="none" rtlCol="0">
            <a:spAutoFit/>
          </a:bodyPr>
          <a:lstStyle/>
          <a:p>
            <a:r>
              <a:rPr lang="en-US" dirty="0" smtClean="0"/>
              <a:t>1</a:t>
            </a:r>
            <a:endParaRPr lang="en-GB" dirty="0"/>
          </a:p>
        </p:txBody>
      </p:sp>
      <p:sp>
        <p:nvSpPr>
          <p:cNvPr id="24" name="TextBox 23"/>
          <p:cNvSpPr txBox="1"/>
          <p:nvPr/>
        </p:nvSpPr>
        <p:spPr>
          <a:xfrm>
            <a:off x="3707904" y="2924944"/>
            <a:ext cx="2621872" cy="461665"/>
          </a:xfrm>
          <a:prstGeom prst="rect">
            <a:avLst/>
          </a:prstGeom>
          <a:noFill/>
        </p:spPr>
        <p:txBody>
          <a:bodyPr wrap="none" rtlCol="0">
            <a:spAutoFit/>
          </a:bodyPr>
          <a:lstStyle/>
          <a:p>
            <a:r>
              <a:rPr lang="en-US" sz="2400" dirty="0" smtClean="0">
                <a:solidFill>
                  <a:srgbClr val="0000FF"/>
                </a:solidFill>
              </a:rPr>
              <a:t>Perfect Information</a:t>
            </a:r>
            <a:endParaRPr lang="en-GB" sz="2400" dirty="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5233805" cy="369332"/>
          </a:xfrm>
          <a:prstGeom prst="rect">
            <a:avLst/>
          </a:prstGeom>
          <a:noFill/>
        </p:spPr>
        <p:txBody>
          <a:bodyPr wrap="none" rtlCol="0">
            <a:spAutoFit/>
          </a:bodyPr>
          <a:lstStyle/>
          <a:p>
            <a:r>
              <a:rPr lang="en-US" dirty="0" smtClean="0"/>
              <a:t>Definition :If we delete strategies 1 then  3 dominate  </a:t>
            </a:r>
            <a:endParaRPr lang="en-GB" dirty="0"/>
          </a:p>
        </p:txBody>
      </p:sp>
      <p:sp>
        <p:nvSpPr>
          <p:cNvPr id="3" name="TextBox 2"/>
          <p:cNvSpPr txBox="1"/>
          <p:nvPr/>
        </p:nvSpPr>
        <p:spPr>
          <a:xfrm>
            <a:off x="899592" y="2564904"/>
            <a:ext cx="2438488" cy="369332"/>
          </a:xfrm>
          <a:prstGeom prst="rect">
            <a:avLst/>
          </a:prstGeom>
          <a:noFill/>
        </p:spPr>
        <p:txBody>
          <a:bodyPr wrap="none" rtlCol="0">
            <a:spAutoFit/>
          </a:bodyPr>
          <a:lstStyle/>
          <a:p>
            <a:r>
              <a:rPr lang="en-US" dirty="0" smtClean="0"/>
              <a:t>u(2,5)=%25&lt;u(3,5)=%35</a:t>
            </a:r>
            <a:endParaRPr lang="en-GB" dirty="0"/>
          </a:p>
        </p:txBody>
      </p:sp>
      <p:sp>
        <p:nvSpPr>
          <p:cNvPr id="4" name="TextBox 3"/>
          <p:cNvSpPr txBox="1"/>
          <p:nvPr/>
        </p:nvSpPr>
        <p:spPr>
          <a:xfrm>
            <a:off x="899592" y="2132856"/>
            <a:ext cx="2464136" cy="369332"/>
          </a:xfrm>
          <a:prstGeom prst="rect">
            <a:avLst/>
          </a:prstGeom>
          <a:noFill/>
        </p:spPr>
        <p:txBody>
          <a:bodyPr wrap="none" rtlCol="0">
            <a:spAutoFit/>
          </a:bodyPr>
          <a:lstStyle/>
          <a:p>
            <a:r>
              <a:rPr lang="en-US" dirty="0" smtClean="0"/>
              <a:t>U(2,4)=%25&lt;u(3,4)=%30</a:t>
            </a:r>
            <a:endParaRPr lang="en-GB" dirty="0"/>
          </a:p>
        </p:txBody>
      </p:sp>
      <p:sp>
        <p:nvSpPr>
          <p:cNvPr id="5" name="TextBox 4"/>
          <p:cNvSpPr txBox="1"/>
          <p:nvPr/>
        </p:nvSpPr>
        <p:spPr>
          <a:xfrm>
            <a:off x="899592" y="1700808"/>
            <a:ext cx="2464136" cy="369332"/>
          </a:xfrm>
          <a:prstGeom prst="rect">
            <a:avLst/>
          </a:prstGeom>
          <a:noFill/>
        </p:spPr>
        <p:txBody>
          <a:bodyPr wrap="none" rtlCol="0">
            <a:spAutoFit/>
          </a:bodyPr>
          <a:lstStyle/>
          <a:p>
            <a:r>
              <a:rPr lang="en-US" dirty="0" smtClean="0"/>
              <a:t>U(2,3)=%20&lt;u(3,3)=%50</a:t>
            </a:r>
            <a:endParaRPr lang="en-GB" dirty="0"/>
          </a:p>
        </p:txBody>
      </p:sp>
      <p:sp>
        <p:nvSpPr>
          <p:cNvPr id="6" name="TextBox 5"/>
          <p:cNvSpPr txBox="1"/>
          <p:nvPr/>
        </p:nvSpPr>
        <p:spPr>
          <a:xfrm>
            <a:off x="899592" y="1268760"/>
            <a:ext cx="2464136" cy="369332"/>
          </a:xfrm>
          <a:prstGeom prst="rect">
            <a:avLst/>
          </a:prstGeom>
          <a:noFill/>
        </p:spPr>
        <p:txBody>
          <a:bodyPr wrap="none" rtlCol="0">
            <a:spAutoFit/>
          </a:bodyPr>
          <a:lstStyle/>
          <a:p>
            <a:r>
              <a:rPr lang="en-US" dirty="0" smtClean="0"/>
              <a:t>U(2,2)=%50&lt;u(3,2)=%80</a:t>
            </a:r>
            <a:endParaRPr lang="en-GB" dirty="0"/>
          </a:p>
        </p:txBody>
      </p:sp>
      <p:cxnSp>
        <p:nvCxnSpPr>
          <p:cNvPr id="8" name="Straight Arrow Connector 7"/>
          <p:cNvCxnSpPr/>
          <p:nvPr/>
        </p:nvCxnSpPr>
        <p:spPr>
          <a:xfrm>
            <a:off x="2051720" y="2996952"/>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35696" y="4005064"/>
            <a:ext cx="476412" cy="369332"/>
          </a:xfrm>
          <a:prstGeom prst="rect">
            <a:avLst/>
          </a:prstGeom>
          <a:noFill/>
        </p:spPr>
        <p:txBody>
          <a:bodyPr wrap="none" rtlCol="0">
            <a:spAutoFit/>
          </a:bodyPr>
          <a:lstStyle/>
          <a:p>
            <a:r>
              <a:rPr lang="en-US" dirty="0" smtClean="0"/>
              <a:t>5,6</a:t>
            </a:r>
            <a:endParaRPr lang="en-GB" dirty="0"/>
          </a:p>
        </p:txBody>
      </p:sp>
      <p:sp>
        <p:nvSpPr>
          <p:cNvPr id="10" name="TextBox 9"/>
          <p:cNvSpPr txBox="1"/>
          <p:nvPr/>
        </p:nvSpPr>
        <p:spPr>
          <a:xfrm>
            <a:off x="3491880" y="3356992"/>
            <a:ext cx="5415650" cy="369332"/>
          </a:xfrm>
          <a:prstGeom prst="rect">
            <a:avLst/>
          </a:prstGeom>
          <a:noFill/>
        </p:spPr>
        <p:txBody>
          <a:bodyPr wrap="none" rtlCol="0">
            <a:spAutoFit/>
          </a:bodyPr>
          <a:lstStyle/>
          <a:p>
            <a:r>
              <a:rPr lang="en-US" dirty="0" err="1" smtClean="0"/>
              <a:t>Candiate</a:t>
            </a:r>
            <a:r>
              <a:rPr lang="en-US" dirty="0" smtClean="0"/>
              <a:t>  converged to center :Median  Vector theorem</a:t>
            </a:r>
            <a:endParaRPr lang="en-GB" dirty="0"/>
          </a:p>
        </p:txBody>
      </p:sp>
      <p:cxnSp>
        <p:nvCxnSpPr>
          <p:cNvPr id="14" name="Straight Connector 13"/>
          <p:cNvCxnSpPr/>
          <p:nvPr/>
        </p:nvCxnSpPr>
        <p:spPr>
          <a:xfrm>
            <a:off x="1259632" y="4437112"/>
            <a:ext cx="662473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7544" y="4797152"/>
            <a:ext cx="4907690" cy="369332"/>
          </a:xfrm>
          <a:prstGeom prst="rect">
            <a:avLst/>
          </a:prstGeom>
          <a:noFill/>
        </p:spPr>
        <p:txBody>
          <a:bodyPr wrap="none" rtlCol="0">
            <a:spAutoFit/>
          </a:bodyPr>
          <a:lstStyle/>
          <a:p>
            <a:r>
              <a:rPr lang="en-US" dirty="0" smtClean="0"/>
              <a:t>Example :When we need </a:t>
            </a:r>
            <a:r>
              <a:rPr lang="en-US" dirty="0" err="1" smtClean="0"/>
              <a:t>probabilty</a:t>
            </a:r>
            <a:r>
              <a:rPr lang="en-US" dirty="0" smtClean="0"/>
              <a:t> of each event </a:t>
            </a:r>
            <a:endParaRPr lang="en-GB" dirty="0"/>
          </a:p>
        </p:txBody>
      </p:sp>
      <p:sp>
        <p:nvSpPr>
          <p:cNvPr id="16" name="TextBox 15"/>
          <p:cNvSpPr txBox="1"/>
          <p:nvPr/>
        </p:nvSpPr>
        <p:spPr>
          <a:xfrm>
            <a:off x="5076056" y="5805264"/>
            <a:ext cx="929357" cy="369332"/>
          </a:xfrm>
          <a:prstGeom prst="rect">
            <a:avLst/>
          </a:prstGeom>
          <a:noFill/>
        </p:spPr>
        <p:txBody>
          <a:bodyPr wrap="none" rtlCol="0">
            <a:spAutoFit/>
          </a:bodyPr>
          <a:lstStyle/>
          <a:p>
            <a:r>
              <a:rPr lang="en-US" dirty="0" smtClean="0"/>
              <a:t>Player 1</a:t>
            </a:r>
            <a:endParaRPr lang="en-GB" dirty="0"/>
          </a:p>
        </p:txBody>
      </p:sp>
      <p:sp>
        <p:nvSpPr>
          <p:cNvPr id="17" name="TextBox 16"/>
          <p:cNvSpPr txBox="1"/>
          <p:nvPr/>
        </p:nvSpPr>
        <p:spPr>
          <a:xfrm>
            <a:off x="6948264" y="4653136"/>
            <a:ext cx="929357" cy="369332"/>
          </a:xfrm>
          <a:prstGeom prst="rect">
            <a:avLst/>
          </a:prstGeom>
          <a:noFill/>
        </p:spPr>
        <p:txBody>
          <a:bodyPr wrap="none" rtlCol="0">
            <a:spAutoFit/>
          </a:bodyPr>
          <a:lstStyle/>
          <a:p>
            <a:r>
              <a:rPr lang="en-US" dirty="0" smtClean="0"/>
              <a:t>Player 2</a:t>
            </a:r>
            <a:endParaRPr lang="en-GB" dirty="0"/>
          </a:p>
        </p:txBody>
      </p:sp>
      <p:sp>
        <p:nvSpPr>
          <p:cNvPr id="18" name="TextBox 17"/>
          <p:cNvSpPr txBox="1"/>
          <p:nvPr/>
        </p:nvSpPr>
        <p:spPr>
          <a:xfrm>
            <a:off x="7092280" y="5085184"/>
            <a:ext cx="237566" cy="369332"/>
          </a:xfrm>
          <a:prstGeom prst="rect">
            <a:avLst/>
          </a:prstGeom>
          <a:noFill/>
        </p:spPr>
        <p:txBody>
          <a:bodyPr wrap="none" rtlCol="0">
            <a:spAutoFit/>
          </a:bodyPr>
          <a:lstStyle/>
          <a:p>
            <a:r>
              <a:rPr lang="en-US" dirty="0" smtClean="0"/>
              <a:t>l</a:t>
            </a:r>
            <a:endParaRPr lang="en-GB" dirty="0"/>
          </a:p>
        </p:txBody>
      </p:sp>
      <p:sp>
        <p:nvSpPr>
          <p:cNvPr id="19" name="TextBox 18"/>
          <p:cNvSpPr txBox="1"/>
          <p:nvPr/>
        </p:nvSpPr>
        <p:spPr>
          <a:xfrm>
            <a:off x="7524328" y="5013176"/>
            <a:ext cx="264816" cy="369332"/>
          </a:xfrm>
          <a:prstGeom prst="rect">
            <a:avLst/>
          </a:prstGeom>
          <a:noFill/>
        </p:spPr>
        <p:txBody>
          <a:bodyPr wrap="none" rtlCol="0">
            <a:spAutoFit/>
          </a:bodyPr>
          <a:lstStyle/>
          <a:p>
            <a:r>
              <a:rPr lang="en-US" dirty="0" smtClean="0"/>
              <a:t>r</a:t>
            </a:r>
            <a:endParaRPr lang="en-GB" dirty="0"/>
          </a:p>
        </p:txBody>
      </p:sp>
      <p:sp>
        <p:nvSpPr>
          <p:cNvPr id="20" name="TextBox 19"/>
          <p:cNvSpPr txBox="1"/>
          <p:nvPr/>
        </p:nvSpPr>
        <p:spPr>
          <a:xfrm>
            <a:off x="6444208" y="5373216"/>
            <a:ext cx="332142" cy="369332"/>
          </a:xfrm>
          <a:prstGeom prst="rect">
            <a:avLst/>
          </a:prstGeom>
          <a:noFill/>
        </p:spPr>
        <p:txBody>
          <a:bodyPr wrap="none" rtlCol="0">
            <a:spAutoFit/>
          </a:bodyPr>
          <a:lstStyle/>
          <a:p>
            <a:r>
              <a:rPr lang="en-US" dirty="0" smtClean="0"/>
              <a:t>U</a:t>
            </a:r>
            <a:endParaRPr lang="en-GB" dirty="0"/>
          </a:p>
        </p:txBody>
      </p:sp>
      <p:sp>
        <p:nvSpPr>
          <p:cNvPr id="21" name="TextBox 20"/>
          <p:cNvSpPr txBox="1"/>
          <p:nvPr/>
        </p:nvSpPr>
        <p:spPr>
          <a:xfrm>
            <a:off x="6444208" y="5877272"/>
            <a:ext cx="381836" cy="369332"/>
          </a:xfrm>
          <a:prstGeom prst="rect">
            <a:avLst/>
          </a:prstGeom>
          <a:noFill/>
        </p:spPr>
        <p:txBody>
          <a:bodyPr wrap="none" rtlCol="0">
            <a:spAutoFit/>
          </a:bodyPr>
          <a:lstStyle/>
          <a:p>
            <a:r>
              <a:rPr lang="en-US" dirty="0" smtClean="0"/>
              <a:t>M</a:t>
            </a:r>
            <a:endParaRPr lang="en-GB" dirty="0"/>
          </a:p>
        </p:txBody>
      </p:sp>
      <p:sp>
        <p:nvSpPr>
          <p:cNvPr id="22" name="TextBox 21"/>
          <p:cNvSpPr txBox="1"/>
          <p:nvPr/>
        </p:nvSpPr>
        <p:spPr>
          <a:xfrm>
            <a:off x="6516216" y="6309320"/>
            <a:ext cx="327334" cy="369332"/>
          </a:xfrm>
          <a:prstGeom prst="rect">
            <a:avLst/>
          </a:prstGeom>
          <a:noFill/>
        </p:spPr>
        <p:txBody>
          <a:bodyPr wrap="none" rtlCol="0">
            <a:spAutoFit/>
          </a:bodyPr>
          <a:lstStyle/>
          <a:p>
            <a:r>
              <a:rPr lang="en-US" dirty="0" smtClean="0"/>
              <a:t>D</a:t>
            </a:r>
            <a:endParaRPr lang="en-GB" dirty="0"/>
          </a:p>
        </p:txBody>
      </p:sp>
      <p:cxnSp>
        <p:nvCxnSpPr>
          <p:cNvPr id="24" name="Straight Connector 23"/>
          <p:cNvCxnSpPr/>
          <p:nvPr/>
        </p:nvCxnSpPr>
        <p:spPr>
          <a:xfrm>
            <a:off x="6876256" y="5373216"/>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76256" y="5373216"/>
            <a:ext cx="0" cy="14847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00392" y="5373216"/>
            <a:ext cx="0" cy="14847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452320" y="5373216"/>
            <a:ext cx="0" cy="14847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876256" y="5877272"/>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76256" y="6381328"/>
            <a:ext cx="12241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948264" y="5445224"/>
            <a:ext cx="476412" cy="369332"/>
          </a:xfrm>
          <a:prstGeom prst="rect">
            <a:avLst/>
          </a:prstGeom>
          <a:noFill/>
        </p:spPr>
        <p:txBody>
          <a:bodyPr wrap="none" rtlCol="0">
            <a:spAutoFit/>
          </a:bodyPr>
          <a:lstStyle/>
          <a:p>
            <a:r>
              <a:rPr lang="en-US" dirty="0" smtClean="0"/>
              <a:t>5,1</a:t>
            </a:r>
            <a:endParaRPr lang="en-GB" dirty="0"/>
          </a:p>
        </p:txBody>
      </p:sp>
      <p:sp>
        <p:nvSpPr>
          <p:cNvPr id="38" name="TextBox 37"/>
          <p:cNvSpPr txBox="1"/>
          <p:nvPr/>
        </p:nvSpPr>
        <p:spPr>
          <a:xfrm>
            <a:off x="7524328" y="5373216"/>
            <a:ext cx="476412" cy="369332"/>
          </a:xfrm>
          <a:prstGeom prst="rect">
            <a:avLst/>
          </a:prstGeom>
          <a:noFill/>
        </p:spPr>
        <p:txBody>
          <a:bodyPr wrap="none" rtlCol="0">
            <a:spAutoFit/>
          </a:bodyPr>
          <a:lstStyle/>
          <a:p>
            <a:r>
              <a:rPr lang="en-US" dirty="0" smtClean="0"/>
              <a:t>0,2</a:t>
            </a:r>
            <a:endParaRPr lang="en-GB" dirty="0"/>
          </a:p>
        </p:txBody>
      </p:sp>
      <p:sp>
        <p:nvSpPr>
          <p:cNvPr id="39" name="TextBox 38"/>
          <p:cNvSpPr txBox="1"/>
          <p:nvPr/>
        </p:nvSpPr>
        <p:spPr>
          <a:xfrm>
            <a:off x="6948264" y="5949280"/>
            <a:ext cx="476412" cy="369332"/>
          </a:xfrm>
          <a:prstGeom prst="rect">
            <a:avLst/>
          </a:prstGeom>
          <a:noFill/>
        </p:spPr>
        <p:txBody>
          <a:bodyPr wrap="none" rtlCol="0">
            <a:spAutoFit/>
          </a:bodyPr>
          <a:lstStyle/>
          <a:p>
            <a:r>
              <a:rPr lang="en-US" dirty="0" smtClean="0"/>
              <a:t>1,3</a:t>
            </a:r>
            <a:endParaRPr lang="en-GB" dirty="0"/>
          </a:p>
        </p:txBody>
      </p:sp>
      <p:sp>
        <p:nvSpPr>
          <p:cNvPr id="40" name="TextBox 39"/>
          <p:cNvSpPr txBox="1"/>
          <p:nvPr/>
        </p:nvSpPr>
        <p:spPr>
          <a:xfrm>
            <a:off x="7524328" y="5949280"/>
            <a:ext cx="476412" cy="369332"/>
          </a:xfrm>
          <a:prstGeom prst="rect">
            <a:avLst/>
          </a:prstGeom>
          <a:noFill/>
        </p:spPr>
        <p:txBody>
          <a:bodyPr wrap="none" rtlCol="0">
            <a:spAutoFit/>
          </a:bodyPr>
          <a:lstStyle/>
          <a:p>
            <a:r>
              <a:rPr lang="en-US" dirty="0" smtClean="0"/>
              <a:t>4,1</a:t>
            </a:r>
            <a:endParaRPr lang="en-GB" dirty="0"/>
          </a:p>
        </p:txBody>
      </p:sp>
      <p:sp>
        <p:nvSpPr>
          <p:cNvPr id="41" name="TextBox 40"/>
          <p:cNvSpPr txBox="1"/>
          <p:nvPr/>
        </p:nvSpPr>
        <p:spPr>
          <a:xfrm>
            <a:off x="6876256" y="6488668"/>
            <a:ext cx="476412" cy="369332"/>
          </a:xfrm>
          <a:prstGeom prst="rect">
            <a:avLst/>
          </a:prstGeom>
          <a:noFill/>
        </p:spPr>
        <p:txBody>
          <a:bodyPr wrap="none" rtlCol="0">
            <a:spAutoFit/>
          </a:bodyPr>
          <a:lstStyle/>
          <a:p>
            <a:r>
              <a:rPr lang="en-US" dirty="0" smtClean="0"/>
              <a:t>4,2</a:t>
            </a:r>
            <a:endParaRPr lang="en-GB" dirty="0"/>
          </a:p>
        </p:txBody>
      </p:sp>
      <p:sp>
        <p:nvSpPr>
          <p:cNvPr id="42" name="TextBox 41"/>
          <p:cNvSpPr txBox="1"/>
          <p:nvPr/>
        </p:nvSpPr>
        <p:spPr>
          <a:xfrm>
            <a:off x="7524328" y="6488668"/>
            <a:ext cx="476412" cy="369332"/>
          </a:xfrm>
          <a:prstGeom prst="rect">
            <a:avLst/>
          </a:prstGeom>
          <a:noFill/>
        </p:spPr>
        <p:txBody>
          <a:bodyPr wrap="none" rtlCol="0">
            <a:spAutoFit/>
          </a:bodyPr>
          <a:lstStyle/>
          <a:p>
            <a:r>
              <a:rPr lang="en-US" dirty="0" smtClean="0"/>
              <a:t>2,3</a:t>
            </a:r>
            <a:endParaRPr lang="en-GB" dirty="0"/>
          </a:p>
        </p:txBody>
      </p:sp>
      <p:sp>
        <p:nvSpPr>
          <p:cNvPr id="43" name="TextBox 42"/>
          <p:cNvSpPr txBox="1"/>
          <p:nvPr/>
        </p:nvSpPr>
        <p:spPr>
          <a:xfrm>
            <a:off x="179512" y="5373216"/>
            <a:ext cx="2355709" cy="369332"/>
          </a:xfrm>
          <a:prstGeom prst="rect">
            <a:avLst/>
          </a:prstGeom>
          <a:noFill/>
        </p:spPr>
        <p:txBody>
          <a:bodyPr wrap="none" rtlCol="0">
            <a:spAutoFit/>
          </a:bodyPr>
          <a:lstStyle/>
          <a:p>
            <a:r>
              <a:rPr lang="en-US" dirty="0" smtClean="0"/>
              <a:t>Expected pay off  of U=</a:t>
            </a:r>
            <a:endParaRPr lang="en-GB" dirty="0"/>
          </a:p>
        </p:txBody>
      </p:sp>
      <p:graphicFrame>
        <p:nvGraphicFramePr>
          <p:cNvPr id="44" name="Object 43"/>
          <p:cNvGraphicFramePr>
            <a:graphicFrameLocks noChangeAspect="1"/>
          </p:cNvGraphicFramePr>
          <p:nvPr/>
        </p:nvGraphicFramePr>
        <p:xfrm>
          <a:off x="2411760" y="5373216"/>
          <a:ext cx="1130300" cy="393700"/>
        </p:xfrm>
        <a:graphic>
          <a:graphicData uri="http://schemas.openxmlformats.org/presentationml/2006/ole">
            <p:oleObj spid="_x0000_s21506" name="Equation" r:id="rId3" imgW="1130040" imgH="393480" progId="Equation.3">
              <p:embed/>
            </p:oleObj>
          </a:graphicData>
        </a:graphic>
      </p:graphicFrame>
      <p:sp>
        <p:nvSpPr>
          <p:cNvPr id="46" name="TextBox 45"/>
          <p:cNvSpPr txBox="1"/>
          <p:nvPr/>
        </p:nvSpPr>
        <p:spPr>
          <a:xfrm>
            <a:off x="323528" y="5877272"/>
            <a:ext cx="2405402" cy="369332"/>
          </a:xfrm>
          <a:prstGeom prst="rect">
            <a:avLst/>
          </a:prstGeom>
          <a:noFill/>
        </p:spPr>
        <p:txBody>
          <a:bodyPr wrap="none" rtlCol="0">
            <a:spAutoFit/>
          </a:bodyPr>
          <a:lstStyle/>
          <a:p>
            <a:r>
              <a:rPr lang="en-US" dirty="0" smtClean="0"/>
              <a:t>Expected pay off  of M=</a:t>
            </a:r>
            <a:endParaRPr lang="en-GB" dirty="0"/>
          </a:p>
        </p:txBody>
      </p:sp>
      <p:graphicFrame>
        <p:nvGraphicFramePr>
          <p:cNvPr id="21507" name="Object 3"/>
          <p:cNvGraphicFramePr>
            <a:graphicFrameLocks noChangeAspect="1"/>
          </p:cNvGraphicFramePr>
          <p:nvPr/>
        </p:nvGraphicFramePr>
        <p:xfrm>
          <a:off x="2627784" y="5877272"/>
          <a:ext cx="1104900" cy="393700"/>
        </p:xfrm>
        <a:graphic>
          <a:graphicData uri="http://schemas.openxmlformats.org/presentationml/2006/ole">
            <p:oleObj spid="_x0000_s21507" name="Equation" r:id="rId4" imgW="1104840" imgH="393480" progId="Equation.3">
              <p:embed/>
            </p:oleObj>
          </a:graphicData>
        </a:graphic>
      </p:graphicFrame>
      <p:sp>
        <p:nvSpPr>
          <p:cNvPr id="47" name="TextBox 46"/>
          <p:cNvSpPr txBox="1"/>
          <p:nvPr/>
        </p:nvSpPr>
        <p:spPr>
          <a:xfrm>
            <a:off x="467544" y="6309320"/>
            <a:ext cx="2350900" cy="369332"/>
          </a:xfrm>
          <a:prstGeom prst="rect">
            <a:avLst/>
          </a:prstGeom>
          <a:noFill/>
        </p:spPr>
        <p:txBody>
          <a:bodyPr wrap="none" rtlCol="0">
            <a:spAutoFit/>
          </a:bodyPr>
          <a:lstStyle/>
          <a:p>
            <a:r>
              <a:rPr lang="en-US" dirty="0" smtClean="0"/>
              <a:t>Expected pay off  of D=</a:t>
            </a:r>
            <a:endParaRPr lang="en-GB" dirty="0"/>
          </a:p>
        </p:txBody>
      </p:sp>
      <p:graphicFrame>
        <p:nvGraphicFramePr>
          <p:cNvPr id="21508" name="Object 4"/>
          <p:cNvGraphicFramePr>
            <a:graphicFrameLocks noChangeAspect="1"/>
          </p:cNvGraphicFramePr>
          <p:nvPr/>
        </p:nvGraphicFramePr>
        <p:xfrm>
          <a:off x="2771800" y="6237312"/>
          <a:ext cx="1003300" cy="393700"/>
        </p:xfrm>
        <a:graphic>
          <a:graphicData uri="http://schemas.openxmlformats.org/presentationml/2006/ole">
            <p:oleObj spid="_x0000_s21508" name="Equation" r:id="rId5" imgW="1002960" imgH="393480" progId="Equation.3">
              <p:embed/>
            </p:oleObj>
          </a:graphicData>
        </a:graphic>
      </p:graphicFrame>
      <p:cxnSp>
        <p:nvCxnSpPr>
          <p:cNvPr id="48" name="Straight Connector 47"/>
          <p:cNvCxnSpPr>
            <a:endCxn id="37" idx="2"/>
          </p:cNvCxnSpPr>
          <p:nvPr/>
        </p:nvCxnSpPr>
        <p:spPr>
          <a:xfrm>
            <a:off x="7020272" y="5805264"/>
            <a:ext cx="166198" cy="929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40" idx="2"/>
          </p:cNvCxnSpPr>
          <p:nvPr/>
        </p:nvCxnSpPr>
        <p:spPr>
          <a:xfrm>
            <a:off x="7596336" y="6309320"/>
            <a:ext cx="166198" cy="92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38" idx="2"/>
          </p:cNvCxnSpPr>
          <p:nvPr/>
        </p:nvCxnSpPr>
        <p:spPr>
          <a:xfrm flipH="1">
            <a:off x="7762534" y="5733256"/>
            <a:ext cx="193842"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39" idx="2"/>
          </p:cNvCxnSpPr>
          <p:nvPr/>
        </p:nvCxnSpPr>
        <p:spPr>
          <a:xfrm flipV="1">
            <a:off x="7186470" y="6309320"/>
            <a:ext cx="193842"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812360" y="6858000"/>
            <a:ext cx="19384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468544" y="4365104"/>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45" name="Date Placeholder 44"/>
          <p:cNvSpPr>
            <a:spLocks noGrp="1"/>
          </p:cNvSpPr>
          <p:nvPr>
            <p:ph type="dt" sz="half" idx="10"/>
          </p:nvPr>
        </p:nvSpPr>
        <p:spPr/>
        <p:txBody>
          <a:bodyPr/>
          <a:lstStyle/>
          <a:p>
            <a:fld id="{6781C019-2016-40D5-9A9E-067D1D1EF275}" type="datetime1">
              <a:rPr lang="en-GB" smtClean="0"/>
              <a:pPr/>
              <a:t>01/12/2013</a:t>
            </a:fld>
            <a:endParaRPr lang="en-GB"/>
          </a:p>
        </p:txBody>
      </p:sp>
      <p:sp>
        <p:nvSpPr>
          <p:cNvPr id="49" name="Slide Number Placeholder 48"/>
          <p:cNvSpPr>
            <a:spLocks noGrp="1"/>
          </p:cNvSpPr>
          <p:nvPr>
            <p:ph type="sldNum" sz="quarter" idx="12"/>
          </p:nvPr>
        </p:nvSpPr>
        <p:spPr/>
        <p:txBody>
          <a:bodyPr/>
          <a:lstStyle/>
          <a:p>
            <a:fld id="{1AC99574-BD32-4BAE-A6F6-2684FFE94A8F}" type="slidenum">
              <a:rPr lang="en-GB" smtClean="0"/>
              <a:pPr/>
              <a:t>11</a:t>
            </a:fld>
            <a:endParaRPr lang="en-GB"/>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04664"/>
            <a:ext cx="1092607" cy="369332"/>
          </a:xfrm>
          <a:prstGeom prst="rect">
            <a:avLst/>
          </a:prstGeom>
          <a:noFill/>
        </p:spPr>
        <p:txBody>
          <a:bodyPr wrap="none" rtlCol="0">
            <a:spAutoFit/>
          </a:bodyPr>
          <a:lstStyle/>
          <a:p>
            <a:r>
              <a:rPr lang="en-US" dirty="0" smtClean="0"/>
              <a:t>Example: </a:t>
            </a:r>
            <a:endParaRPr lang="en-GB" dirty="0"/>
          </a:p>
        </p:txBody>
      </p:sp>
      <p:cxnSp>
        <p:nvCxnSpPr>
          <p:cNvPr id="5" name="Straight Connector 4"/>
          <p:cNvCxnSpPr/>
          <p:nvPr/>
        </p:nvCxnSpPr>
        <p:spPr>
          <a:xfrm>
            <a:off x="3059832" y="980728"/>
            <a:ext cx="2808312" cy="1296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699792" y="980728"/>
            <a:ext cx="360040"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347864" y="1268760"/>
            <a:ext cx="360040" cy="720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067944" y="1556792"/>
            <a:ext cx="288032"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15816" y="692696"/>
            <a:ext cx="301686" cy="369332"/>
          </a:xfrm>
          <a:prstGeom prst="rect">
            <a:avLst/>
          </a:prstGeom>
          <a:noFill/>
        </p:spPr>
        <p:txBody>
          <a:bodyPr wrap="none" rtlCol="0">
            <a:spAutoFit/>
          </a:bodyPr>
          <a:lstStyle/>
          <a:p>
            <a:r>
              <a:rPr lang="en-US" dirty="0" smtClean="0"/>
              <a:t>1</a:t>
            </a:r>
            <a:endParaRPr lang="en-GB" dirty="0"/>
          </a:p>
        </p:txBody>
      </p:sp>
      <p:sp>
        <p:nvSpPr>
          <p:cNvPr id="13" name="TextBox 12"/>
          <p:cNvSpPr txBox="1"/>
          <p:nvPr/>
        </p:nvSpPr>
        <p:spPr>
          <a:xfrm>
            <a:off x="3203848" y="908720"/>
            <a:ext cx="332142" cy="369332"/>
          </a:xfrm>
          <a:prstGeom prst="rect">
            <a:avLst/>
          </a:prstGeom>
          <a:noFill/>
        </p:spPr>
        <p:txBody>
          <a:bodyPr wrap="none" rtlCol="0">
            <a:spAutoFit/>
          </a:bodyPr>
          <a:lstStyle/>
          <a:p>
            <a:r>
              <a:rPr lang="en-US" dirty="0" smtClean="0"/>
              <a:t>U</a:t>
            </a:r>
            <a:endParaRPr lang="en-GB" dirty="0"/>
          </a:p>
        </p:txBody>
      </p:sp>
      <p:sp>
        <p:nvSpPr>
          <p:cNvPr id="14" name="TextBox 13"/>
          <p:cNvSpPr txBox="1"/>
          <p:nvPr/>
        </p:nvSpPr>
        <p:spPr>
          <a:xfrm>
            <a:off x="3563888" y="1052736"/>
            <a:ext cx="301686" cy="369332"/>
          </a:xfrm>
          <a:prstGeom prst="rect">
            <a:avLst/>
          </a:prstGeom>
          <a:noFill/>
        </p:spPr>
        <p:txBody>
          <a:bodyPr wrap="none" rtlCol="0">
            <a:spAutoFit/>
          </a:bodyPr>
          <a:lstStyle/>
          <a:p>
            <a:r>
              <a:rPr lang="en-US" dirty="0" smtClean="0"/>
              <a:t>2</a:t>
            </a:r>
            <a:endParaRPr lang="en-GB" dirty="0"/>
          </a:p>
        </p:txBody>
      </p:sp>
      <p:sp>
        <p:nvSpPr>
          <p:cNvPr id="15" name="TextBox 14"/>
          <p:cNvSpPr txBox="1"/>
          <p:nvPr/>
        </p:nvSpPr>
        <p:spPr>
          <a:xfrm>
            <a:off x="3923928" y="1124744"/>
            <a:ext cx="237566" cy="369332"/>
          </a:xfrm>
          <a:prstGeom prst="rect">
            <a:avLst/>
          </a:prstGeom>
          <a:noFill/>
        </p:spPr>
        <p:txBody>
          <a:bodyPr wrap="none" rtlCol="0">
            <a:spAutoFit/>
          </a:bodyPr>
          <a:lstStyle/>
          <a:p>
            <a:r>
              <a:rPr lang="en-US" dirty="0" smtClean="0"/>
              <a:t>l</a:t>
            </a:r>
            <a:endParaRPr lang="en-GB" dirty="0"/>
          </a:p>
        </p:txBody>
      </p:sp>
      <p:sp>
        <p:nvSpPr>
          <p:cNvPr id="16" name="TextBox 15"/>
          <p:cNvSpPr txBox="1"/>
          <p:nvPr/>
        </p:nvSpPr>
        <p:spPr>
          <a:xfrm>
            <a:off x="4283968" y="1340768"/>
            <a:ext cx="301686" cy="369332"/>
          </a:xfrm>
          <a:prstGeom prst="rect">
            <a:avLst/>
          </a:prstGeom>
          <a:noFill/>
        </p:spPr>
        <p:txBody>
          <a:bodyPr wrap="none" rtlCol="0">
            <a:spAutoFit/>
          </a:bodyPr>
          <a:lstStyle/>
          <a:p>
            <a:r>
              <a:rPr lang="en-US" dirty="0" smtClean="0"/>
              <a:t>1</a:t>
            </a:r>
            <a:endParaRPr lang="en-GB" dirty="0"/>
          </a:p>
        </p:txBody>
      </p:sp>
      <p:sp>
        <p:nvSpPr>
          <p:cNvPr id="17" name="TextBox 16"/>
          <p:cNvSpPr txBox="1"/>
          <p:nvPr/>
        </p:nvSpPr>
        <p:spPr>
          <a:xfrm>
            <a:off x="2627784" y="908720"/>
            <a:ext cx="327334" cy="369332"/>
          </a:xfrm>
          <a:prstGeom prst="rect">
            <a:avLst/>
          </a:prstGeom>
          <a:noFill/>
        </p:spPr>
        <p:txBody>
          <a:bodyPr wrap="none" rtlCol="0">
            <a:spAutoFit/>
          </a:bodyPr>
          <a:lstStyle/>
          <a:p>
            <a:r>
              <a:rPr lang="en-US" dirty="0" smtClean="0"/>
              <a:t>D</a:t>
            </a:r>
            <a:endParaRPr lang="en-GB" dirty="0"/>
          </a:p>
        </p:txBody>
      </p:sp>
      <p:sp>
        <p:nvSpPr>
          <p:cNvPr id="18" name="TextBox 17"/>
          <p:cNvSpPr txBox="1"/>
          <p:nvPr/>
        </p:nvSpPr>
        <p:spPr>
          <a:xfrm>
            <a:off x="3347864" y="1412776"/>
            <a:ext cx="264816" cy="369332"/>
          </a:xfrm>
          <a:prstGeom prst="rect">
            <a:avLst/>
          </a:prstGeom>
          <a:noFill/>
        </p:spPr>
        <p:txBody>
          <a:bodyPr wrap="none" rtlCol="0">
            <a:spAutoFit/>
          </a:bodyPr>
          <a:lstStyle/>
          <a:p>
            <a:r>
              <a:rPr lang="en-US" dirty="0" smtClean="0"/>
              <a:t>r</a:t>
            </a:r>
            <a:endParaRPr lang="en-GB" dirty="0"/>
          </a:p>
        </p:txBody>
      </p:sp>
      <p:sp>
        <p:nvSpPr>
          <p:cNvPr id="19" name="TextBox 18"/>
          <p:cNvSpPr txBox="1"/>
          <p:nvPr/>
        </p:nvSpPr>
        <p:spPr>
          <a:xfrm>
            <a:off x="3851920" y="1700808"/>
            <a:ext cx="306494" cy="369332"/>
          </a:xfrm>
          <a:prstGeom prst="rect">
            <a:avLst/>
          </a:prstGeom>
          <a:noFill/>
        </p:spPr>
        <p:txBody>
          <a:bodyPr wrap="none" rtlCol="0">
            <a:spAutoFit/>
          </a:bodyPr>
          <a:lstStyle/>
          <a:p>
            <a:r>
              <a:rPr lang="en-US" dirty="0" smtClean="0"/>
              <a:t>d</a:t>
            </a:r>
            <a:endParaRPr lang="en-GB" dirty="0"/>
          </a:p>
        </p:txBody>
      </p:sp>
      <p:sp>
        <p:nvSpPr>
          <p:cNvPr id="20" name="TextBox 19"/>
          <p:cNvSpPr txBox="1"/>
          <p:nvPr/>
        </p:nvSpPr>
        <p:spPr>
          <a:xfrm>
            <a:off x="4788024" y="1628800"/>
            <a:ext cx="306494" cy="369332"/>
          </a:xfrm>
          <a:prstGeom prst="rect">
            <a:avLst/>
          </a:prstGeom>
          <a:noFill/>
        </p:spPr>
        <p:txBody>
          <a:bodyPr wrap="none" rtlCol="0">
            <a:spAutoFit/>
          </a:bodyPr>
          <a:lstStyle/>
          <a:p>
            <a:r>
              <a:rPr lang="en-US" dirty="0" smtClean="0"/>
              <a:t>u</a:t>
            </a:r>
            <a:endParaRPr lang="en-GB" dirty="0"/>
          </a:p>
        </p:txBody>
      </p:sp>
      <p:sp>
        <p:nvSpPr>
          <p:cNvPr id="21" name="TextBox 20"/>
          <p:cNvSpPr txBox="1"/>
          <p:nvPr/>
        </p:nvSpPr>
        <p:spPr>
          <a:xfrm>
            <a:off x="5724128" y="2132856"/>
            <a:ext cx="617477" cy="369332"/>
          </a:xfrm>
          <a:prstGeom prst="rect">
            <a:avLst/>
          </a:prstGeom>
          <a:noFill/>
        </p:spPr>
        <p:txBody>
          <a:bodyPr wrap="none" rtlCol="0">
            <a:spAutoFit/>
          </a:bodyPr>
          <a:lstStyle/>
          <a:p>
            <a:r>
              <a:rPr lang="en-US" dirty="0" smtClean="0"/>
              <a:t>(2,4)</a:t>
            </a:r>
            <a:endParaRPr lang="en-GB" dirty="0"/>
          </a:p>
        </p:txBody>
      </p:sp>
      <p:sp>
        <p:nvSpPr>
          <p:cNvPr id="22" name="TextBox 21"/>
          <p:cNvSpPr txBox="1"/>
          <p:nvPr/>
        </p:nvSpPr>
        <p:spPr>
          <a:xfrm>
            <a:off x="2339752" y="1484784"/>
            <a:ext cx="617477" cy="369332"/>
          </a:xfrm>
          <a:prstGeom prst="rect">
            <a:avLst/>
          </a:prstGeom>
          <a:noFill/>
        </p:spPr>
        <p:txBody>
          <a:bodyPr wrap="none" rtlCol="0">
            <a:spAutoFit/>
          </a:bodyPr>
          <a:lstStyle/>
          <a:p>
            <a:r>
              <a:rPr lang="en-US" dirty="0" smtClean="0"/>
              <a:t>(1,0)</a:t>
            </a:r>
            <a:endParaRPr lang="en-GB" dirty="0"/>
          </a:p>
        </p:txBody>
      </p:sp>
      <p:sp>
        <p:nvSpPr>
          <p:cNvPr id="23" name="TextBox 22"/>
          <p:cNvSpPr txBox="1"/>
          <p:nvPr/>
        </p:nvSpPr>
        <p:spPr>
          <a:xfrm>
            <a:off x="3059832" y="1844824"/>
            <a:ext cx="617477" cy="369332"/>
          </a:xfrm>
          <a:prstGeom prst="rect">
            <a:avLst/>
          </a:prstGeom>
          <a:noFill/>
        </p:spPr>
        <p:txBody>
          <a:bodyPr wrap="none" rtlCol="0">
            <a:spAutoFit/>
          </a:bodyPr>
          <a:lstStyle/>
          <a:p>
            <a:r>
              <a:rPr lang="en-US" dirty="0" smtClean="0"/>
              <a:t>(0,2)</a:t>
            </a:r>
            <a:endParaRPr lang="en-GB" dirty="0"/>
          </a:p>
        </p:txBody>
      </p:sp>
      <p:sp>
        <p:nvSpPr>
          <p:cNvPr id="24" name="TextBox 23"/>
          <p:cNvSpPr txBox="1"/>
          <p:nvPr/>
        </p:nvSpPr>
        <p:spPr>
          <a:xfrm>
            <a:off x="3851920" y="2132856"/>
            <a:ext cx="617477" cy="369332"/>
          </a:xfrm>
          <a:prstGeom prst="rect">
            <a:avLst/>
          </a:prstGeom>
          <a:noFill/>
        </p:spPr>
        <p:txBody>
          <a:bodyPr wrap="none" rtlCol="0">
            <a:spAutoFit/>
          </a:bodyPr>
          <a:lstStyle/>
          <a:p>
            <a:r>
              <a:rPr lang="en-US" dirty="0" smtClean="0"/>
              <a:t>(3,1)</a:t>
            </a:r>
            <a:endParaRPr lang="en-GB" dirty="0"/>
          </a:p>
        </p:txBody>
      </p:sp>
      <p:sp>
        <p:nvSpPr>
          <p:cNvPr id="25" name="TextBox 24"/>
          <p:cNvSpPr txBox="1"/>
          <p:nvPr/>
        </p:nvSpPr>
        <p:spPr>
          <a:xfrm>
            <a:off x="683568" y="2996952"/>
            <a:ext cx="3241337" cy="923330"/>
          </a:xfrm>
          <a:prstGeom prst="rect">
            <a:avLst/>
          </a:prstGeom>
          <a:noFill/>
        </p:spPr>
        <p:txBody>
          <a:bodyPr wrap="none" rtlCol="0">
            <a:spAutoFit/>
          </a:bodyPr>
          <a:lstStyle/>
          <a:p>
            <a:r>
              <a:rPr lang="en-US" dirty="0" smtClean="0"/>
              <a:t>Player   2   strategies  [l][r]</a:t>
            </a:r>
          </a:p>
          <a:p>
            <a:r>
              <a:rPr lang="en-US" dirty="0" smtClean="0"/>
              <a:t>Player    1   [</a:t>
            </a:r>
            <a:r>
              <a:rPr lang="en-US" dirty="0" err="1" smtClean="0"/>
              <a:t>U,u</a:t>
            </a:r>
            <a:r>
              <a:rPr lang="en-US" dirty="0" smtClean="0"/>
              <a:t>],[</a:t>
            </a:r>
            <a:r>
              <a:rPr lang="en-US" dirty="0" err="1" smtClean="0"/>
              <a:t>U,d</a:t>
            </a:r>
            <a:r>
              <a:rPr lang="en-US" dirty="0" smtClean="0"/>
              <a:t>],[</a:t>
            </a:r>
            <a:r>
              <a:rPr lang="en-US" dirty="0" err="1" smtClean="0"/>
              <a:t>D,u</a:t>
            </a:r>
            <a:r>
              <a:rPr lang="en-US" dirty="0" smtClean="0"/>
              <a:t>],[</a:t>
            </a:r>
            <a:r>
              <a:rPr lang="en-US" dirty="0" err="1" smtClean="0"/>
              <a:t>D,d</a:t>
            </a:r>
            <a:r>
              <a:rPr lang="en-US" dirty="0" smtClean="0"/>
              <a:t>]</a:t>
            </a:r>
          </a:p>
          <a:p>
            <a:r>
              <a:rPr lang="en-US" dirty="0" smtClean="0"/>
              <a:t>BI([</a:t>
            </a:r>
            <a:r>
              <a:rPr lang="en-US" dirty="0" err="1" smtClean="0"/>
              <a:t>D,d</a:t>
            </a:r>
            <a:r>
              <a:rPr lang="en-US" dirty="0" smtClean="0"/>
              <a:t>],r)</a:t>
            </a:r>
            <a:endParaRPr lang="en-GB" dirty="0"/>
          </a:p>
        </p:txBody>
      </p:sp>
      <p:graphicFrame>
        <p:nvGraphicFramePr>
          <p:cNvPr id="26" name="Object 25"/>
          <p:cNvGraphicFramePr>
            <a:graphicFrameLocks noChangeAspect="1"/>
          </p:cNvGraphicFramePr>
          <p:nvPr/>
        </p:nvGraphicFramePr>
        <p:xfrm>
          <a:off x="611560" y="4509120"/>
          <a:ext cx="468052" cy="1872208"/>
        </p:xfrm>
        <a:graphic>
          <a:graphicData uri="http://schemas.openxmlformats.org/presentationml/2006/ole">
            <p:oleObj spid="_x0000_s125954" name="Equation" r:id="rId4" imgW="228600" imgH="914400" progId="Equation.3">
              <p:embed/>
            </p:oleObj>
          </a:graphicData>
        </a:graphic>
      </p:graphicFrame>
      <p:cxnSp>
        <p:nvCxnSpPr>
          <p:cNvPr id="28" name="Straight Connector 27"/>
          <p:cNvCxnSpPr/>
          <p:nvPr/>
        </p:nvCxnSpPr>
        <p:spPr>
          <a:xfrm>
            <a:off x="1259632" y="4581128"/>
            <a:ext cx="0" cy="2016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59632" y="4581128"/>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71800" y="4581128"/>
            <a:ext cx="0" cy="2016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59632" y="6597352"/>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79712" y="4581128"/>
            <a:ext cx="0" cy="2016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59632" y="5085184"/>
            <a:ext cx="15121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259632" y="5589240"/>
            <a:ext cx="15121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259632" y="6093296"/>
            <a:ext cx="15121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475656" y="4293096"/>
            <a:ext cx="237566" cy="369332"/>
          </a:xfrm>
          <a:prstGeom prst="rect">
            <a:avLst/>
          </a:prstGeom>
          <a:noFill/>
        </p:spPr>
        <p:txBody>
          <a:bodyPr wrap="none" rtlCol="0">
            <a:spAutoFit/>
          </a:bodyPr>
          <a:lstStyle/>
          <a:p>
            <a:r>
              <a:rPr lang="en-US" dirty="0" smtClean="0"/>
              <a:t>l</a:t>
            </a:r>
            <a:endParaRPr lang="en-GB" dirty="0"/>
          </a:p>
        </p:txBody>
      </p:sp>
      <p:sp>
        <p:nvSpPr>
          <p:cNvPr id="44" name="TextBox 43"/>
          <p:cNvSpPr txBox="1"/>
          <p:nvPr/>
        </p:nvSpPr>
        <p:spPr>
          <a:xfrm>
            <a:off x="2123728" y="4221088"/>
            <a:ext cx="264816" cy="369332"/>
          </a:xfrm>
          <a:prstGeom prst="rect">
            <a:avLst/>
          </a:prstGeom>
          <a:noFill/>
        </p:spPr>
        <p:txBody>
          <a:bodyPr wrap="none" rtlCol="0">
            <a:spAutoFit/>
          </a:bodyPr>
          <a:lstStyle/>
          <a:p>
            <a:r>
              <a:rPr lang="en-US" dirty="0" smtClean="0"/>
              <a:t>r</a:t>
            </a:r>
            <a:endParaRPr lang="en-GB" dirty="0"/>
          </a:p>
        </p:txBody>
      </p:sp>
      <p:sp>
        <p:nvSpPr>
          <p:cNvPr id="45" name="TextBox 44"/>
          <p:cNvSpPr txBox="1"/>
          <p:nvPr/>
        </p:nvSpPr>
        <p:spPr>
          <a:xfrm>
            <a:off x="1403648" y="4653136"/>
            <a:ext cx="476412" cy="369332"/>
          </a:xfrm>
          <a:prstGeom prst="rect">
            <a:avLst/>
          </a:prstGeom>
          <a:noFill/>
        </p:spPr>
        <p:txBody>
          <a:bodyPr wrap="none" rtlCol="0">
            <a:spAutoFit/>
          </a:bodyPr>
          <a:lstStyle/>
          <a:p>
            <a:r>
              <a:rPr lang="en-US" dirty="0" smtClean="0"/>
              <a:t>2,4</a:t>
            </a:r>
            <a:endParaRPr lang="en-GB" dirty="0"/>
          </a:p>
        </p:txBody>
      </p:sp>
      <p:sp>
        <p:nvSpPr>
          <p:cNvPr id="46" name="TextBox 45"/>
          <p:cNvSpPr txBox="1"/>
          <p:nvPr/>
        </p:nvSpPr>
        <p:spPr>
          <a:xfrm>
            <a:off x="2123728" y="4653136"/>
            <a:ext cx="476412" cy="369332"/>
          </a:xfrm>
          <a:prstGeom prst="rect">
            <a:avLst/>
          </a:prstGeom>
          <a:noFill/>
        </p:spPr>
        <p:txBody>
          <a:bodyPr wrap="none" rtlCol="0">
            <a:spAutoFit/>
          </a:bodyPr>
          <a:lstStyle/>
          <a:p>
            <a:r>
              <a:rPr lang="en-US" dirty="0" smtClean="0"/>
              <a:t>0,2</a:t>
            </a:r>
            <a:endParaRPr lang="en-GB" dirty="0"/>
          </a:p>
        </p:txBody>
      </p:sp>
      <p:sp>
        <p:nvSpPr>
          <p:cNvPr id="47" name="TextBox 46"/>
          <p:cNvSpPr txBox="1"/>
          <p:nvPr/>
        </p:nvSpPr>
        <p:spPr>
          <a:xfrm>
            <a:off x="1403648" y="5157192"/>
            <a:ext cx="476412" cy="369332"/>
          </a:xfrm>
          <a:prstGeom prst="rect">
            <a:avLst/>
          </a:prstGeom>
          <a:noFill/>
        </p:spPr>
        <p:txBody>
          <a:bodyPr wrap="none" rtlCol="0">
            <a:spAutoFit/>
          </a:bodyPr>
          <a:lstStyle/>
          <a:p>
            <a:r>
              <a:rPr lang="en-US" dirty="0" smtClean="0"/>
              <a:t>3,1</a:t>
            </a:r>
            <a:endParaRPr lang="en-GB" dirty="0"/>
          </a:p>
        </p:txBody>
      </p:sp>
      <p:sp>
        <p:nvSpPr>
          <p:cNvPr id="48" name="TextBox 47"/>
          <p:cNvSpPr txBox="1"/>
          <p:nvPr/>
        </p:nvSpPr>
        <p:spPr>
          <a:xfrm>
            <a:off x="2123728" y="5157192"/>
            <a:ext cx="476412" cy="369332"/>
          </a:xfrm>
          <a:prstGeom prst="rect">
            <a:avLst/>
          </a:prstGeom>
          <a:noFill/>
        </p:spPr>
        <p:txBody>
          <a:bodyPr wrap="none" rtlCol="0">
            <a:spAutoFit/>
          </a:bodyPr>
          <a:lstStyle/>
          <a:p>
            <a:r>
              <a:rPr lang="en-US" dirty="0" smtClean="0"/>
              <a:t>0,2</a:t>
            </a:r>
            <a:endParaRPr lang="en-GB" dirty="0"/>
          </a:p>
        </p:txBody>
      </p:sp>
      <p:sp>
        <p:nvSpPr>
          <p:cNvPr id="49" name="TextBox 48"/>
          <p:cNvSpPr txBox="1"/>
          <p:nvPr/>
        </p:nvSpPr>
        <p:spPr>
          <a:xfrm>
            <a:off x="1403648" y="5661248"/>
            <a:ext cx="476412" cy="369332"/>
          </a:xfrm>
          <a:prstGeom prst="rect">
            <a:avLst/>
          </a:prstGeom>
          <a:noFill/>
        </p:spPr>
        <p:txBody>
          <a:bodyPr wrap="none" rtlCol="0">
            <a:spAutoFit/>
          </a:bodyPr>
          <a:lstStyle/>
          <a:p>
            <a:r>
              <a:rPr lang="en-US" dirty="0" smtClean="0"/>
              <a:t>1,0</a:t>
            </a:r>
            <a:endParaRPr lang="en-GB" dirty="0"/>
          </a:p>
        </p:txBody>
      </p:sp>
      <p:sp>
        <p:nvSpPr>
          <p:cNvPr id="50" name="TextBox 49"/>
          <p:cNvSpPr txBox="1"/>
          <p:nvPr/>
        </p:nvSpPr>
        <p:spPr>
          <a:xfrm>
            <a:off x="2123728" y="5661248"/>
            <a:ext cx="476412" cy="369332"/>
          </a:xfrm>
          <a:prstGeom prst="rect">
            <a:avLst/>
          </a:prstGeom>
          <a:noFill/>
        </p:spPr>
        <p:txBody>
          <a:bodyPr wrap="none" rtlCol="0">
            <a:spAutoFit/>
          </a:bodyPr>
          <a:lstStyle/>
          <a:p>
            <a:r>
              <a:rPr lang="en-US" dirty="0" smtClean="0"/>
              <a:t>1,0</a:t>
            </a:r>
            <a:endParaRPr lang="en-GB" dirty="0"/>
          </a:p>
        </p:txBody>
      </p:sp>
      <p:sp>
        <p:nvSpPr>
          <p:cNvPr id="51" name="TextBox 50"/>
          <p:cNvSpPr txBox="1"/>
          <p:nvPr/>
        </p:nvSpPr>
        <p:spPr>
          <a:xfrm>
            <a:off x="1403648" y="6165304"/>
            <a:ext cx="476412" cy="369332"/>
          </a:xfrm>
          <a:prstGeom prst="rect">
            <a:avLst/>
          </a:prstGeom>
          <a:noFill/>
        </p:spPr>
        <p:txBody>
          <a:bodyPr wrap="none" rtlCol="0">
            <a:spAutoFit/>
          </a:bodyPr>
          <a:lstStyle/>
          <a:p>
            <a:r>
              <a:rPr lang="en-US" dirty="0" smtClean="0"/>
              <a:t>1,0</a:t>
            </a:r>
            <a:endParaRPr lang="en-GB" dirty="0"/>
          </a:p>
        </p:txBody>
      </p:sp>
      <p:sp>
        <p:nvSpPr>
          <p:cNvPr id="52" name="TextBox 51"/>
          <p:cNvSpPr txBox="1"/>
          <p:nvPr/>
        </p:nvSpPr>
        <p:spPr>
          <a:xfrm>
            <a:off x="2123728" y="6165304"/>
            <a:ext cx="476412" cy="369332"/>
          </a:xfrm>
          <a:prstGeom prst="rect">
            <a:avLst/>
          </a:prstGeom>
          <a:noFill/>
        </p:spPr>
        <p:txBody>
          <a:bodyPr wrap="none" rtlCol="0">
            <a:spAutoFit/>
          </a:bodyPr>
          <a:lstStyle/>
          <a:p>
            <a:r>
              <a:rPr lang="en-US" dirty="0" smtClean="0"/>
              <a:t>1,0</a:t>
            </a:r>
            <a:endParaRPr lang="en-GB" dirty="0"/>
          </a:p>
        </p:txBody>
      </p:sp>
      <p:sp>
        <p:nvSpPr>
          <p:cNvPr id="53" name="TextBox 52"/>
          <p:cNvSpPr txBox="1"/>
          <p:nvPr/>
        </p:nvSpPr>
        <p:spPr>
          <a:xfrm>
            <a:off x="3563888" y="4725144"/>
            <a:ext cx="2126288" cy="369332"/>
          </a:xfrm>
          <a:prstGeom prst="rect">
            <a:avLst/>
          </a:prstGeom>
          <a:noFill/>
        </p:spPr>
        <p:txBody>
          <a:bodyPr wrap="none" rtlCol="0">
            <a:spAutoFit/>
          </a:bodyPr>
          <a:lstStyle/>
          <a:p>
            <a:r>
              <a:rPr lang="en-US" dirty="0" smtClean="0"/>
              <a:t>NE = ([</a:t>
            </a:r>
            <a:r>
              <a:rPr lang="en-US" dirty="0" err="1" smtClean="0"/>
              <a:t>D,d</a:t>
            </a:r>
            <a:r>
              <a:rPr lang="en-US" dirty="0" smtClean="0"/>
              <a:t>],r),[</a:t>
            </a:r>
            <a:r>
              <a:rPr lang="en-US" dirty="0" err="1" smtClean="0"/>
              <a:t>D,u</a:t>
            </a:r>
            <a:r>
              <a:rPr lang="en-US" dirty="0" smtClean="0"/>
              <a:t>],r)</a:t>
            </a:r>
            <a:endParaRPr lang="en-GB" dirty="0"/>
          </a:p>
        </p:txBody>
      </p:sp>
      <p:sp>
        <p:nvSpPr>
          <p:cNvPr id="41" name="Date Placeholder 40"/>
          <p:cNvSpPr>
            <a:spLocks noGrp="1"/>
          </p:cNvSpPr>
          <p:nvPr>
            <p:ph type="dt" sz="half" idx="10"/>
          </p:nvPr>
        </p:nvSpPr>
        <p:spPr/>
        <p:txBody>
          <a:bodyPr/>
          <a:lstStyle/>
          <a:p>
            <a:fld id="{03258C51-A2B3-43AE-88B3-EB207D37F694}" type="datetime1">
              <a:rPr lang="en-GB" smtClean="0"/>
              <a:pPr/>
              <a:t>01/12/2013</a:t>
            </a:fld>
            <a:endParaRPr lang="en-GB"/>
          </a:p>
        </p:txBody>
      </p:sp>
      <p:sp>
        <p:nvSpPr>
          <p:cNvPr id="54" name="Slide Number Placeholder 53"/>
          <p:cNvSpPr>
            <a:spLocks noGrp="1"/>
          </p:cNvSpPr>
          <p:nvPr>
            <p:ph type="sldNum" sz="quarter" idx="12"/>
          </p:nvPr>
        </p:nvSpPr>
        <p:spPr/>
        <p:txBody>
          <a:bodyPr/>
          <a:lstStyle/>
          <a:p>
            <a:fld id="{1AC99574-BD32-4BAE-A6F6-2684FFE94A8F}" type="slidenum">
              <a:rPr lang="en-GB" smtClean="0"/>
              <a:pPr/>
              <a:t>110</a:t>
            </a:fld>
            <a:endParaRPr lang="en-GB"/>
          </a:p>
        </p:txBody>
      </p:sp>
      <p:cxnSp>
        <p:nvCxnSpPr>
          <p:cNvPr id="58" name="Straight Arrow Connector 57"/>
          <p:cNvCxnSpPr/>
          <p:nvPr/>
        </p:nvCxnSpPr>
        <p:spPr>
          <a:xfrm flipH="1">
            <a:off x="4139952" y="1772816"/>
            <a:ext cx="144016" cy="21602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3491880" y="1412776"/>
            <a:ext cx="144016" cy="21602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2771800" y="1268760"/>
            <a:ext cx="144016" cy="21602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995936" y="476672"/>
            <a:ext cx="1800200" cy="15841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419872" y="476672"/>
            <a:ext cx="576064"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67944" y="1052736"/>
            <a:ext cx="504056"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79912" y="260648"/>
            <a:ext cx="883255" cy="369332"/>
          </a:xfrm>
          <a:prstGeom prst="rect">
            <a:avLst/>
          </a:prstGeom>
          <a:noFill/>
        </p:spPr>
        <p:txBody>
          <a:bodyPr wrap="none" rtlCol="0">
            <a:spAutoFit/>
          </a:bodyPr>
          <a:lstStyle/>
          <a:p>
            <a:r>
              <a:rPr lang="en-US" dirty="0" err="1" smtClean="0"/>
              <a:t>Enternt</a:t>
            </a:r>
            <a:endParaRPr lang="en-GB" dirty="0"/>
          </a:p>
        </p:txBody>
      </p:sp>
      <p:sp>
        <p:nvSpPr>
          <p:cNvPr id="10" name="TextBox 9"/>
          <p:cNvSpPr txBox="1"/>
          <p:nvPr/>
        </p:nvSpPr>
        <p:spPr>
          <a:xfrm>
            <a:off x="3347864" y="620688"/>
            <a:ext cx="505267" cy="369332"/>
          </a:xfrm>
          <a:prstGeom prst="rect">
            <a:avLst/>
          </a:prstGeom>
          <a:noFill/>
        </p:spPr>
        <p:txBody>
          <a:bodyPr wrap="none" rtlCol="0">
            <a:spAutoFit/>
          </a:bodyPr>
          <a:lstStyle/>
          <a:p>
            <a:r>
              <a:rPr lang="en-US" dirty="0" smtClean="0"/>
              <a:t>out</a:t>
            </a:r>
            <a:endParaRPr lang="en-GB" dirty="0"/>
          </a:p>
        </p:txBody>
      </p:sp>
      <p:sp>
        <p:nvSpPr>
          <p:cNvPr id="11" name="TextBox 10"/>
          <p:cNvSpPr txBox="1"/>
          <p:nvPr/>
        </p:nvSpPr>
        <p:spPr>
          <a:xfrm>
            <a:off x="4211960" y="620688"/>
            <a:ext cx="391454" cy="369332"/>
          </a:xfrm>
          <a:prstGeom prst="rect">
            <a:avLst/>
          </a:prstGeom>
          <a:noFill/>
        </p:spPr>
        <p:txBody>
          <a:bodyPr wrap="none" rtlCol="0">
            <a:spAutoFit/>
          </a:bodyPr>
          <a:lstStyle/>
          <a:p>
            <a:r>
              <a:rPr lang="en-US" dirty="0" smtClean="0"/>
              <a:t>IN</a:t>
            </a:r>
            <a:endParaRPr lang="en-GB" dirty="0"/>
          </a:p>
        </p:txBody>
      </p:sp>
      <p:sp>
        <p:nvSpPr>
          <p:cNvPr id="12" name="TextBox 11"/>
          <p:cNvSpPr txBox="1"/>
          <p:nvPr/>
        </p:nvSpPr>
        <p:spPr>
          <a:xfrm>
            <a:off x="2987824" y="1052736"/>
            <a:ext cx="617477" cy="369332"/>
          </a:xfrm>
          <a:prstGeom prst="rect">
            <a:avLst/>
          </a:prstGeom>
          <a:noFill/>
        </p:spPr>
        <p:txBody>
          <a:bodyPr wrap="none" rtlCol="0">
            <a:spAutoFit/>
          </a:bodyPr>
          <a:lstStyle/>
          <a:p>
            <a:r>
              <a:rPr lang="en-US" dirty="0" smtClean="0"/>
              <a:t>(0,3)</a:t>
            </a:r>
            <a:endParaRPr lang="en-GB" dirty="0"/>
          </a:p>
        </p:txBody>
      </p:sp>
      <p:sp>
        <p:nvSpPr>
          <p:cNvPr id="13" name="TextBox 12"/>
          <p:cNvSpPr txBox="1"/>
          <p:nvPr/>
        </p:nvSpPr>
        <p:spPr>
          <a:xfrm>
            <a:off x="4139952" y="1124744"/>
            <a:ext cx="439544" cy="369332"/>
          </a:xfrm>
          <a:prstGeom prst="rect">
            <a:avLst/>
          </a:prstGeom>
          <a:noFill/>
        </p:spPr>
        <p:txBody>
          <a:bodyPr wrap="none" rtlCol="0">
            <a:spAutoFit/>
          </a:bodyPr>
          <a:lstStyle/>
          <a:p>
            <a:r>
              <a:rPr lang="en-US" dirty="0" smtClean="0"/>
              <a:t>NF</a:t>
            </a:r>
            <a:endParaRPr lang="en-GB" dirty="0"/>
          </a:p>
        </p:txBody>
      </p:sp>
      <p:sp>
        <p:nvSpPr>
          <p:cNvPr id="14" name="TextBox 13"/>
          <p:cNvSpPr txBox="1"/>
          <p:nvPr/>
        </p:nvSpPr>
        <p:spPr>
          <a:xfrm>
            <a:off x="3707904" y="1556792"/>
            <a:ext cx="617477" cy="369332"/>
          </a:xfrm>
          <a:prstGeom prst="rect">
            <a:avLst/>
          </a:prstGeom>
          <a:noFill/>
        </p:spPr>
        <p:txBody>
          <a:bodyPr wrap="none" rtlCol="0">
            <a:spAutoFit/>
          </a:bodyPr>
          <a:lstStyle/>
          <a:p>
            <a:r>
              <a:rPr lang="en-US" dirty="0" smtClean="0"/>
              <a:t>(1,1)</a:t>
            </a:r>
            <a:endParaRPr lang="en-GB" dirty="0"/>
          </a:p>
        </p:txBody>
      </p:sp>
      <p:sp>
        <p:nvSpPr>
          <p:cNvPr id="15" name="TextBox 14"/>
          <p:cNvSpPr txBox="1"/>
          <p:nvPr/>
        </p:nvSpPr>
        <p:spPr>
          <a:xfrm>
            <a:off x="5148064" y="1412776"/>
            <a:ext cx="290464" cy="369332"/>
          </a:xfrm>
          <a:prstGeom prst="rect">
            <a:avLst/>
          </a:prstGeom>
          <a:noFill/>
        </p:spPr>
        <p:txBody>
          <a:bodyPr wrap="none" rtlCol="0">
            <a:spAutoFit/>
          </a:bodyPr>
          <a:lstStyle/>
          <a:p>
            <a:r>
              <a:rPr lang="en-US" dirty="0" smtClean="0"/>
              <a:t>F</a:t>
            </a:r>
            <a:endParaRPr lang="en-GB" dirty="0"/>
          </a:p>
        </p:txBody>
      </p:sp>
      <p:sp>
        <p:nvSpPr>
          <p:cNvPr id="16" name="TextBox 15"/>
          <p:cNvSpPr txBox="1"/>
          <p:nvPr/>
        </p:nvSpPr>
        <p:spPr>
          <a:xfrm>
            <a:off x="5580112" y="1916832"/>
            <a:ext cx="688009" cy="369332"/>
          </a:xfrm>
          <a:prstGeom prst="rect">
            <a:avLst/>
          </a:prstGeom>
          <a:noFill/>
        </p:spPr>
        <p:txBody>
          <a:bodyPr wrap="none" rtlCol="0">
            <a:spAutoFit/>
          </a:bodyPr>
          <a:lstStyle/>
          <a:p>
            <a:r>
              <a:rPr lang="en-US" dirty="0" smtClean="0"/>
              <a:t>(-1,0)</a:t>
            </a:r>
            <a:endParaRPr lang="en-GB" dirty="0"/>
          </a:p>
        </p:txBody>
      </p:sp>
      <p:sp>
        <p:nvSpPr>
          <p:cNvPr id="17" name="TextBox 16"/>
          <p:cNvSpPr txBox="1"/>
          <p:nvPr/>
        </p:nvSpPr>
        <p:spPr>
          <a:xfrm>
            <a:off x="827584" y="2924944"/>
            <a:ext cx="493533" cy="369332"/>
          </a:xfrm>
          <a:prstGeom prst="rect">
            <a:avLst/>
          </a:prstGeom>
          <a:noFill/>
        </p:spPr>
        <p:txBody>
          <a:bodyPr wrap="none" rtlCol="0">
            <a:spAutoFit/>
          </a:bodyPr>
          <a:lstStyle/>
          <a:p>
            <a:r>
              <a:rPr lang="en-US" dirty="0" err="1" smtClean="0"/>
              <a:t>Ent</a:t>
            </a:r>
            <a:endParaRPr lang="en-GB" dirty="0"/>
          </a:p>
        </p:txBody>
      </p:sp>
      <p:graphicFrame>
        <p:nvGraphicFramePr>
          <p:cNvPr id="18" name="Table 17"/>
          <p:cNvGraphicFramePr>
            <a:graphicFrameLocks noGrp="1"/>
          </p:cNvGraphicFramePr>
          <p:nvPr/>
        </p:nvGraphicFramePr>
        <p:xfrm>
          <a:off x="1979712" y="2708920"/>
          <a:ext cx="1944216" cy="731520"/>
        </p:xfrm>
        <a:graphic>
          <a:graphicData uri="http://schemas.openxmlformats.org/drawingml/2006/table">
            <a:tbl>
              <a:tblPr firstRow="1" bandRow="1">
                <a:tableStyleId>{5940675A-B579-460E-94D1-54222C63F5DA}</a:tableStyleId>
              </a:tblPr>
              <a:tblGrid>
                <a:gridCol w="972108"/>
                <a:gridCol w="972108"/>
              </a:tblGrid>
              <a:tr h="262828">
                <a:tc>
                  <a:txBody>
                    <a:bodyPr/>
                    <a:lstStyle/>
                    <a:p>
                      <a:endParaRPr lang="en-GB" dirty="0"/>
                    </a:p>
                  </a:txBody>
                  <a:tcPr/>
                </a:tc>
                <a:tc>
                  <a:txBody>
                    <a:bodyPr/>
                    <a:lstStyle/>
                    <a:p>
                      <a:endParaRPr lang="en-GB"/>
                    </a:p>
                  </a:txBody>
                  <a:tcPr/>
                </a:tc>
              </a:tr>
              <a:tr h="262828">
                <a:tc>
                  <a:txBody>
                    <a:bodyPr/>
                    <a:lstStyle/>
                    <a:p>
                      <a:endParaRPr lang="en-GB"/>
                    </a:p>
                  </a:txBody>
                  <a:tcPr/>
                </a:tc>
                <a:tc>
                  <a:txBody>
                    <a:bodyPr/>
                    <a:lstStyle/>
                    <a:p>
                      <a:endParaRPr lang="en-GB" dirty="0"/>
                    </a:p>
                  </a:txBody>
                  <a:tcPr/>
                </a:tc>
              </a:tr>
            </a:tbl>
          </a:graphicData>
        </a:graphic>
      </p:graphicFrame>
      <p:sp>
        <p:nvSpPr>
          <p:cNvPr id="19" name="TextBox 18"/>
          <p:cNvSpPr txBox="1"/>
          <p:nvPr/>
        </p:nvSpPr>
        <p:spPr>
          <a:xfrm>
            <a:off x="1547664" y="2708920"/>
            <a:ext cx="391454" cy="369332"/>
          </a:xfrm>
          <a:prstGeom prst="rect">
            <a:avLst/>
          </a:prstGeom>
          <a:noFill/>
        </p:spPr>
        <p:txBody>
          <a:bodyPr wrap="none" rtlCol="0">
            <a:spAutoFit/>
          </a:bodyPr>
          <a:lstStyle/>
          <a:p>
            <a:r>
              <a:rPr lang="en-US" dirty="0" smtClean="0"/>
              <a:t>IN</a:t>
            </a:r>
            <a:endParaRPr lang="en-GB" dirty="0"/>
          </a:p>
        </p:txBody>
      </p:sp>
      <p:sp>
        <p:nvSpPr>
          <p:cNvPr id="20" name="TextBox 19"/>
          <p:cNvSpPr txBox="1"/>
          <p:nvPr/>
        </p:nvSpPr>
        <p:spPr>
          <a:xfrm>
            <a:off x="1475656" y="3068960"/>
            <a:ext cx="505267" cy="369332"/>
          </a:xfrm>
          <a:prstGeom prst="rect">
            <a:avLst/>
          </a:prstGeom>
          <a:noFill/>
        </p:spPr>
        <p:txBody>
          <a:bodyPr wrap="none" rtlCol="0">
            <a:spAutoFit/>
          </a:bodyPr>
          <a:lstStyle/>
          <a:p>
            <a:r>
              <a:rPr lang="en-US" dirty="0" smtClean="0"/>
              <a:t>out</a:t>
            </a:r>
            <a:endParaRPr lang="en-GB" dirty="0"/>
          </a:p>
        </p:txBody>
      </p:sp>
      <p:sp>
        <p:nvSpPr>
          <p:cNvPr id="21" name="TextBox 20"/>
          <p:cNvSpPr txBox="1"/>
          <p:nvPr/>
        </p:nvSpPr>
        <p:spPr>
          <a:xfrm>
            <a:off x="2195736" y="2348880"/>
            <a:ext cx="290464" cy="369332"/>
          </a:xfrm>
          <a:prstGeom prst="rect">
            <a:avLst/>
          </a:prstGeom>
          <a:noFill/>
        </p:spPr>
        <p:txBody>
          <a:bodyPr wrap="none" rtlCol="0">
            <a:spAutoFit/>
          </a:bodyPr>
          <a:lstStyle/>
          <a:p>
            <a:r>
              <a:rPr lang="en-US" dirty="0" smtClean="0"/>
              <a:t>F</a:t>
            </a:r>
            <a:endParaRPr lang="en-GB" dirty="0"/>
          </a:p>
        </p:txBody>
      </p:sp>
      <p:sp>
        <p:nvSpPr>
          <p:cNvPr id="22" name="TextBox 21"/>
          <p:cNvSpPr txBox="1"/>
          <p:nvPr/>
        </p:nvSpPr>
        <p:spPr>
          <a:xfrm>
            <a:off x="3203848" y="2348880"/>
            <a:ext cx="439544" cy="369332"/>
          </a:xfrm>
          <a:prstGeom prst="rect">
            <a:avLst/>
          </a:prstGeom>
          <a:noFill/>
        </p:spPr>
        <p:txBody>
          <a:bodyPr wrap="none" rtlCol="0">
            <a:spAutoFit/>
          </a:bodyPr>
          <a:lstStyle/>
          <a:p>
            <a:r>
              <a:rPr lang="en-US" dirty="0" smtClean="0"/>
              <a:t>NF</a:t>
            </a:r>
            <a:endParaRPr lang="en-GB" dirty="0"/>
          </a:p>
        </p:txBody>
      </p:sp>
      <p:sp>
        <p:nvSpPr>
          <p:cNvPr id="23" name="TextBox 22"/>
          <p:cNvSpPr txBox="1"/>
          <p:nvPr/>
        </p:nvSpPr>
        <p:spPr>
          <a:xfrm>
            <a:off x="2123728" y="2708920"/>
            <a:ext cx="546945" cy="369332"/>
          </a:xfrm>
          <a:prstGeom prst="rect">
            <a:avLst/>
          </a:prstGeom>
          <a:noFill/>
        </p:spPr>
        <p:txBody>
          <a:bodyPr wrap="none" rtlCol="0">
            <a:spAutoFit/>
          </a:bodyPr>
          <a:lstStyle/>
          <a:p>
            <a:r>
              <a:rPr lang="en-US" dirty="0" smtClean="0"/>
              <a:t>-1,0</a:t>
            </a:r>
            <a:endParaRPr lang="en-GB" dirty="0"/>
          </a:p>
        </p:txBody>
      </p:sp>
      <p:sp>
        <p:nvSpPr>
          <p:cNvPr id="24" name="TextBox 23"/>
          <p:cNvSpPr txBox="1"/>
          <p:nvPr/>
        </p:nvSpPr>
        <p:spPr>
          <a:xfrm>
            <a:off x="3131840" y="2708920"/>
            <a:ext cx="476412" cy="369332"/>
          </a:xfrm>
          <a:prstGeom prst="rect">
            <a:avLst/>
          </a:prstGeom>
          <a:noFill/>
        </p:spPr>
        <p:txBody>
          <a:bodyPr wrap="none" rtlCol="0">
            <a:spAutoFit/>
          </a:bodyPr>
          <a:lstStyle/>
          <a:p>
            <a:r>
              <a:rPr lang="en-US" dirty="0" smtClean="0"/>
              <a:t>1,1</a:t>
            </a:r>
            <a:endParaRPr lang="en-GB" dirty="0"/>
          </a:p>
        </p:txBody>
      </p:sp>
      <p:sp>
        <p:nvSpPr>
          <p:cNvPr id="25" name="TextBox 24"/>
          <p:cNvSpPr txBox="1"/>
          <p:nvPr/>
        </p:nvSpPr>
        <p:spPr>
          <a:xfrm>
            <a:off x="2195736" y="3068960"/>
            <a:ext cx="476412" cy="369332"/>
          </a:xfrm>
          <a:prstGeom prst="rect">
            <a:avLst/>
          </a:prstGeom>
          <a:noFill/>
        </p:spPr>
        <p:txBody>
          <a:bodyPr wrap="none" rtlCol="0">
            <a:spAutoFit/>
          </a:bodyPr>
          <a:lstStyle/>
          <a:p>
            <a:r>
              <a:rPr lang="en-US" dirty="0" smtClean="0"/>
              <a:t>0,3</a:t>
            </a:r>
            <a:endParaRPr lang="en-GB" dirty="0"/>
          </a:p>
        </p:txBody>
      </p:sp>
      <p:sp>
        <p:nvSpPr>
          <p:cNvPr id="26" name="TextBox 25"/>
          <p:cNvSpPr txBox="1"/>
          <p:nvPr/>
        </p:nvSpPr>
        <p:spPr>
          <a:xfrm>
            <a:off x="3203848" y="3068960"/>
            <a:ext cx="476412" cy="369332"/>
          </a:xfrm>
          <a:prstGeom prst="rect">
            <a:avLst/>
          </a:prstGeom>
          <a:noFill/>
        </p:spPr>
        <p:txBody>
          <a:bodyPr wrap="none" rtlCol="0">
            <a:spAutoFit/>
          </a:bodyPr>
          <a:lstStyle/>
          <a:p>
            <a:r>
              <a:rPr lang="en-US" dirty="0" smtClean="0"/>
              <a:t>0,3</a:t>
            </a:r>
            <a:endParaRPr lang="en-GB" dirty="0"/>
          </a:p>
        </p:txBody>
      </p:sp>
      <p:sp>
        <p:nvSpPr>
          <p:cNvPr id="27" name="TextBox 26"/>
          <p:cNvSpPr txBox="1"/>
          <p:nvPr/>
        </p:nvSpPr>
        <p:spPr>
          <a:xfrm>
            <a:off x="467544" y="4221088"/>
            <a:ext cx="1106393" cy="369332"/>
          </a:xfrm>
          <a:prstGeom prst="rect">
            <a:avLst/>
          </a:prstGeom>
          <a:noFill/>
        </p:spPr>
        <p:txBody>
          <a:bodyPr wrap="none" rtlCol="0">
            <a:spAutoFit/>
          </a:bodyPr>
          <a:lstStyle/>
          <a:p>
            <a:r>
              <a:rPr lang="en-US" dirty="0" smtClean="0"/>
              <a:t>NE(</a:t>
            </a:r>
            <a:r>
              <a:rPr lang="en-US" dirty="0" smtClean="0">
                <a:sym typeface="Wingdings" pitchFamily="2" charset="2"/>
              </a:rPr>
              <a:t>IN,NF)</a:t>
            </a:r>
            <a:endParaRPr lang="en-GB" dirty="0"/>
          </a:p>
        </p:txBody>
      </p:sp>
      <p:sp>
        <p:nvSpPr>
          <p:cNvPr id="30" name="TextBox 29"/>
          <p:cNvSpPr txBox="1"/>
          <p:nvPr/>
        </p:nvSpPr>
        <p:spPr>
          <a:xfrm>
            <a:off x="2987824" y="4149080"/>
            <a:ext cx="367408" cy="369332"/>
          </a:xfrm>
          <a:prstGeom prst="rect">
            <a:avLst/>
          </a:prstGeom>
          <a:noFill/>
        </p:spPr>
        <p:txBody>
          <a:bodyPr wrap="none" rtlCol="0">
            <a:spAutoFit/>
          </a:bodyPr>
          <a:lstStyle/>
          <a:p>
            <a:r>
              <a:rPr lang="en-US" dirty="0" smtClean="0"/>
              <a:t>BI</a:t>
            </a:r>
            <a:endParaRPr lang="en-GB" dirty="0"/>
          </a:p>
        </p:txBody>
      </p:sp>
      <p:sp>
        <p:nvSpPr>
          <p:cNvPr id="31" name="TextBox 30"/>
          <p:cNvSpPr txBox="1"/>
          <p:nvPr/>
        </p:nvSpPr>
        <p:spPr>
          <a:xfrm>
            <a:off x="755576" y="4653136"/>
            <a:ext cx="809837" cy="369332"/>
          </a:xfrm>
          <a:prstGeom prst="rect">
            <a:avLst/>
          </a:prstGeom>
          <a:noFill/>
        </p:spPr>
        <p:txBody>
          <a:bodyPr wrap="none" rtlCol="0">
            <a:spAutoFit/>
          </a:bodyPr>
          <a:lstStyle/>
          <a:p>
            <a:r>
              <a:rPr lang="en-US" dirty="0" smtClean="0"/>
              <a:t>(</a:t>
            </a:r>
            <a:r>
              <a:rPr lang="en-US" dirty="0" err="1" smtClean="0"/>
              <a:t>out,F</a:t>
            </a:r>
            <a:r>
              <a:rPr lang="en-US" dirty="0" smtClean="0"/>
              <a:t>)</a:t>
            </a:r>
            <a:endParaRPr lang="en-GB" dirty="0"/>
          </a:p>
        </p:txBody>
      </p:sp>
      <p:cxnSp>
        <p:nvCxnSpPr>
          <p:cNvPr id="33" name="Straight Arrow Connector 32"/>
          <p:cNvCxnSpPr/>
          <p:nvPr/>
        </p:nvCxnSpPr>
        <p:spPr>
          <a:xfrm flipH="1">
            <a:off x="1763688" y="4797152"/>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979712" y="436510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915816" y="4581128"/>
            <a:ext cx="3712363" cy="369332"/>
          </a:xfrm>
          <a:prstGeom prst="rect">
            <a:avLst/>
          </a:prstGeom>
          <a:noFill/>
        </p:spPr>
        <p:txBody>
          <a:bodyPr wrap="none" rtlCol="0">
            <a:spAutoFit/>
          </a:bodyPr>
          <a:lstStyle/>
          <a:p>
            <a:r>
              <a:rPr lang="en-US" dirty="0" smtClean="0"/>
              <a:t>What  is  happening  with this </a:t>
            </a:r>
            <a:r>
              <a:rPr lang="en-US" dirty="0" err="1" smtClean="0"/>
              <a:t>equlib</a:t>
            </a:r>
            <a:r>
              <a:rPr lang="en-US" dirty="0" smtClean="0"/>
              <a:t>?</a:t>
            </a:r>
            <a:endParaRPr lang="en-GB" dirty="0"/>
          </a:p>
        </p:txBody>
      </p:sp>
      <p:sp>
        <p:nvSpPr>
          <p:cNvPr id="37" name="TextBox 36"/>
          <p:cNvSpPr txBox="1"/>
          <p:nvPr/>
        </p:nvSpPr>
        <p:spPr>
          <a:xfrm>
            <a:off x="539552" y="5445224"/>
            <a:ext cx="5129609" cy="1200329"/>
          </a:xfrm>
          <a:prstGeom prst="rect">
            <a:avLst/>
          </a:prstGeom>
          <a:noFill/>
        </p:spPr>
        <p:txBody>
          <a:bodyPr wrap="none" rtlCol="0">
            <a:spAutoFit/>
          </a:bodyPr>
          <a:lstStyle/>
          <a:p>
            <a:r>
              <a:rPr lang="en-US" dirty="0" smtClean="0"/>
              <a:t>It is a NE but realize on </a:t>
            </a:r>
            <a:r>
              <a:rPr lang="en-US" dirty="0" err="1" smtClean="0"/>
              <a:t>beliving</a:t>
            </a:r>
            <a:r>
              <a:rPr lang="en-US" dirty="0" smtClean="0"/>
              <a:t> on incredible threat. </a:t>
            </a:r>
          </a:p>
          <a:p>
            <a:r>
              <a:rPr lang="en-US" dirty="0" smtClean="0"/>
              <a:t>Chain store  paradox</a:t>
            </a:r>
          </a:p>
          <a:p>
            <a:endParaRPr lang="en-US" dirty="0" smtClean="0"/>
          </a:p>
          <a:p>
            <a:endParaRPr lang="en-GB" dirty="0"/>
          </a:p>
        </p:txBody>
      </p:sp>
      <p:sp>
        <p:nvSpPr>
          <p:cNvPr id="32" name="Date Placeholder 31"/>
          <p:cNvSpPr>
            <a:spLocks noGrp="1"/>
          </p:cNvSpPr>
          <p:nvPr>
            <p:ph type="dt" sz="half" idx="10"/>
          </p:nvPr>
        </p:nvSpPr>
        <p:spPr/>
        <p:txBody>
          <a:bodyPr/>
          <a:lstStyle/>
          <a:p>
            <a:fld id="{6A96534B-8AB3-4EE2-AEF5-5673C69A712B}" type="datetime1">
              <a:rPr lang="en-GB" smtClean="0"/>
              <a:pPr/>
              <a:t>01/12/2013</a:t>
            </a:fld>
            <a:endParaRPr lang="en-GB"/>
          </a:p>
        </p:txBody>
      </p:sp>
      <p:sp>
        <p:nvSpPr>
          <p:cNvPr id="34" name="Slide Number Placeholder 33"/>
          <p:cNvSpPr>
            <a:spLocks noGrp="1"/>
          </p:cNvSpPr>
          <p:nvPr>
            <p:ph type="sldNum" sz="quarter" idx="12"/>
          </p:nvPr>
        </p:nvSpPr>
        <p:spPr/>
        <p:txBody>
          <a:bodyPr/>
          <a:lstStyle/>
          <a:p>
            <a:fld id="{1AC99574-BD32-4BAE-A6F6-2684FFE94A8F}" type="slidenum">
              <a:rPr lang="en-GB" smtClean="0"/>
              <a:pPr/>
              <a:t>111</a:t>
            </a:fld>
            <a:endParaRPr lang="en-GB"/>
          </a:p>
        </p:txBody>
      </p:sp>
      <p:sp>
        <p:nvSpPr>
          <p:cNvPr id="38" name="TextBox 37"/>
          <p:cNvSpPr txBox="1"/>
          <p:nvPr/>
        </p:nvSpPr>
        <p:spPr>
          <a:xfrm>
            <a:off x="6084168" y="332656"/>
            <a:ext cx="1370055" cy="369332"/>
          </a:xfrm>
          <a:prstGeom prst="rect">
            <a:avLst/>
          </a:prstGeom>
          <a:noFill/>
        </p:spPr>
        <p:txBody>
          <a:bodyPr wrap="none" rtlCol="0">
            <a:spAutoFit/>
          </a:bodyPr>
          <a:lstStyle/>
          <a:p>
            <a:r>
              <a:rPr lang="en-US" dirty="0" err="1" smtClean="0"/>
              <a:t>Incombat</a:t>
            </a:r>
            <a:r>
              <a:rPr lang="en-US" dirty="0" smtClean="0"/>
              <a:t>=IC</a:t>
            </a:r>
            <a:endParaRPr lang="en-GB" dirty="0"/>
          </a:p>
        </p:txBody>
      </p:sp>
      <p:sp>
        <p:nvSpPr>
          <p:cNvPr id="39" name="TextBox 38"/>
          <p:cNvSpPr txBox="1"/>
          <p:nvPr/>
        </p:nvSpPr>
        <p:spPr>
          <a:xfrm>
            <a:off x="4644008" y="908720"/>
            <a:ext cx="340158" cy="369332"/>
          </a:xfrm>
          <a:prstGeom prst="rect">
            <a:avLst/>
          </a:prstGeom>
          <a:noFill/>
        </p:spPr>
        <p:txBody>
          <a:bodyPr wrap="none" rtlCol="0">
            <a:spAutoFit/>
          </a:bodyPr>
          <a:lstStyle/>
          <a:p>
            <a:r>
              <a:rPr lang="en-US" dirty="0" err="1" smtClean="0"/>
              <a:t>Ic</a:t>
            </a:r>
            <a:endParaRPr lang="en-GB" dirty="0"/>
          </a:p>
        </p:txBody>
      </p:sp>
      <p:sp>
        <p:nvSpPr>
          <p:cNvPr id="40" name="TextBox 39"/>
          <p:cNvSpPr txBox="1"/>
          <p:nvPr/>
        </p:nvSpPr>
        <p:spPr>
          <a:xfrm>
            <a:off x="2699792" y="2060848"/>
            <a:ext cx="340158" cy="369332"/>
          </a:xfrm>
          <a:prstGeom prst="rect">
            <a:avLst/>
          </a:prstGeom>
          <a:noFill/>
        </p:spPr>
        <p:txBody>
          <a:bodyPr wrap="none" rtlCol="0">
            <a:spAutoFit/>
          </a:bodyPr>
          <a:lstStyle/>
          <a:p>
            <a:r>
              <a:rPr lang="en-US" dirty="0" err="1" smtClean="0"/>
              <a:t>Ic</a:t>
            </a:r>
            <a:endParaRPr lang="en-GB" dirty="0"/>
          </a:p>
        </p:txBody>
      </p:sp>
      <p:cxnSp>
        <p:nvCxnSpPr>
          <p:cNvPr id="42" name="Straight Arrow Connector 41"/>
          <p:cNvCxnSpPr/>
          <p:nvPr/>
        </p:nvCxnSpPr>
        <p:spPr>
          <a:xfrm flipH="1">
            <a:off x="4139952" y="1412776"/>
            <a:ext cx="144016" cy="1440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707904" y="620688"/>
            <a:ext cx="216024" cy="21602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404664"/>
            <a:ext cx="4741747" cy="646331"/>
          </a:xfrm>
          <a:prstGeom prst="rect">
            <a:avLst/>
          </a:prstGeom>
          <a:noFill/>
        </p:spPr>
        <p:txBody>
          <a:bodyPr wrap="none" rtlCol="0">
            <a:spAutoFit/>
          </a:bodyPr>
          <a:lstStyle/>
          <a:p>
            <a:r>
              <a:rPr lang="en-US" dirty="0" smtClean="0"/>
              <a:t>Duel  -when: Shooting ,cycling  ,product  Launch </a:t>
            </a:r>
          </a:p>
          <a:p>
            <a:r>
              <a:rPr lang="en-US" dirty="0" smtClean="0"/>
              <a:t>Let  </a:t>
            </a:r>
            <a:endParaRPr lang="en-GB" dirty="0"/>
          </a:p>
        </p:txBody>
      </p:sp>
      <p:graphicFrame>
        <p:nvGraphicFramePr>
          <p:cNvPr id="4" name="Object 3"/>
          <p:cNvGraphicFramePr>
            <a:graphicFrameLocks noChangeAspect="1"/>
          </p:cNvGraphicFramePr>
          <p:nvPr/>
        </p:nvGraphicFramePr>
        <p:xfrm>
          <a:off x="1115616" y="692696"/>
          <a:ext cx="576064" cy="345638"/>
        </p:xfrm>
        <a:graphic>
          <a:graphicData uri="http://schemas.openxmlformats.org/presentationml/2006/ole">
            <p:oleObj spid="_x0000_s131074" name="Equation" r:id="rId3" imgW="380880" imgH="228600" progId="Equation.3">
              <p:embed/>
            </p:oleObj>
          </a:graphicData>
        </a:graphic>
      </p:graphicFrame>
      <p:sp>
        <p:nvSpPr>
          <p:cNvPr id="5" name="TextBox 4"/>
          <p:cNvSpPr txBox="1"/>
          <p:nvPr/>
        </p:nvSpPr>
        <p:spPr>
          <a:xfrm>
            <a:off x="1763688" y="620688"/>
            <a:ext cx="5874557" cy="369332"/>
          </a:xfrm>
          <a:prstGeom prst="rect">
            <a:avLst/>
          </a:prstGeom>
          <a:noFill/>
        </p:spPr>
        <p:txBody>
          <a:bodyPr wrap="none" rtlCol="0">
            <a:spAutoFit/>
          </a:bodyPr>
          <a:lstStyle/>
          <a:p>
            <a:r>
              <a:rPr lang="en-US" dirty="0" smtClean="0"/>
              <a:t>be  player </a:t>
            </a:r>
            <a:r>
              <a:rPr lang="en-US" dirty="0" err="1" smtClean="0"/>
              <a:t>i,s</a:t>
            </a:r>
            <a:r>
              <a:rPr lang="en-US" dirty="0" smtClean="0"/>
              <a:t>   </a:t>
            </a:r>
            <a:r>
              <a:rPr lang="en-US" dirty="0" err="1" smtClean="0"/>
              <a:t>probablity</a:t>
            </a:r>
            <a:r>
              <a:rPr lang="en-US" dirty="0" smtClean="0"/>
              <a:t> of hitting  if  </a:t>
            </a:r>
            <a:r>
              <a:rPr lang="en-US" dirty="0" err="1" smtClean="0"/>
              <a:t>i</a:t>
            </a:r>
            <a:r>
              <a:rPr lang="en-US" dirty="0" smtClean="0"/>
              <a:t> shoots at distance d: </a:t>
            </a:r>
            <a:endParaRPr lang="en-GB" dirty="0"/>
          </a:p>
        </p:txBody>
      </p:sp>
      <p:cxnSp>
        <p:nvCxnSpPr>
          <p:cNvPr id="7" name="Straight Arrow Connector 6"/>
          <p:cNvCxnSpPr/>
          <p:nvPr/>
        </p:nvCxnSpPr>
        <p:spPr>
          <a:xfrm flipV="1">
            <a:off x="1691680" y="1124744"/>
            <a:ext cx="0" cy="28083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91680" y="3933056"/>
            <a:ext cx="42484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31075" name="Object 3"/>
          <p:cNvGraphicFramePr>
            <a:graphicFrameLocks noChangeAspect="1"/>
          </p:cNvGraphicFramePr>
          <p:nvPr/>
        </p:nvGraphicFramePr>
        <p:xfrm>
          <a:off x="1259632" y="1052736"/>
          <a:ext cx="413891" cy="530754"/>
        </p:xfrm>
        <a:graphic>
          <a:graphicData uri="http://schemas.openxmlformats.org/presentationml/2006/ole">
            <p:oleObj spid="_x0000_s131075" name="Equation" r:id="rId4" imgW="177480" imgH="228600" progId="Equation.3">
              <p:embed/>
            </p:oleObj>
          </a:graphicData>
        </a:graphic>
      </p:graphicFrame>
      <p:sp>
        <p:nvSpPr>
          <p:cNvPr id="11" name="TextBox 10"/>
          <p:cNvSpPr txBox="1"/>
          <p:nvPr/>
        </p:nvSpPr>
        <p:spPr>
          <a:xfrm>
            <a:off x="5940152" y="3717032"/>
            <a:ext cx="306494" cy="369332"/>
          </a:xfrm>
          <a:prstGeom prst="rect">
            <a:avLst/>
          </a:prstGeom>
          <a:noFill/>
        </p:spPr>
        <p:txBody>
          <a:bodyPr wrap="none" rtlCol="0">
            <a:spAutoFit/>
          </a:bodyPr>
          <a:lstStyle/>
          <a:p>
            <a:r>
              <a:rPr lang="en-US" dirty="0" smtClean="0"/>
              <a:t>d</a:t>
            </a:r>
            <a:endParaRPr lang="en-GB" dirty="0"/>
          </a:p>
        </p:txBody>
      </p:sp>
      <p:sp>
        <p:nvSpPr>
          <p:cNvPr id="12" name="TextBox 11"/>
          <p:cNvSpPr txBox="1"/>
          <p:nvPr/>
        </p:nvSpPr>
        <p:spPr>
          <a:xfrm>
            <a:off x="1475656" y="1988840"/>
            <a:ext cx="301686" cy="369332"/>
          </a:xfrm>
          <a:prstGeom prst="rect">
            <a:avLst/>
          </a:prstGeom>
          <a:noFill/>
        </p:spPr>
        <p:txBody>
          <a:bodyPr wrap="none" rtlCol="0">
            <a:spAutoFit/>
          </a:bodyPr>
          <a:lstStyle/>
          <a:p>
            <a:r>
              <a:rPr lang="en-US" dirty="0" smtClean="0"/>
              <a:t>1</a:t>
            </a:r>
            <a:endParaRPr lang="en-GB" dirty="0"/>
          </a:p>
        </p:txBody>
      </p:sp>
      <p:sp>
        <p:nvSpPr>
          <p:cNvPr id="24" name="Freeform 23"/>
          <p:cNvSpPr/>
          <p:nvPr/>
        </p:nvSpPr>
        <p:spPr>
          <a:xfrm>
            <a:off x="1712890" y="2189408"/>
            <a:ext cx="3103809" cy="1429555"/>
          </a:xfrm>
          <a:custGeom>
            <a:avLst/>
            <a:gdLst>
              <a:gd name="connsiteX0" fmla="*/ 0 w 3103809"/>
              <a:gd name="connsiteY0" fmla="*/ 0 h 1429555"/>
              <a:gd name="connsiteX1" fmla="*/ 798490 w 3103809"/>
              <a:gd name="connsiteY1" fmla="*/ 1120462 h 1429555"/>
              <a:gd name="connsiteX2" fmla="*/ 3103809 w 3103809"/>
              <a:gd name="connsiteY2" fmla="*/ 1429555 h 1429555"/>
              <a:gd name="connsiteX3" fmla="*/ 3103809 w 3103809"/>
              <a:gd name="connsiteY3" fmla="*/ 1429555 h 1429555"/>
              <a:gd name="connsiteX4" fmla="*/ 3103809 w 3103809"/>
              <a:gd name="connsiteY4" fmla="*/ 1403798 h 1429555"/>
              <a:gd name="connsiteX5" fmla="*/ 3103809 w 3103809"/>
              <a:gd name="connsiteY5" fmla="*/ 1390919 h 1429555"/>
              <a:gd name="connsiteX6" fmla="*/ 3103809 w 3103809"/>
              <a:gd name="connsiteY6" fmla="*/ 1378040 h 142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3809" h="1429555">
                <a:moveTo>
                  <a:pt x="0" y="0"/>
                </a:moveTo>
                <a:cubicBezTo>
                  <a:pt x="140594" y="441101"/>
                  <a:pt x="281189" y="882203"/>
                  <a:pt x="798490" y="1120462"/>
                </a:cubicBezTo>
                <a:cubicBezTo>
                  <a:pt x="1315791" y="1358721"/>
                  <a:pt x="3103809" y="1429555"/>
                  <a:pt x="3103809" y="1429555"/>
                </a:cubicBezTo>
                <a:lnTo>
                  <a:pt x="3103809" y="1429555"/>
                </a:lnTo>
                <a:lnTo>
                  <a:pt x="3103809" y="1403798"/>
                </a:lnTo>
                <a:lnTo>
                  <a:pt x="3103809" y="1390919"/>
                </a:lnTo>
                <a:lnTo>
                  <a:pt x="3103809" y="1378040"/>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131076" name="Object 4"/>
          <p:cNvGraphicFramePr>
            <a:graphicFrameLocks noChangeAspect="1"/>
          </p:cNvGraphicFramePr>
          <p:nvPr/>
        </p:nvGraphicFramePr>
        <p:xfrm>
          <a:off x="2483767" y="2276872"/>
          <a:ext cx="781539" cy="405625"/>
        </p:xfrm>
        <a:graphic>
          <a:graphicData uri="http://schemas.openxmlformats.org/presentationml/2006/ole">
            <p:oleObj spid="_x0000_s131076" name="Equation" r:id="rId5" imgW="393480" imgH="215640" progId="Equation.3">
              <p:embed/>
            </p:oleObj>
          </a:graphicData>
        </a:graphic>
      </p:graphicFrame>
      <p:graphicFrame>
        <p:nvGraphicFramePr>
          <p:cNvPr id="131077" name="Object 5"/>
          <p:cNvGraphicFramePr>
            <a:graphicFrameLocks noChangeAspect="1"/>
          </p:cNvGraphicFramePr>
          <p:nvPr/>
        </p:nvGraphicFramePr>
        <p:xfrm>
          <a:off x="4788024" y="3356992"/>
          <a:ext cx="806450" cy="406400"/>
        </p:xfrm>
        <a:graphic>
          <a:graphicData uri="http://schemas.openxmlformats.org/presentationml/2006/ole">
            <p:oleObj spid="_x0000_s131077" name="Equation" r:id="rId6" imgW="406080" imgH="215640" progId="Equation.3">
              <p:embed/>
            </p:oleObj>
          </a:graphicData>
        </a:graphic>
      </p:graphicFrame>
      <p:sp>
        <p:nvSpPr>
          <p:cNvPr id="28" name="TextBox 27"/>
          <p:cNvSpPr txBox="1"/>
          <p:nvPr/>
        </p:nvSpPr>
        <p:spPr>
          <a:xfrm>
            <a:off x="539552" y="4653136"/>
            <a:ext cx="8282908" cy="1200329"/>
          </a:xfrm>
          <a:prstGeom prst="rect">
            <a:avLst/>
          </a:prstGeom>
          <a:noFill/>
        </p:spPr>
        <p:txBody>
          <a:bodyPr wrap="none" rtlCol="0">
            <a:spAutoFit/>
          </a:bodyPr>
          <a:lstStyle/>
          <a:p>
            <a:r>
              <a:rPr lang="en-US" dirty="0" smtClean="0"/>
              <a:t>Assume :abilities  known</a:t>
            </a:r>
          </a:p>
          <a:p>
            <a:r>
              <a:rPr lang="en-US" dirty="0" smtClean="0"/>
              <a:t>PREEMPTION</a:t>
            </a:r>
          </a:p>
          <a:p>
            <a:r>
              <a:rPr lang="en-US" dirty="0" smtClean="0"/>
              <a:t>FACT A:Assuming on –one has thrown if </a:t>
            </a:r>
            <a:r>
              <a:rPr lang="en-US" dirty="0" err="1" smtClean="0"/>
              <a:t>i</a:t>
            </a:r>
            <a:r>
              <a:rPr lang="en-US" dirty="0" smtClean="0"/>
              <a:t> knows (at d) that j will not  shoot  tomorrow </a:t>
            </a:r>
          </a:p>
          <a:p>
            <a:r>
              <a:rPr lang="en-US" dirty="0" smtClean="0"/>
              <a:t>At  d-1 then   </a:t>
            </a:r>
            <a:r>
              <a:rPr lang="en-US" dirty="0" err="1" smtClean="0"/>
              <a:t>i</a:t>
            </a:r>
            <a:r>
              <a:rPr lang="en-US" dirty="0" smtClean="0"/>
              <a:t> should not shot today. </a:t>
            </a:r>
            <a:endParaRPr lang="en-GB" dirty="0"/>
          </a:p>
        </p:txBody>
      </p:sp>
      <p:sp>
        <p:nvSpPr>
          <p:cNvPr id="15" name="Date Placeholder 14"/>
          <p:cNvSpPr>
            <a:spLocks noGrp="1"/>
          </p:cNvSpPr>
          <p:nvPr>
            <p:ph type="dt" sz="half" idx="10"/>
          </p:nvPr>
        </p:nvSpPr>
        <p:spPr/>
        <p:txBody>
          <a:bodyPr/>
          <a:lstStyle/>
          <a:p>
            <a:fld id="{877E95C1-BF4C-4B57-BB42-22FCB6C1694E}" type="datetime1">
              <a:rPr lang="en-GB" smtClean="0"/>
              <a:pPr/>
              <a:t>01/12/2013</a:t>
            </a:fld>
            <a:endParaRPr lang="en-GB"/>
          </a:p>
        </p:txBody>
      </p:sp>
      <p:sp>
        <p:nvSpPr>
          <p:cNvPr id="16" name="Slide Number Placeholder 15"/>
          <p:cNvSpPr>
            <a:spLocks noGrp="1"/>
          </p:cNvSpPr>
          <p:nvPr>
            <p:ph type="sldNum" sz="quarter" idx="12"/>
          </p:nvPr>
        </p:nvSpPr>
        <p:spPr/>
        <p:txBody>
          <a:bodyPr/>
          <a:lstStyle/>
          <a:p>
            <a:fld id="{1AC99574-BD32-4BAE-A6F6-2684FFE94A8F}" type="slidenum">
              <a:rPr lang="en-GB" smtClean="0"/>
              <a:pPr/>
              <a:t>112</a:t>
            </a:fld>
            <a:endParaRPr lang="en-GB"/>
          </a:p>
        </p:txBody>
      </p:sp>
      <p:sp>
        <p:nvSpPr>
          <p:cNvPr id="17" name="TextBox 16"/>
          <p:cNvSpPr txBox="1"/>
          <p:nvPr/>
        </p:nvSpPr>
        <p:spPr>
          <a:xfrm>
            <a:off x="1619672" y="4005064"/>
            <a:ext cx="301686" cy="369332"/>
          </a:xfrm>
          <a:prstGeom prst="rect">
            <a:avLst/>
          </a:prstGeom>
          <a:noFill/>
        </p:spPr>
        <p:txBody>
          <a:bodyPr wrap="none" rtlCol="0">
            <a:spAutoFit/>
          </a:bodyPr>
          <a:lstStyle/>
          <a:p>
            <a:r>
              <a:rPr lang="en-US" dirty="0" smtClean="0"/>
              <a:t>0</a:t>
            </a:r>
            <a:endParaRPr lang="en-GB" dirty="0"/>
          </a:p>
        </p:txBody>
      </p:sp>
      <p:sp>
        <p:nvSpPr>
          <p:cNvPr id="18" name="Freeform 17"/>
          <p:cNvSpPr/>
          <p:nvPr/>
        </p:nvSpPr>
        <p:spPr>
          <a:xfrm>
            <a:off x="1694329" y="2097741"/>
            <a:ext cx="3399865" cy="1358153"/>
          </a:xfrm>
          <a:custGeom>
            <a:avLst/>
            <a:gdLst>
              <a:gd name="connsiteX0" fmla="*/ 0 w 3399865"/>
              <a:gd name="connsiteY0" fmla="*/ 0 h 1358153"/>
              <a:gd name="connsiteX1" fmla="*/ 1021977 w 3399865"/>
              <a:gd name="connsiteY1" fmla="*/ 900953 h 1358153"/>
              <a:gd name="connsiteX2" fmla="*/ 3052483 w 3399865"/>
              <a:gd name="connsiteY2" fmla="*/ 1290918 h 1358153"/>
              <a:gd name="connsiteX3" fmla="*/ 3106271 w 3399865"/>
              <a:gd name="connsiteY3" fmla="*/ 1304365 h 1358153"/>
              <a:gd name="connsiteX4" fmla="*/ 3092824 w 3399865"/>
              <a:gd name="connsiteY4" fmla="*/ 1290918 h 135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9865" h="1358153">
                <a:moveTo>
                  <a:pt x="0" y="0"/>
                </a:moveTo>
                <a:cubicBezTo>
                  <a:pt x="256615" y="342900"/>
                  <a:pt x="513230" y="685800"/>
                  <a:pt x="1021977" y="900953"/>
                </a:cubicBezTo>
                <a:cubicBezTo>
                  <a:pt x="1530724" y="1116106"/>
                  <a:pt x="2705101" y="1223683"/>
                  <a:pt x="3052483" y="1290918"/>
                </a:cubicBezTo>
                <a:cubicBezTo>
                  <a:pt x="3399865" y="1358153"/>
                  <a:pt x="3099548" y="1304365"/>
                  <a:pt x="3106271" y="1304365"/>
                </a:cubicBezTo>
                <a:cubicBezTo>
                  <a:pt x="3112994" y="1304365"/>
                  <a:pt x="3102909" y="1297641"/>
                  <a:pt x="3092824" y="1290918"/>
                </a:cubicBezTo>
              </a:path>
            </a:pathLst>
          </a:custGeom>
          <a:ln w="28575">
            <a:solidFill>
              <a:srgbClr val="4A7E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548680"/>
            <a:ext cx="8222892" cy="646331"/>
          </a:xfrm>
          <a:prstGeom prst="rect">
            <a:avLst/>
          </a:prstGeom>
          <a:noFill/>
        </p:spPr>
        <p:txBody>
          <a:bodyPr wrap="none" rtlCol="0">
            <a:spAutoFit/>
          </a:bodyPr>
          <a:lstStyle/>
          <a:p>
            <a:r>
              <a:rPr lang="en-US" dirty="0" smtClean="0"/>
              <a:t>Fact  B:  Assuming  no –one  has thrown if </a:t>
            </a:r>
            <a:r>
              <a:rPr lang="en-US" dirty="0" err="1" smtClean="0"/>
              <a:t>i</a:t>
            </a:r>
            <a:r>
              <a:rPr lang="en-US" dirty="0" smtClean="0"/>
              <a:t>  knows (at  d)  that  j  will shoot  tomorrow</a:t>
            </a:r>
          </a:p>
          <a:p>
            <a:r>
              <a:rPr lang="en-US" dirty="0" smtClean="0"/>
              <a:t>(at d-1),then  </a:t>
            </a:r>
            <a:r>
              <a:rPr lang="en-US" dirty="0" err="1" smtClean="0"/>
              <a:t>i</a:t>
            </a:r>
            <a:r>
              <a:rPr lang="en-US" dirty="0" smtClean="0"/>
              <a:t> should if </a:t>
            </a:r>
            <a:r>
              <a:rPr lang="en-US" dirty="0" err="1" smtClean="0"/>
              <a:t>i’s</a:t>
            </a:r>
            <a:r>
              <a:rPr lang="en-US" dirty="0" smtClean="0"/>
              <a:t> </a:t>
            </a:r>
            <a:r>
              <a:rPr lang="en-US" dirty="0" err="1" smtClean="0"/>
              <a:t>prob</a:t>
            </a:r>
            <a:r>
              <a:rPr lang="en-US" dirty="0" smtClean="0"/>
              <a:t>  of hitting  at d  </a:t>
            </a:r>
            <a:endParaRPr lang="en-GB" dirty="0"/>
          </a:p>
        </p:txBody>
      </p:sp>
      <p:graphicFrame>
        <p:nvGraphicFramePr>
          <p:cNvPr id="4" name="Object 3"/>
          <p:cNvGraphicFramePr>
            <a:graphicFrameLocks noChangeAspect="1"/>
          </p:cNvGraphicFramePr>
          <p:nvPr/>
        </p:nvGraphicFramePr>
        <p:xfrm>
          <a:off x="5292080" y="908720"/>
          <a:ext cx="1713032" cy="332119"/>
        </p:xfrm>
        <a:graphic>
          <a:graphicData uri="http://schemas.openxmlformats.org/presentationml/2006/ole">
            <p:oleObj spid="_x0000_s132098" name="Equation" r:id="rId3" imgW="1244520" imgH="241200" progId="Equation.3">
              <p:embed/>
            </p:oleObj>
          </a:graphicData>
        </a:graphic>
      </p:graphicFrame>
      <p:sp>
        <p:nvSpPr>
          <p:cNvPr id="5" name="TextBox 4"/>
          <p:cNvSpPr txBox="1"/>
          <p:nvPr/>
        </p:nvSpPr>
        <p:spPr>
          <a:xfrm>
            <a:off x="971600" y="1268760"/>
            <a:ext cx="2353337" cy="369332"/>
          </a:xfrm>
          <a:prstGeom prst="rect">
            <a:avLst/>
          </a:prstGeom>
          <a:noFill/>
        </p:spPr>
        <p:txBody>
          <a:bodyPr wrap="none" rtlCol="0">
            <a:spAutoFit/>
          </a:bodyPr>
          <a:lstStyle/>
          <a:p>
            <a:r>
              <a:rPr lang="en-US" dirty="0" err="1" smtClean="0"/>
              <a:t>j’s</a:t>
            </a:r>
            <a:r>
              <a:rPr lang="en-US" dirty="0" smtClean="0"/>
              <a:t>  </a:t>
            </a:r>
            <a:r>
              <a:rPr lang="en-US" dirty="0" err="1" smtClean="0"/>
              <a:t>prob</a:t>
            </a:r>
            <a:r>
              <a:rPr lang="en-US" dirty="0" smtClean="0"/>
              <a:t>  of missing d-1</a:t>
            </a:r>
            <a:endParaRPr lang="en-GB" dirty="0"/>
          </a:p>
        </p:txBody>
      </p:sp>
      <p:graphicFrame>
        <p:nvGraphicFramePr>
          <p:cNvPr id="7" name="Object 6"/>
          <p:cNvGraphicFramePr>
            <a:graphicFrameLocks noChangeAspect="1"/>
          </p:cNvGraphicFramePr>
          <p:nvPr/>
        </p:nvGraphicFramePr>
        <p:xfrm>
          <a:off x="3275856" y="1268760"/>
          <a:ext cx="2179189" cy="360040"/>
        </p:xfrm>
        <a:graphic>
          <a:graphicData uri="http://schemas.openxmlformats.org/presentationml/2006/ole">
            <p:oleObj spid="_x0000_s132099" name="Equation" r:id="rId4" imgW="1460160" imgH="241200" progId="Equation.3">
              <p:embed/>
            </p:oleObj>
          </a:graphicData>
        </a:graphic>
      </p:graphicFrame>
      <p:cxnSp>
        <p:nvCxnSpPr>
          <p:cNvPr id="9" name="Straight Arrow Connector 8"/>
          <p:cNvCxnSpPr/>
          <p:nvPr/>
        </p:nvCxnSpPr>
        <p:spPr>
          <a:xfrm flipV="1">
            <a:off x="1619672" y="2132856"/>
            <a:ext cx="0" cy="2304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19672" y="4437112"/>
            <a:ext cx="475252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1187624" y="1772816"/>
          <a:ext cx="321816" cy="413763"/>
        </p:xfrm>
        <a:graphic>
          <a:graphicData uri="http://schemas.openxmlformats.org/presentationml/2006/ole">
            <p:oleObj spid="_x0000_s132100" name="Equation" r:id="rId5" imgW="177480" imgH="228600" progId="Equation.3">
              <p:embed/>
            </p:oleObj>
          </a:graphicData>
        </a:graphic>
      </p:graphicFrame>
      <p:sp>
        <p:nvSpPr>
          <p:cNvPr id="13" name="TextBox 12"/>
          <p:cNvSpPr txBox="1"/>
          <p:nvPr/>
        </p:nvSpPr>
        <p:spPr>
          <a:xfrm>
            <a:off x="1331640" y="2708920"/>
            <a:ext cx="301686" cy="369332"/>
          </a:xfrm>
          <a:prstGeom prst="rect">
            <a:avLst/>
          </a:prstGeom>
          <a:noFill/>
        </p:spPr>
        <p:txBody>
          <a:bodyPr wrap="none" rtlCol="0">
            <a:spAutoFit/>
          </a:bodyPr>
          <a:lstStyle/>
          <a:p>
            <a:r>
              <a:rPr lang="en-US" dirty="0" smtClean="0"/>
              <a:t>1</a:t>
            </a:r>
            <a:endParaRPr lang="en-GB" dirty="0"/>
          </a:p>
        </p:txBody>
      </p:sp>
      <p:sp>
        <p:nvSpPr>
          <p:cNvPr id="15" name="Freeform 14"/>
          <p:cNvSpPr/>
          <p:nvPr/>
        </p:nvSpPr>
        <p:spPr>
          <a:xfrm>
            <a:off x="1619672" y="2780928"/>
            <a:ext cx="4031087" cy="1184856"/>
          </a:xfrm>
          <a:custGeom>
            <a:avLst/>
            <a:gdLst>
              <a:gd name="connsiteX0" fmla="*/ 0 w 4031087"/>
              <a:gd name="connsiteY0" fmla="*/ 0 h 1184856"/>
              <a:gd name="connsiteX1" fmla="*/ 1468191 w 4031087"/>
              <a:gd name="connsiteY1" fmla="*/ 746975 h 1184856"/>
              <a:gd name="connsiteX2" fmla="*/ 4031087 w 4031087"/>
              <a:gd name="connsiteY2" fmla="*/ 1184856 h 1184856"/>
              <a:gd name="connsiteX3" fmla="*/ 4031087 w 4031087"/>
              <a:gd name="connsiteY3" fmla="*/ 1184856 h 1184856"/>
              <a:gd name="connsiteX4" fmla="*/ 4031087 w 4031087"/>
              <a:gd name="connsiteY4" fmla="*/ 1159099 h 1184856"/>
              <a:gd name="connsiteX5" fmla="*/ 4031087 w 4031087"/>
              <a:gd name="connsiteY5" fmla="*/ 1159099 h 1184856"/>
              <a:gd name="connsiteX6" fmla="*/ 4031087 w 4031087"/>
              <a:gd name="connsiteY6" fmla="*/ 1159099 h 118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087" h="1184856">
                <a:moveTo>
                  <a:pt x="0" y="0"/>
                </a:moveTo>
                <a:cubicBezTo>
                  <a:pt x="398171" y="274749"/>
                  <a:pt x="796343" y="549499"/>
                  <a:pt x="1468191" y="746975"/>
                </a:cubicBezTo>
                <a:cubicBezTo>
                  <a:pt x="2140039" y="944451"/>
                  <a:pt x="4031087" y="1184856"/>
                  <a:pt x="4031087" y="1184856"/>
                </a:cubicBezTo>
                <a:lnTo>
                  <a:pt x="4031087" y="1184856"/>
                </a:lnTo>
                <a:lnTo>
                  <a:pt x="4031087" y="1159099"/>
                </a:lnTo>
                <a:lnTo>
                  <a:pt x="4031087" y="1159099"/>
                </a:lnTo>
                <a:lnTo>
                  <a:pt x="4031087" y="1159099"/>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Freeform 16"/>
          <p:cNvSpPr/>
          <p:nvPr/>
        </p:nvSpPr>
        <p:spPr>
          <a:xfrm>
            <a:off x="1648496" y="2820473"/>
            <a:ext cx="4335887" cy="1560490"/>
          </a:xfrm>
          <a:custGeom>
            <a:avLst/>
            <a:gdLst>
              <a:gd name="connsiteX0" fmla="*/ 0 w 4335887"/>
              <a:gd name="connsiteY0" fmla="*/ 0 h 1560490"/>
              <a:gd name="connsiteX1" fmla="*/ 1004552 w 4335887"/>
              <a:gd name="connsiteY1" fmla="*/ 1184857 h 1560490"/>
              <a:gd name="connsiteX2" fmla="*/ 3812146 w 4335887"/>
              <a:gd name="connsiteY2" fmla="*/ 1506828 h 1560490"/>
              <a:gd name="connsiteX3" fmla="*/ 4146997 w 4335887"/>
              <a:gd name="connsiteY3" fmla="*/ 1506828 h 1560490"/>
              <a:gd name="connsiteX4" fmla="*/ 4146997 w 4335887"/>
              <a:gd name="connsiteY4" fmla="*/ 1455313 h 1560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887" h="1560490">
                <a:moveTo>
                  <a:pt x="0" y="0"/>
                </a:moveTo>
                <a:cubicBezTo>
                  <a:pt x="184597" y="466859"/>
                  <a:pt x="369194" y="933719"/>
                  <a:pt x="1004552" y="1184857"/>
                </a:cubicBezTo>
                <a:cubicBezTo>
                  <a:pt x="1639910" y="1435995"/>
                  <a:pt x="3288405" y="1453166"/>
                  <a:pt x="3812146" y="1506828"/>
                </a:cubicBezTo>
                <a:cubicBezTo>
                  <a:pt x="4335887" y="1560490"/>
                  <a:pt x="4091189" y="1515414"/>
                  <a:pt x="4146997" y="1506828"/>
                </a:cubicBezTo>
                <a:cubicBezTo>
                  <a:pt x="4202806" y="1498242"/>
                  <a:pt x="4174901" y="1476777"/>
                  <a:pt x="4146997" y="145531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9" name="Straight Connector 18"/>
          <p:cNvCxnSpPr/>
          <p:nvPr/>
        </p:nvCxnSpPr>
        <p:spPr>
          <a:xfrm>
            <a:off x="1619672" y="3356992"/>
            <a:ext cx="93610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55776" y="3356992"/>
            <a:ext cx="0" cy="108012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91880" y="4149080"/>
            <a:ext cx="0" cy="28803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923928" y="3717032"/>
            <a:ext cx="0" cy="72008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55976" y="4221088"/>
            <a:ext cx="0" cy="21602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716016" y="3861048"/>
            <a:ext cx="0" cy="57606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32040" y="4293096"/>
            <a:ext cx="0" cy="14401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699792" y="3284984"/>
            <a:ext cx="716863" cy="369332"/>
          </a:xfrm>
          <a:prstGeom prst="rect">
            <a:avLst/>
          </a:prstGeom>
          <a:noFill/>
        </p:spPr>
        <p:txBody>
          <a:bodyPr wrap="none" rtlCol="0">
            <a:spAutoFit/>
          </a:bodyPr>
          <a:lstStyle/>
          <a:p>
            <a:r>
              <a:rPr lang="en-US" dirty="0" smtClean="0"/>
              <a:t>shoot</a:t>
            </a:r>
            <a:endParaRPr lang="en-GB" dirty="0"/>
          </a:p>
        </p:txBody>
      </p:sp>
      <p:graphicFrame>
        <p:nvGraphicFramePr>
          <p:cNvPr id="132101" name="Object 5"/>
          <p:cNvGraphicFramePr>
            <a:graphicFrameLocks noChangeAspect="1"/>
          </p:cNvGraphicFramePr>
          <p:nvPr/>
        </p:nvGraphicFramePr>
        <p:xfrm>
          <a:off x="5580112" y="3573016"/>
          <a:ext cx="714375" cy="388937"/>
        </p:xfrm>
        <a:graphic>
          <a:graphicData uri="http://schemas.openxmlformats.org/presentationml/2006/ole">
            <p:oleObj spid="_x0000_s132101" name="Equation" r:id="rId6" imgW="393480" imgH="215640" progId="Equation.3">
              <p:embed/>
            </p:oleObj>
          </a:graphicData>
        </a:graphic>
      </p:graphicFrame>
      <p:graphicFrame>
        <p:nvGraphicFramePr>
          <p:cNvPr id="132102" name="Object 6"/>
          <p:cNvGraphicFramePr>
            <a:graphicFrameLocks noChangeAspect="1"/>
          </p:cNvGraphicFramePr>
          <p:nvPr/>
        </p:nvGraphicFramePr>
        <p:xfrm>
          <a:off x="5652120" y="4149080"/>
          <a:ext cx="736600" cy="388937"/>
        </p:xfrm>
        <a:graphic>
          <a:graphicData uri="http://schemas.openxmlformats.org/presentationml/2006/ole">
            <p:oleObj spid="_x0000_s132102" name="Equation" r:id="rId7" imgW="406080" imgH="215640" progId="Equation.3">
              <p:embed/>
            </p:oleObj>
          </a:graphicData>
        </a:graphic>
      </p:graphicFrame>
      <p:sp>
        <p:nvSpPr>
          <p:cNvPr id="35" name="TextBox 34"/>
          <p:cNvSpPr txBox="1"/>
          <p:nvPr/>
        </p:nvSpPr>
        <p:spPr>
          <a:xfrm>
            <a:off x="1979712" y="4365104"/>
            <a:ext cx="274434" cy="369332"/>
          </a:xfrm>
          <a:prstGeom prst="rect">
            <a:avLst/>
          </a:prstGeom>
          <a:noFill/>
        </p:spPr>
        <p:txBody>
          <a:bodyPr wrap="none" rtlCol="0">
            <a:spAutoFit/>
          </a:bodyPr>
          <a:lstStyle/>
          <a:p>
            <a:r>
              <a:rPr lang="en-US" dirty="0" smtClean="0"/>
              <a:t>s</a:t>
            </a:r>
            <a:endParaRPr lang="en-GB" dirty="0"/>
          </a:p>
        </p:txBody>
      </p:sp>
      <p:sp>
        <p:nvSpPr>
          <p:cNvPr id="36" name="TextBox 35"/>
          <p:cNvSpPr txBox="1"/>
          <p:nvPr/>
        </p:nvSpPr>
        <p:spPr>
          <a:xfrm>
            <a:off x="1547664" y="4365104"/>
            <a:ext cx="274434" cy="369332"/>
          </a:xfrm>
          <a:prstGeom prst="rect">
            <a:avLst/>
          </a:prstGeom>
          <a:noFill/>
        </p:spPr>
        <p:txBody>
          <a:bodyPr wrap="none" rtlCol="0">
            <a:spAutoFit/>
          </a:bodyPr>
          <a:lstStyle/>
          <a:p>
            <a:r>
              <a:rPr lang="en-US" dirty="0" smtClean="0"/>
              <a:t>s</a:t>
            </a:r>
            <a:endParaRPr lang="en-GB" dirty="0"/>
          </a:p>
        </p:txBody>
      </p:sp>
      <p:sp>
        <p:nvSpPr>
          <p:cNvPr id="37" name="TextBox 36"/>
          <p:cNvSpPr txBox="1"/>
          <p:nvPr/>
        </p:nvSpPr>
        <p:spPr>
          <a:xfrm>
            <a:off x="2195736" y="4365104"/>
            <a:ext cx="274434" cy="369332"/>
          </a:xfrm>
          <a:prstGeom prst="rect">
            <a:avLst/>
          </a:prstGeom>
          <a:noFill/>
        </p:spPr>
        <p:txBody>
          <a:bodyPr wrap="none" rtlCol="0">
            <a:spAutoFit/>
          </a:bodyPr>
          <a:lstStyle/>
          <a:p>
            <a:r>
              <a:rPr lang="en-US" dirty="0" smtClean="0"/>
              <a:t>s</a:t>
            </a:r>
            <a:endParaRPr lang="en-GB" dirty="0"/>
          </a:p>
        </p:txBody>
      </p:sp>
      <p:sp>
        <p:nvSpPr>
          <p:cNvPr id="38" name="TextBox 37"/>
          <p:cNvSpPr txBox="1"/>
          <p:nvPr/>
        </p:nvSpPr>
        <p:spPr>
          <a:xfrm>
            <a:off x="2411760" y="4365104"/>
            <a:ext cx="274434" cy="369332"/>
          </a:xfrm>
          <a:prstGeom prst="rect">
            <a:avLst/>
          </a:prstGeom>
          <a:noFill/>
        </p:spPr>
        <p:txBody>
          <a:bodyPr wrap="none" rtlCol="0">
            <a:spAutoFit/>
          </a:bodyPr>
          <a:lstStyle/>
          <a:p>
            <a:r>
              <a:rPr lang="en-US" dirty="0" smtClean="0"/>
              <a:t>s</a:t>
            </a:r>
            <a:endParaRPr lang="en-GB" dirty="0"/>
          </a:p>
        </p:txBody>
      </p:sp>
      <p:sp>
        <p:nvSpPr>
          <p:cNvPr id="39" name="TextBox 38"/>
          <p:cNvSpPr txBox="1"/>
          <p:nvPr/>
        </p:nvSpPr>
        <p:spPr>
          <a:xfrm>
            <a:off x="2843808" y="4365104"/>
            <a:ext cx="333746" cy="369332"/>
          </a:xfrm>
          <a:prstGeom prst="rect">
            <a:avLst/>
          </a:prstGeom>
          <a:noFill/>
        </p:spPr>
        <p:txBody>
          <a:bodyPr wrap="none" rtlCol="0">
            <a:spAutoFit/>
          </a:bodyPr>
          <a:lstStyle/>
          <a:p>
            <a:r>
              <a:rPr lang="en-US" dirty="0" smtClean="0"/>
              <a:t>N</a:t>
            </a:r>
            <a:endParaRPr lang="en-GB" dirty="0"/>
          </a:p>
        </p:txBody>
      </p:sp>
      <p:sp>
        <p:nvSpPr>
          <p:cNvPr id="40" name="TextBox 39"/>
          <p:cNvSpPr txBox="1"/>
          <p:nvPr/>
        </p:nvSpPr>
        <p:spPr>
          <a:xfrm>
            <a:off x="3347864" y="4365104"/>
            <a:ext cx="333746" cy="369332"/>
          </a:xfrm>
          <a:prstGeom prst="rect">
            <a:avLst/>
          </a:prstGeom>
          <a:noFill/>
        </p:spPr>
        <p:txBody>
          <a:bodyPr wrap="none" rtlCol="0">
            <a:spAutoFit/>
          </a:bodyPr>
          <a:lstStyle/>
          <a:p>
            <a:r>
              <a:rPr lang="en-US" dirty="0" smtClean="0"/>
              <a:t>N</a:t>
            </a:r>
            <a:endParaRPr lang="en-GB" dirty="0"/>
          </a:p>
        </p:txBody>
      </p:sp>
      <p:sp>
        <p:nvSpPr>
          <p:cNvPr id="41" name="TextBox 40"/>
          <p:cNvSpPr txBox="1"/>
          <p:nvPr/>
        </p:nvSpPr>
        <p:spPr>
          <a:xfrm>
            <a:off x="2627784" y="4365104"/>
            <a:ext cx="333746" cy="369332"/>
          </a:xfrm>
          <a:prstGeom prst="rect">
            <a:avLst/>
          </a:prstGeom>
          <a:noFill/>
        </p:spPr>
        <p:txBody>
          <a:bodyPr wrap="none" rtlCol="0">
            <a:spAutoFit/>
          </a:bodyPr>
          <a:lstStyle/>
          <a:p>
            <a:r>
              <a:rPr lang="en-US" dirty="0" smtClean="0"/>
              <a:t>N</a:t>
            </a:r>
            <a:endParaRPr lang="en-GB" dirty="0"/>
          </a:p>
        </p:txBody>
      </p:sp>
      <p:sp>
        <p:nvSpPr>
          <p:cNvPr id="42" name="TextBox 41"/>
          <p:cNvSpPr txBox="1"/>
          <p:nvPr/>
        </p:nvSpPr>
        <p:spPr>
          <a:xfrm>
            <a:off x="3059832" y="4365104"/>
            <a:ext cx="333746" cy="369332"/>
          </a:xfrm>
          <a:prstGeom prst="rect">
            <a:avLst/>
          </a:prstGeom>
          <a:noFill/>
        </p:spPr>
        <p:txBody>
          <a:bodyPr wrap="none" rtlCol="0">
            <a:spAutoFit/>
          </a:bodyPr>
          <a:lstStyle/>
          <a:p>
            <a:r>
              <a:rPr lang="en-US" dirty="0" smtClean="0"/>
              <a:t>N</a:t>
            </a:r>
            <a:endParaRPr lang="en-GB" dirty="0"/>
          </a:p>
        </p:txBody>
      </p:sp>
      <p:sp>
        <p:nvSpPr>
          <p:cNvPr id="43" name="TextBox 42"/>
          <p:cNvSpPr txBox="1"/>
          <p:nvPr/>
        </p:nvSpPr>
        <p:spPr>
          <a:xfrm>
            <a:off x="4211960" y="4365104"/>
            <a:ext cx="333746" cy="369332"/>
          </a:xfrm>
          <a:prstGeom prst="rect">
            <a:avLst/>
          </a:prstGeom>
          <a:noFill/>
        </p:spPr>
        <p:txBody>
          <a:bodyPr wrap="square" rtlCol="0">
            <a:spAutoFit/>
          </a:bodyPr>
          <a:lstStyle/>
          <a:p>
            <a:r>
              <a:rPr lang="en-US" dirty="0" smtClean="0"/>
              <a:t>N</a:t>
            </a:r>
            <a:endParaRPr lang="en-GB" dirty="0"/>
          </a:p>
        </p:txBody>
      </p:sp>
      <p:sp>
        <p:nvSpPr>
          <p:cNvPr id="44" name="TextBox 43"/>
          <p:cNvSpPr txBox="1"/>
          <p:nvPr/>
        </p:nvSpPr>
        <p:spPr>
          <a:xfrm>
            <a:off x="3995936" y="4365104"/>
            <a:ext cx="333746" cy="369332"/>
          </a:xfrm>
          <a:prstGeom prst="rect">
            <a:avLst/>
          </a:prstGeom>
          <a:noFill/>
        </p:spPr>
        <p:txBody>
          <a:bodyPr wrap="none" rtlCol="0">
            <a:spAutoFit/>
          </a:bodyPr>
          <a:lstStyle/>
          <a:p>
            <a:r>
              <a:rPr lang="en-US" dirty="0" smtClean="0"/>
              <a:t>N</a:t>
            </a:r>
            <a:endParaRPr lang="en-GB" dirty="0"/>
          </a:p>
        </p:txBody>
      </p:sp>
      <p:sp>
        <p:nvSpPr>
          <p:cNvPr id="45" name="TextBox 44"/>
          <p:cNvSpPr txBox="1"/>
          <p:nvPr/>
        </p:nvSpPr>
        <p:spPr>
          <a:xfrm>
            <a:off x="4788024" y="4365104"/>
            <a:ext cx="333746" cy="369332"/>
          </a:xfrm>
          <a:prstGeom prst="rect">
            <a:avLst/>
          </a:prstGeom>
          <a:noFill/>
        </p:spPr>
        <p:txBody>
          <a:bodyPr wrap="none" rtlCol="0">
            <a:spAutoFit/>
          </a:bodyPr>
          <a:lstStyle/>
          <a:p>
            <a:r>
              <a:rPr lang="en-US" dirty="0" smtClean="0"/>
              <a:t>N</a:t>
            </a:r>
            <a:endParaRPr lang="en-GB" dirty="0"/>
          </a:p>
        </p:txBody>
      </p:sp>
      <p:sp>
        <p:nvSpPr>
          <p:cNvPr id="46" name="TextBox 45"/>
          <p:cNvSpPr txBox="1"/>
          <p:nvPr/>
        </p:nvSpPr>
        <p:spPr>
          <a:xfrm>
            <a:off x="4427984" y="4365104"/>
            <a:ext cx="333746" cy="369332"/>
          </a:xfrm>
          <a:prstGeom prst="rect">
            <a:avLst/>
          </a:prstGeom>
          <a:noFill/>
        </p:spPr>
        <p:txBody>
          <a:bodyPr wrap="none" rtlCol="0">
            <a:spAutoFit/>
          </a:bodyPr>
          <a:lstStyle/>
          <a:p>
            <a:r>
              <a:rPr lang="en-US" dirty="0" smtClean="0"/>
              <a:t>N</a:t>
            </a:r>
            <a:endParaRPr lang="en-GB" dirty="0"/>
          </a:p>
        </p:txBody>
      </p:sp>
      <p:sp>
        <p:nvSpPr>
          <p:cNvPr id="47" name="TextBox 46"/>
          <p:cNvSpPr txBox="1"/>
          <p:nvPr/>
        </p:nvSpPr>
        <p:spPr>
          <a:xfrm>
            <a:off x="5076056" y="4365104"/>
            <a:ext cx="333746" cy="369332"/>
          </a:xfrm>
          <a:prstGeom prst="rect">
            <a:avLst/>
          </a:prstGeom>
          <a:noFill/>
        </p:spPr>
        <p:txBody>
          <a:bodyPr wrap="none" rtlCol="0">
            <a:spAutoFit/>
          </a:bodyPr>
          <a:lstStyle/>
          <a:p>
            <a:r>
              <a:rPr lang="en-US" dirty="0" smtClean="0"/>
              <a:t>N</a:t>
            </a:r>
            <a:endParaRPr lang="en-GB" dirty="0"/>
          </a:p>
        </p:txBody>
      </p:sp>
      <p:sp>
        <p:nvSpPr>
          <p:cNvPr id="48" name="TextBox 47"/>
          <p:cNvSpPr txBox="1"/>
          <p:nvPr/>
        </p:nvSpPr>
        <p:spPr>
          <a:xfrm>
            <a:off x="5724128" y="4437112"/>
            <a:ext cx="333746" cy="369332"/>
          </a:xfrm>
          <a:prstGeom prst="rect">
            <a:avLst/>
          </a:prstGeom>
          <a:noFill/>
        </p:spPr>
        <p:txBody>
          <a:bodyPr wrap="square" rtlCol="0">
            <a:spAutoFit/>
          </a:bodyPr>
          <a:lstStyle/>
          <a:p>
            <a:r>
              <a:rPr lang="en-US" dirty="0" smtClean="0"/>
              <a:t>N</a:t>
            </a:r>
            <a:endParaRPr lang="en-GB" dirty="0"/>
          </a:p>
        </p:txBody>
      </p:sp>
      <p:sp>
        <p:nvSpPr>
          <p:cNvPr id="49" name="TextBox 48"/>
          <p:cNvSpPr txBox="1"/>
          <p:nvPr/>
        </p:nvSpPr>
        <p:spPr>
          <a:xfrm>
            <a:off x="5364088" y="4365104"/>
            <a:ext cx="333746" cy="369332"/>
          </a:xfrm>
          <a:prstGeom prst="rect">
            <a:avLst/>
          </a:prstGeom>
          <a:noFill/>
        </p:spPr>
        <p:txBody>
          <a:bodyPr wrap="none" rtlCol="0">
            <a:spAutoFit/>
          </a:bodyPr>
          <a:lstStyle/>
          <a:p>
            <a:r>
              <a:rPr lang="en-US" dirty="0" smtClean="0"/>
              <a:t>N</a:t>
            </a:r>
            <a:endParaRPr lang="en-GB" dirty="0"/>
          </a:p>
        </p:txBody>
      </p:sp>
      <p:sp>
        <p:nvSpPr>
          <p:cNvPr id="50" name="TextBox 49"/>
          <p:cNvSpPr txBox="1"/>
          <p:nvPr/>
        </p:nvSpPr>
        <p:spPr>
          <a:xfrm>
            <a:off x="5940152" y="4437112"/>
            <a:ext cx="333746" cy="369332"/>
          </a:xfrm>
          <a:prstGeom prst="rect">
            <a:avLst/>
          </a:prstGeom>
          <a:noFill/>
        </p:spPr>
        <p:txBody>
          <a:bodyPr wrap="none" rtlCol="0">
            <a:spAutoFit/>
          </a:bodyPr>
          <a:lstStyle/>
          <a:p>
            <a:r>
              <a:rPr lang="en-US" dirty="0" smtClean="0"/>
              <a:t>N</a:t>
            </a:r>
            <a:endParaRPr lang="en-GB" dirty="0"/>
          </a:p>
        </p:txBody>
      </p:sp>
      <p:sp>
        <p:nvSpPr>
          <p:cNvPr id="51" name="TextBox 50"/>
          <p:cNvSpPr txBox="1"/>
          <p:nvPr/>
        </p:nvSpPr>
        <p:spPr>
          <a:xfrm>
            <a:off x="3707904" y="4365104"/>
            <a:ext cx="333746" cy="369332"/>
          </a:xfrm>
          <a:prstGeom prst="rect">
            <a:avLst/>
          </a:prstGeom>
          <a:noFill/>
        </p:spPr>
        <p:txBody>
          <a:bodyPr wrap="none" rtlCol="0">
            <a:spAutoFit/>
          </a:bodyPr>
          <a:lstStyle/>
          <a:p>
            <a:r>
              <a:rPr lang="en-US" dirty="0" smtClean="0"/>
              <a:t>N</a:t>
            </a:r>
            <a:endParaRPr lang="en-GB" dirty="0"/>
          </a:p>
        </p:txBody>
      </p:sp>
      <p:sp>
        <p:nvSpPr>
          <p:cNvPr id="52" name="TextBox 51"/>
          <p:cNvSpPr txBox="1"/>
          <p:nvPr/>
        </p:nvSpPr>
        <p:spPr>
          <a:xfrm>
            <a:off x="971600" y="5229200"/>
            <a:ext cx="3772828" cy="369332"/>
          </a:xfrm>
          <a:prstGeom prst="rect">
            <a:avLst/>
          </a:prstGeom>
          <a:noFill/>
        </p:spPr>
        <p:txBody>
          <a:bodyPr wrap="none" rtlCol="0">
            <a:spAutoFit/>
          </a:bodyPr>
          <a:lstStyle/>
          <a:p>
            <a:r>
              <a:rPr lang="en-US" dirty="0" smtClean="0"/>
              <a:t>Claim  :The first shot should </a:t>
            </a:r>
            <a:r>
              <a:rPr lang="en-US" dirty="0" err="1" smtClean="0"/>
              <a:t>occour</a:t>
            </a:r>
            <a:r>
              <a:rPr lang="en-US" dirty="0" smtClean="0"/>
              <a:t> at </a:t>
            </a:r>
            <a:endParaRPr lang="en-GB" dirty="0"/>
          </a:p>
        </p:txBody>
      </p:sp>
      <p:graphicFrame>
        <p:nvGraphicFramePr>
          <p:cNvPr id="132103" name="Object 7"/>
          <p:cNvGraphicFramePr>
            <a:graphicFrameLocks noChangeAspect="1"/>
          </p:cNvGraphicFramePr>
          <p:nvPr/>
        </p:nvGraphicFramePr>
        <p:xfrm>
          <a:off x="4572000" y="5229200"/>
          <a:ext cx="346075" cy="366712"/>
        </p:xfrm>
        <a:graphic>
          <a:graphicData uri="http://schemas.openxmlformats.org/presentationml/2006/ole">
            <p:oleObj spid="_x0000_s132103" name="Equation" r:id="rId8" imgW="190440" imgH="203040" progId="Equation.3">
              <p:embed/>
            </p:oleObj>
          </a:graphicData>
        </a:graphic>
      </p:graphicFrame>
      <p:sp>
        <p:nvSpPr>
          <p:cNvPr id="53" name="Date Placeholder 52"/>
          <p:cNvSpPr>
            <a:spLocks noGrp="1"/>
          </p:cNvSpPr>
          <p:nvPr>
            <p:ph type="dt" sz="half" idx="10"/>
          </p:nvPr>
        </p:nvSpPr>
        <p:spPr/>
        <p:txBody>
          <a:bodyPr/>
          <a:lstStyle/>
          <a:p>
            <a:fld id="{9E7E579E-0971-4C5B-830D-32DC530F8F79}" type="datetime1">
              <a:rPr lang="en-GB" smtClean="0"/>
              <a:pPr/>
              <a:t>01/12/2013</a:t>
            </a:fld>
            <a:endParaRPr lang="en-GB"/>
          </a:p>
        </p:txBody>
      </p:sp>
      <p:sp>
        <p:nvSpPr>
          <p:cNvPr id="54" name="Slide Number Placeholder 53"/>
          <p:cNvSpPr>
            <a:spLocks noGrp="1"/>
          </p:cNvSpPr>
          <p:nvPr>
            <p:ph type="sldNum" sz="quarter" idx="12"/>
          </p:nvPr>
        </p:nvSpPr>
        <p:spPr/>
        <p:txBody>
          <a:bodyPr/>
          <a:lstStyle/>
          <a:p>
            <a:fld id="{1AC99574-BD32-4BAE-A6F6-2684FFE94A8F}" type="slidenum">
              <a:rPr lang="en-GB" smtClean="0"/>
              <a:pPr/>
              <a:t>113</a:t>
            </a:fld>
            <a:endParaRPr lang="en-GB"/>
          </a:p>
        </p:txBody>
      </p:sp>
      <p:sp>
        <p:nvSpPr>
          <p:cNvPr id="55" name="TextBox 54"/>
          <p:cNvSpPr txBox="1"/>
          <p:nvPr/>
        </p:nvSpPr>
        <p:spPr>
          <a:xfrm>
            <a:off x="5580112" y="1196752"/>
            <a:ext cx="300082" cy="369332"/>
          </a:xfrm>
          <a:prstGeom prst="rect">
            <a:avLst/>
          </a:prstGeom>
          <a:noFill/>
        </p:spPr>
        <p:txBody>
          <a:bodyPr wrap="none" rtlCol="0">
            <a:spAutoFit/>
          </a:bodyPr>
          <a:lstStyle/>
          <a:p>
            <a:r>
              <a:rPr lang="en-US" dirty="0" smtClean="0"/>
              <a:t>*</a:t>
            </a:r>
            <a:endParaRPr lang="en-GB" dirty="0"/>
          </a:p>
        </p:txBody>
      </p:sp>
      <p:sp>
        <p:nvSpPr>
          <p:cNvPr id="56" name="TextBox 55"/>
          <p:cNvSpPr txBox="1"/>
          <p:nvPr/>
        </p:nvSpPr>
        <p:spPr>
          <a:xfrm>
            <a:off x="2411760" y="4725144"/>
            <a:ext cx="306494" cy="369332"/>
          </a:xfrm>
          <a:prstGeom prst="rect">
            <a:avLst/>
          </a:prstGeom>
          <a:noFill/>
        </p:spPr>
        <p:txBody>
          <a:bodyPr wrap="none" rtlCol="0">
            <a:spAutoFit/>
          </a:bodyPr>
          <a:lstStyle/>
          <a:p>
            <a:r>
              <a:rPr lang="en-US" dirty="0" smtClean="0"/>
              <a:t>d</a:t>
            </a:r>
            <a:endParaRPr lang="en-GB" dirty="0"/>
          </a:p>
        </p:txBody>
      </p:sp>
      <p:sp>
        <p:nvSpPr>
          <p:cNvPr id="57" name="TextBox 56"/>
          <p:cNvSpPr txBox="1"/>
          <p:nvPr/>
        </p:nvSpPr>
        <p:spPr>
          <a:xfrm>
            <a:off x="2555776" y="4653136"/>
            <a:ext cx="300082" cy="369332"/>
          </a:xfrm>
          <a:prstGeom prst="rect">
            <a:avLst/>
          </a:prstGeom>
          <a:noFill/>
        </p:spPr>
        <p:txBody>
          <a:bodyPr wrap="none" rtlCol="0">
            <a:spAutoFit/>
          </a:bodyPr>
          <a:lstStyle/>
          <a:p>
            <a:r>
              <a:rPr lang="en-US" dirty="0" smtClean="0"/>
              <a:t>*</a:t>
            </a:r>
            <a:endParaRPr lang="en-GB"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04664"/>
            <a:ext cx="3622787" cy="369332"/>
          </a:xfrm>
          <a:prstGeom prst="rect">
            <a:avLst/>
          </a:prstGeom>
          <a:noFill/>
        </p:spPr>
        <p:txBody>
          <a:bodyPr wrap="none" rtlCol="0">
            <a:spAutoFit/>
          </a:bodyPr>
          <a:lstStyle/>
          <a:p>
            <a:r>
              <a:rPr lang="en-US" dirty="0" smtClean="0"/>
              <a:t>Number   one  should shoot before   </a:t>
            </a:r>
            <a:endParaRPr lang="en-GB" dirty="0"/>
          </a:p>
        </p:txBody>
      </p:sp>
      <p:graphicFrame>
        <p:nvGraphicFramePr>
          <p:cNvPr id="133122" name="Object 2"/>
          <p:cNvGraphicFramePr>
            <a:graphicFrameLocks noChangeAspect="1"/>
          </p:cNvGraphicFramePr>
          <p:nvPr/>
        </p:nvGraphicFramePr>
        <p:xfrm>
          <a:off x="3851920" y="404664"/>
          <a:ext cx="346075" cy="366713"/>
        </p:xfrm>
        <a:graphic>
          <a:graphicData uri="http://schemas.openxmlformats.org/presentationml/2006/ole">
            <p:oleObj spid="_x0000_s133122" name="Equation" r:id="rId3" imgW="190440" imgH="203040" progId="Equation.3">
              <p:embed/>
            </p:oleObj>
          </a:graphicData>
        </a:graphic>
      </p:graphicFrame>
      <p:sp>
        <p:nvSpPr>
          <p:cNvPr id="5" name="TextBox 4"/>
          <p:cNvSpPr txBox="1"/>
          <p:nvPr/>
        </p:nvSpPr>
        <p:spPr>
          <a:xfrm>
            <a:off x="4211960" y="404664"/>
            <a:ext cx="2336345" cy="369332"/>
          </a:xfrm>
          <a:prstGeom prst="rect">
            <a:avLst/>
          </a:prstGeom>
          <a:noFill/>
        </p:spPr>
        <p:txBody>
          <a:bodyPr wrap="none" rtlCol="0">
            <a:spAutoFit/>
          </a:bodyPr>
          <a:lstStyle/>
          <a:p>
            <a:r>
              <a:rPr lang="en-US" dirty="0" smtClean="0"/>
              <a:t>By dominance  but at   </a:t>
            </a:r>
            <a:endParaRPr lang="en-GB" dirty="0"/>
          </a:p>
        </p:txBody>
      </p:sp>
      <p:graphicFrame>
        <p:nvGraphicFramePr>
          <p:cNvPr id="133123" name="Object 3"/>
          <p:cNvGraphicFramePr>
            <a:graphicFrameLocks noChangeAspect="1"/>
          </p:cNvGraphicFramePr>
          <p:nvPr/>
        </p:nvGraphicFramePr>
        <p:xfrm>
          <a:off x="6372200" y="404664"/>
          <a:ext cx="346075" cy="366712"/>
        </p:xfrm>
        <a:graphic>
          <a:graphicData uri="http://schemas.openxmlformats.org/presentationml/2006/ole">
            <p:oleObj spid="_x0000_s133123" name="Equation" r:id="rId4" imgW="190440" imgH="203040" progId="Equation.3">
              <p:embed/>
            </p:oleObj>
          </a:graphicData>
        </a:graphic>
      </p:graphicFrame>
      <p:sp>
        <p:nvSpPr>
          <p:cNvPr id="7" name="TextBox 6"/>
          <p:cNvSpPr txBox="1"/>
          <p:nvPr/>
        </p:nvSpPr>
        <p:spPr>
          <a:xfrm>
            <a:off x="6732240" y="404664"/>
            <a:ext cx="2390591" cy="369332"/>
          </a:xfrm>
          <a:prstGeom prst="rect">
            <a:avLst/>
          </a:prstGeom>
          <a:noFill/>
        </p:spPr>
        <p:txBody>
          <a:bodyPr wrap="none" rtlCol="0">
            <a:spAutoFit/>
          </a:bodyPr>
          <a:lstStyle/>
          <a:p>
            <a:r>
              <a:rPr lang="en-US" dirty="0" smtClean="0"/>
              <a:t>there is  no dominance </a:t>
            </a:r>
            <a:endParaRPr lang="en-GB" dirty="0"/>
          </a:p>
        </p:txBody>
      </p:sp>
      <p:sp>
        <p:nvSpPr>
          <p:cNvPr id="8" name="TextBox 7"/>
          <p:cNvSpPr txBox="1"/>
          <p:nvPr/>
        </p:nvSpPr>
        <p:spPr>
          <a:xfrm>
            <a:off x="539552" y="1124744"/>
            <a:ext cx="6585777" cy="646331"/>
          </a:xfrm>
          <a:prstGeom prst="rect">
            <a:avLst/>
          </a:prstGeom>
          <a:noFill/>
        </p:spPr>
        <p:txBody>
          <a:bodyPr wrap="none" rtlCol="0">
            <a:spAutoFit/>
          </a:bodyPr>
          <a:lstStyle/>
          <a:p>
            <a:r>
              <a:rPr lang="en-US" dirty="0" smtClean="0"/>
              <a:t>need  BI   you need to know what you </a:t>
            </a:r>
            <a:r>
              <a:rPr lang="en-US" dirty="0" err="1" smtClean="0"/>
              <a:t>belive</a:t>
            </a:r>
            <a:r>
              <a:rPr lang="en-US" dirty="0" smtClean="0"/>
              <a:t> about their next move .</a:t>
            </a:r>
          </a:p>
          <a:p>
            <a:r>
              <a:rPr lang="en-US" dirty="0" smtClean="0"/>
              <a:t>At d=0 (say  2’ s turn )shoot   </a:t>
            </a:r>
            <a:endParaRPr lang="en-GB" dirty="0"/>
          </a:p>
        </p:txBody>
      </p:sp>
      <p:graphicFrame>
        <p:nvGraphicFramePr>
          <p:cNvPr id="133124" name="Object 4"/>
          <p:cNvGraphicFramePr>
            <a:graphicFrameLocks noChangeAspect="1"/>
          </p:cNvGraphicFramePr>
          <p:nvPr/>
        </p:nvGraphicFramePr>
        <p:xfrm>
          <a:off x="3203848" y="1412776"/>
          <a:ext cx="1060450" cy="390525"/>
        </p:xfrm>
        <a:graphic>
          <a:graphicData uri="http://schemas.openxmlformats.org/presentationml/2006/ole">
            <p:oleObj spid="_x0000_s133124" name="Equation" r:id="rId5" imgW="583920" imgH="215640" progId="Equation.3">
              <p:embed/>
            </p:oleObj>
          </a:graphicData>
        </a:graphic>
      </p:graphicFrame>
      <p:sp>
        <p:nvSpPr>
          <p:cNvPr id="10" name="TextBox 9"/>
          <p:cNvSpPr txBox="1"/>
          <p:nvPr/>
        </p:nvSpPr>
        <p:spPr>
          <a:xfrm>
            <a:off x="611560" y="2204864"/>
            <a:ext cx="5909182" cy="646331"/>
          </a:xfrm>
          <a:prstGeom prst="rect">
            <a:avLst/>
          </a:prstGeom>
          <a:noFill/>
        </p:spPr>
        <p:txBody>
          <a:bodyPr wrap="none" rtlCol="0">
            <a:spAutoFit/>
          </a:bodyPr>
          <a:lstStyle/>
          <a:p>
            <a:r>
              <a:rPr lang="en-US" dirty="0" smtClean="0"/>
              <a:t>At  d=1  (say 1’s  turn).</a:t>
            </a:r>
          </a:p>
          <a:p>
            <a:r>
              <a:rPr lang="en-US" dirty="0" smtClean="0"/>
              <a:t>I know  that  2 will  shoot  tomorrow  by  B  should  shoot  if   </a:t>
            </a:r>
            <a:endParaRPr lang="en-GB" dirty="0"/>
          </a:p>
        </p:txBody>
      </p:sp>
      <p:graphicFrame>
        <p:nvGraphicFramePr>
          <p:cNvPr id="133125" name="Object 5"/>
          <p:cNvGraphicFramePr>
            <a:graphicFrameLocks noChangeAspect="1"/>
          </p:cNvGraphicFramePr>
          <p:nvPr/>
        </p:nvGraphicFramePr>
        <p:xfrm>
          <a:off x="611560" y="2852936"/>
          <a:ext cx="1844675" cy="388938"/>
        </p:xfrm>
        <a:graphic>
          <a:graphicData uri="http://schemas.openxmlformats.org/presentationml/2006/ole">
            <p:oleObj spid="_x0000_s133125" name="Equation" r:id="rId6" imgW="1015920" imgH="215640" progId="Equation.3">
              <p:embed/>
            </p:oleObj>
          </a:graphicData>
        </a:graphic>
      </p:graphicFrame>
      <p:sp>
        <p:nvSpPr>
          <p:cNvPr id="12" name="TextBox 11"/>
          <p:cNvSpPr txBox="1"/>
          <p:nvPr/>
        </p:nvSpPr>
        <p:spPr>
          <a:xfrm>
            <a:off x="683568" y="3501008"/>
            <a:ext cx="1575368" cy="369332"/>
          </a:xfrm>
          <a:prstGeom prst="rect">
            <a:avLst/>
          </a:prstGeom>
          <a:noFill/>
        </p:spPr>
        <p:txBody>
          <a:bodyPr wrap="none" rtlCol="0">
            <a:spAutoFit/>
          </a:bodyPr>
          <a:lstStyle/>
          <a:p>
            <a:r>
              <a:rPr lang="en-US" dirty="0" smtClean="0"/>
              <a:t>At    d=2    2’s   </a:t>
            </a:r>
            <a:endParaRPr lang="en-GB" dirty="0"/>
          </a:p>
        </p:txBody>
      </p:sp>
      <p:cxnSp>
        <p:nvCxnSpPr>
          <p:cNvPr id="14" name="Straight Arrow Connector 13"/>
          <p:cNvCxnSpPr/>
          <p:nvPr/>
        </p:nvCxnSpPr>
        <p:spPr>
          <a:xfrm>
            <a:off x="2339752" y="3645024"/>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19872" y="3429000"/>
            <a:ext cx="1851789" cy="369332"/>
          </a:xfrm>
          <a:prstGeom prst="rect">
            <a:avLst/>
          </a:prstGeom>
          <a:noFill/>
        </p:spPr>
        <p:txBody>
          <a:bodyPr wrap="none" rtlCol="0">
            <a:spAutoFit/>
          </a:bodyPr>
          <a:lstStyle/>
          <a:p>
            <a:r>
              <a:rPr lang="en-US" dirty="0" smtClean="0"/>
              <a:t>2 should shoot if  </a:t>
            </a:r>
            <a:endParaRPr lang="en-GB" dirty="0"/>
          </a:p>
        </p:txBody>
      </p:sp>
      <p:graphicFrame>
        <p:nvGraphicFramePr>
          <p:cNvPr id="133126" name="Object 6"/>
          <p:cNvGraphicFramePr>
            <a:graphicFrameLocks noChangeAspect="1"/>
          </p:cNvGraphicFramePr>
          <p:nvPr/>
        </p:nvGraphicFramePr>
        <p:xfrm>
          <a:off x="5270500" y="3429000"/>
          <a:ext cx="1890713" cy="388938"/>
        </p:xfrm>
        <a:graphic>
          <a:graphicData uri="http://schemas.openxmlformats.org/presentationml/2006/ole">
            <p:oleObj spid="_x0000_s133126" name="Equation" r:id="rId7" imgW="1041120" imgH="215640" progId="Equation.3">
              <p:embed/>
            </p:oleObj>
          </a:graphicData>
        </a:graphic>
      </p:graphicFrame>
      <p:sp>
        <p:nvSpPr>
          <p:cNvPr id="18" name="TextBox 17"/>
          <p:cNvSpPr txBox="1"/>
          <p:nvPr/>
        </p:nvSpPr>
        <p:spPr>
          <a:xfrm>
            <a:off x="467544" y="4149080"/>
            <a:ext cx="8487067" cy="646331"/>
          </a:xfrm>
          <a:prstGeom prst="rect">
            <a:avLst/>
          </a:prstGeom>
          <a:noFill/>
        </p:spPr>
        <p:txBody>
          <a:bodyPr wrap="none" rtlCol="0">
            <a:spAutoFit/>
          </a:bodyPr>
          <a:lstStyle/>
          <a:p>
            <a:r>
              <a:rPr lang="en-US" dirty="0" smtClean="0"/>
              <a:t>Who  shoots first not  necessarily better  or worse   </a:t>
            </a:r>
            <a:r>
              <a:rPr lang="en-US" dirty="0" err="1" smtClean="0"/>
              <a:t>shoter</a:t>
            </a:r>
            <a:r>
              <a:rPr lang="en-US" dirty="0" smtClean="0"/>
              <a:t> but whoever’s turn it is first at</a:t>
            </a:r>
          </a:p>
          <a:p>
            <a:endParaRPr lang="en-GB" dirty="0"/>
          </a:p>
        </p:txBody>
      </p:sp>
      <p:graphicFrame>
        <p:nvGraphicFramePr>
          <p:cNvPr id="133127" name="Object 7"/>
          <p:cNvGraphicFramePr>
            <a:graphicFrameLocks noChangeAspect="1"/>
          </p:cNvGraphicFramePr>
          <p:nvPr/>
        </p:nvGraphicFramePr>
        <p:xfrm>
          <a:off x="539552" y="4509120"/>
          <a:ext cx="346075" cy="366712"/>
        </p:xfrm>
        <a:graphic>
          <a:graphicData uri="http://schemas.openxmlformats.org/presentationml/2006/ole">
            <p:oleObj spid="_x0000_s133127" name="Equation" r:id="rId8" imgW="190440" imgH="203040" progId="Equation.3">
              <p:embed/>
            </p:oleObj>
          </a:graphicData>
        </a:graphic>
      </p:graphicFrame>
      <p:sp>
        <p:nvSpPr>
          <p:cNvPr id="20" name="TextBox 19"/>
          <p:cNvSpPr txBox="1"/>
          <p:nvPr/>
        </p:nvSpPr>
        <p:spPr>
          <a:xfrm>
            <a:off x="1043608" y="4509120"/>
            <a:ext cx="955903" cy="369332"/>
          </a:xfrm>
          <a:prstGeom prst="rect">
            <a:avLst/>
          </a:prstGeom>
          <a:noFill/>
        </p:spPr>
        <p:txBody>
          <a:bodyPr wrap="none" rtlCol="0">
            <a:spAutoFit/>
          </a:bodyPr>
          <a:lstStyle/>
          <a:p>
            <a:r>
              <a:rPr lang="en-US" dirty="0" smtClean="0"/>
              <a:t>(where  </a:t>
            </a:r>
            <a:endParaRPr lang="en-GB" dirty="0"/>
          </a:p>
        </p:txBody>
      </p:sp>
      <p:graphicFrame>
        <p:nvGraphicFramePr>
          <p:cNvPr id="133128" name="Object 8"/>
          <p:cNvGraphicFramePr>
            <a:graphicFrameLocks noChangeAspect="1"/>
          </p:cNvGraphicFramePr>
          <p:nvPr/>
        </p:nvGraphicFramePr>
        <p:xfrm>
          <a:off x="1835696" y="4509120"/>
          <a:ext cx="346075" cy="366713"/>
        </p:xfrm>
        <a:graphic>
          <a:graphicData uri="http://schemas.openxmlformats.org/presentationml/2006/ole">
            <p:oleObj spid="_x0000_s133128" name="Equation" r:id="rId9" imgW="190440" imgH="203040" progId="Equation.3">
              <p:embed/>
            </p:oleObj>
          </a:graphicData>
        </a:graphic>
      </p:graphicFrame>
      <p:sp>
        <p:nvSpPr>
          <p:cNvPr id="22" name="TextBox 21"/>
          <p:cNvSpPr txBox="1"/>
          <p:nvPr/>
        </p:nvSpPr>
        <p:spPr>
          <a:xfrm>
            <a:off x="2195736" y="4509120"/>
            <a:ext cx="3550396" cy="646331"/>
          </a:xfrm>
          <a:prstGeom prst="rect">
            <a:avLst/>
          </a:prstGeom>
          <a:noFill/>
        </p:spPr>
        <p:txBody>
          <a:bodyPr wrap="none" rtlCol="0">
            <a:spAutoFit/>
          </a:bodyPr>
          <a:lstStyle/>
          <a:p>
            <a:r>
              <a:rPr lang="en-US" dirty="0" smtClean="0"/>
              <a:t>Is determined by their joint ability ).</a:t>
            </a:r>
          </a:p>
          <a:p>
            <a:endParaRPr lang="en-GB" dirty="0"/>
          </a:p>
        </p:txBody>
      </p:sp>
      <p:sp>
        <p:nvSpPr>
          <p:cNvPr id="24" name="TextBox 23"/>
          <p:cNvSpPr txBox="1"/>
          <p:nvPr/>
        </p:nvSpPr>
        <p:spPr>
          <a:xfrm>
            <a:off x="611560" y="4941168"/>
            <a:ext cx="5290807" cy="369332"/>
          </a:xfrm>
          <a:prstGeom prst="rect">
            <a:avLst/>
          </a:prstGeom>
          <a:noFill/>
        </p:spPr>
        <p:txBody>
          <a:bodyPr wrap="none" rtlCol="0">
            <a:spAutoFit/>
          </a:bodyPr>
          <a:lstStyle/>
          <a:p>
            <a:r>
              <a:rPr lang="en-US" dirty="0" smtClean="0"/>
              <a:t>You can solve hard  problems with dominance  and BI. </a:t>
            </a:r>
            <a:endParaRPr lang="en-GB" dirty="0"/>
          </a:p>
        </p:txBody>
      </p:sp>
      <p:sp>
        <p:nvSpPr>
          <p:cNvPr id="25" name="TextBox 24"/>
          <p:cNvSpPr txBox="1"/>
          <p:nvPr/>
        </p:nvSpPr>
        <p:spPr>
          <a:xfrm>
            <a:off x="395536" y="5373216"/>
            <a:ext cx="6248570" cy="369332"/>
          </a:xfrm>
          <a:prstGeom prst="rect">
            <a:avLst/>
          </a:prstGeom>
          <a:noFill/>
        </p:spPr>
        <p:txBody>
          <a:bodyPr wrap="none" rtlCol="0">
            <a:spAutoFit/>
          </a:bodyPr>
          <a:lstStyle/>
          <a:p>
            <a:r>
              <a:rPr lang="en-US" dirty="0" smtClean="0"/>
              <a:t>If  playing  an un –sophisticated  player –still do not show  before </a:t>
            </a:r>
            <a:endParaRPr lang="en-GB" dirty="0"/>
          </a:p>
        </p:txBody>
      </p:sp>
      <p:graphicFrame>
        <p:nvGraphicFramePr>
          <p:cNvPr id="133129" name="Object 9"/>
          <p:cNvGraphicFramePr>
            <a:graphicFrameLocks noChangeAspect="1"/>
          </p:cNvGraphicFramePr>
          <p:nvPr/>
        </p:nvGraphicFramePr>
        <p:xfrm>
          <a:off x="6588224" y="5301208"/>
          <a:ext cx="346075" cy="366712"/>
        </p:xfrm>
        <a:graphic>
          <a:graphicData uri="http://schemas.openxmlformats.org/presentationml/2006/ole">
            <p:oleObj spid="_x0000_s133129" name="Equation" r:id="rId10" imgW="190440" imgH="203040" progId="Equation.3">
              <p:embed/>
            </p:oleObj>
          </a:graphicData>
        </a:graphic>
      </p:graphicFrame>
      <p:sp>
        <p:nvSpPr>
          <p:cNvPr id="28" name="TextBox 27"/>
          <p:cNvSpPr txBox="1"/>
          <p:nvPr/>
        </p:nvSpPr>
        <p:spPr>
          <a:xfrm>
            <a:off x="539552" y="5877272"/>
            <a:ext cx="2033121" cy="923330"/>
          </a:xfrm>
          <a:prstGeom prst="rect">
            <a:avLst/>
          </a:prstGeom>
          <a:noFill/>
        </p:spPr>
        <p:txBody>
          <a:bodyPr wrap="none" rtlCol="0">
            <a:spAutoFit/>
          </a:bodyPr>
          <a:lstStyle/>
          <a:p>
            <a:r>
              <a:rPr lang="en-US" dirty="0" smtClean="0"/>
              <a:t>People  shoot early </a:t>
            </a:r>
          </a:p>
          <a:p>
            <a:pPr>
              <a:buFontTx/>
              <a:buChar char="-"/>
            </a:pPr>
            <a:r>
              <a:rPr lang="en-US" dirty="0" smtClean="0"/>
              <a:t>Over confidence </a:t>
            </a:r>
          </a:p>
          <a:p>
            <a:pPr>
              <a:buFontTx/>
              <a:buChar char="-"/>
            </a:pPr>
            <a:r>
              <a:rPr lang="en-US" dirty="0" smtClean="0"/>
              <a:t>-pro –active  bias </a:t>
            </a:r>
            <a:endParaRPr lang="en-GB" dirty="0"/>
          </a:p>
        </p:txBody>
      </p:sp>
      <p:sp>
        <p:nvSpPr>
          <p:cNvPr id="29" name="TextBox 28"/>
          <p:cNvSpPr txBox="1"/>
          <p:nvPr/>
        </p:nvSpPr>
        <p:spPr>
          <a:xfrm>
            <a:off x="3203848" y="6165304"/>
            <a:ext cx="3677353" cy="369332"/>
          </a:xfrm>
          <a:prstGeom prst="rect">
            <a:avLst/>
          </a:prstGeom>
          <a:noFill/>
        </p:spPr>
        <p:txBody>
          <a:bodyPr wrap="none" rtlCol="0">
            <a:spAutoFit/>
          </a:bodyPr>
          <a:lstStyle/>
          <a:p>
            <a:r>
              <a:rPr lang="en-US" dirty="0" smtClean="0"/>
              <a:t>Sometimes </a:t>
            </a:r>
            <a:r>
              <a:rPr lang="en-US" dirty="0" err="1" smtClean="0"/>
              <a:t>watting</a:t>
            </a:r>
            <a:r>
              <a:rPr lang="en-US" dirty="0" smtClean="0"/>
              <a:t> is a good strategy</a:t>
            </a:r>
            <a:endParaRPr lang="en-GB" dirty="0"/>
          </a:p>
        </p:txBody>
      </p:sp>
      <p:sp>
        <p:nvSpPr>
          <p:cNvPr id="27" name="Slide Number Placeholder 26"/>
          <p:cNvSpPr>
            <a:spLocks noGrp="1"/>
          </p:cNvSpPr>
          <p:nvPr>
            <p:ph type="sldNum" sz="quarter" idx="12"/>
          </p:nvPr>
        </p:nvSpPr>
        <p:spPr/>
        <p:txBody>
          <a:bodyPr/>
          <a:lstStyle/>
          <a:p>
            <a:fld id="{1AC99574-BD32-4BAE-A6F6-2684FFE94A8F}" type="slidenum">
              <a:rPr lang="en-GB" smtClean="0"/>
              <a:pPr/>
              <a:t>114</a:t>
            </a:fld>
            <a:endParaRPr lang="en-GB"/>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548680"/>
            <a:ext cx="3443571" cy="461665"/>
          </a:xfrm>
          <a:prstGeom prst="rect">
            <a:avLst/>
          </a:prstGeom>
          <a:noFill/>
        </p:spPr>
        <p:txBody>
          <a:bodyPr wrap="none" rtlCol="0">
            <a:spAutoFit/>
          </a:bodyPr>
          <a:lstStyle/>
          <a:p>
            <a:r>
              <a:rPr lang="en-US" sz="2400" dirty="0" smtClean="0">
                <a:solidFill>
                  <a:srgbClr val="FF0000"/>
                </a:solidFill>
              </a:rPr>
              <a:t>Ultimatums  &amp; Bargaining </a:t>
            </a:r>
            <a:endParaRPr lang="en-GB" sz="2400" dirty="0">
              <a:solidFill>
                <a:srgbClr val="FF0000"/>
              </a:solidFill>
            </a:endParaRPr>
          </a:p>
        </p:txBody>
      </p:sp>
      <p:sp>
        <p:nvSpPr>
          <p:cNvPr id="5" name="TextBox 4"/>
          <p:cNvSpPr txBox="1"/>
          <p:nvPr/>
        </p:nvSpPr>
        <p:spPr>
          <a:xfrm>
            <a:off x="683568" y="1196752"/>
            <a:ext cx="4592219" cy="646331"/>
          </a:xfrm>
          <a:prstGeom prst="rect">
            <a:avLst/>
          </a:prstGeom>
          <a:noFill/>
        </p:spPr>
        <p:txBody>
          <a:bodyPr wrap="none" rtlCol="0">
            <a:spAutoFit/>
          </a:bodyPr>
          <a:lstStyle/>
          <a:p>
            <a:r>
              <a:rPr lang="en-US" dirty="0" smtClean="0"/>
              <a:t>2 player  1 &amp;2    $  1</a:t>
            </a:r>
          </a:p>
          <a:p>
            <a:r>
              <a:rPr lang="en-US" dirty="0" smtClean="0"/>
              <a:t>1 can make  a take it  or leave  offer to 2 (s ,1-s)</a:t>
            </a:r>
            <a:endParaRPr lang="en-GB" dirty="0"/>
          </a:p>
        </p:txBody>
      </p:sp>
      <p:sp>
        <p:nvSpPr>
          <p:cNvPr id="6" name="Left Brace 5"/>
          <p:cNvSpPr/>
          <p:nvPr/>
        </p:nvSpPr>
        <p:spPr>
          <a:xfrm>
            <a:off x="611560" y="2060848"/>
            <a:ext cx="72008"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971600" y="2276872"/>
            <a:ext cx="1408014" cy="369332"/>
          </a:xfrm>
          <a:prstGeom prst="rect">
            <a:avLst/>
          </a:prstGeom>
          <a:noFill/>
        </p:spPr>
        <p:txBody>
          <a:bodyPr wrap="none" rtlCol="0">
            <a:spAutoFit/>
          </a:bodyPr>
          <a:lstStyle/>
          <a:p>
            <a:r>
              <a:rPr lang="en-US" dirty="0" smtClean="0"/>
              <a:t>2 can accept </a:t>
            </a:r>
            <a:endParaRPr lang="en-GB" dirty="0"/>
          </a:p>
        </p:txBody>
      </p:sp>
      <p:cxnSp>
        <p:nvCxnSpPr>
          <p:cNvPr id="9" name="Straight Arrow Connector 8"/>
          <p:cNvCxnSpPr/>
          <p:nvPr/>
        </p:nvCxnSpPr>
        <p:spPr>
          <a:xfrm>
            <a:off x="2555776" y="242088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35896" y="2204864"/>
            <a:ext cx="750526" cy="369332"/>
          </a:xfrm>
          <a:prstGeom prst="rect">
            <a:avLst/>
          </a:prstGeom>
          <a:noFill/>
        </p:spPr>
        <p:txBody>
          <a:bodyPr wrap="none" rtlCol="0">
            <a:spAutoFit/>
          </a:bodyPr>
          <a:lstStyle/>
          <a:p>
            <a:r>
              <a:rPr lang="en-US" dirty="0" smtClean="0"/>
              <a:t>(s,1-s)</a:t>
            </a:r>
            <a:endParaRPr lang="en-GB" dirty="0"/>
          </a:p>
        </p:txBody>
      </p:sp>
      <p:sp>
        <p:nvSpPr>
          <p:cNvPr id="11" name="TextBox 10"/>
          <p:cNvSpPr txBox="1"/>
          <p:nvPr/>
        </p:nvSpPr>
        <p:spPr>
          <a:xfrm>
            <a:off x="971600" y="3068960"/>
            <a:ext cx="1717008" cy="369332"/>
          </a:xfrm>
          <a:prstGeom prst="rect">
            <a:avLst/>
          </a:prstGeom>
          <a:noFill/>
        </p:spPr>
        <p:txBody>
          <a:bodyPr wrap="none" rtlCol="0">
            <a:spAutoFit/>
          </a:bodyPr>
          <a:lstStyle/>
          <a:p>
            <a:r>
              <a:rPr lang="en-US" dirty="0" smtClean="0"/>
              <a:t>Or  2  can reject </a:t>
            </a:r>
            <a:endParaRPr lang="en-GB" dirty="0"/>
          </a:p>
        </p:txBody>
      </p:sp>
      <p:cxnSp>
        <p:nvCxnSpPr>
          <p:cNvPr id="13" name="Straight Arrow Connector 12"/>
          <p:cNvCxnSpPr/>
          <p:nvPr/>
        </p:nvCxnSpPr>
        <p:spPr>
          <a:xfrm>
            <a:off x="2843808" y="3284984"/>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23928" y="3068960"/>
            <a:ext cx="617477" cy="369332"/>
          </a:xfrm>
          <a:prstGeom prst="rect">
            <a:avLst/>
          </a:prstGeom>
          <a:noFill/>
        </p:spPr>
        <p:txBody>
          <a:bodyPr wrap="none" rtlCol="0">
            <a:spAutoFit/>
          </a:bodyPr>
          <a:lstStyle/>
          <a:p>
            <a:r>
              <a:rPr lang="en-US" dirty="0" smtClean="0"/>
              <a:t>(0,0)</a:t>
            </a:r>
            <a:endParaRPr lang="en-GB" dirty="0"/>
          </a:p>
        </p:txBody>
      </p:sp>
      <p:sp>
        <p:nvSpPr>
          <p:cNvPr id="15" name="TextBox 14"/>
          <p:cNvSpPr txBox="1"/>
          <p:nvPr/>
        </p:nvSpPr>
        <p:spPr>
          <a:xfrm>
            <a:off x="395536" y="3861048"/>
            <a:ext cx="526106" cy="369332"/>
          </a:xfrm>
          <a:prstGeom prst="rect">
            <a:avLst/>
          </a:prstGeom>
          <a:noFill/>
        </p:spPr>
        <p:txBody>
          <a:bodyPr wrap="none" rtlCol="0">
            <a:spAutoFit/>
          </a:bodyPr>
          <a:lstStyle/>
          <a:p>
            <a:r>
              <a:rPr lang="en-US" dirty="0" smtClean="0"/>
              <a:t>BI   </a:t>
            </a:r>
            <a:endParaRPr lang="en-GB" dirty="0"/>
          </a:p>
        </p:txBody>
      </p:sp>
      <p:cxnSp>
        <p:nvCxnSpPr>
          <p:cNvPr id="17" name="Straight Arrow Connector 16"/>
          <p:cNvCxnSpPr/>
          <p:nvPr/>
        </p:nvCxnSpPr>
        <p:spPr>
          <a:xfrm>
            <a:off x="971600" y="400506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95736" y="3789040"/>
            <a:ext cx="2327881" cy="369332"/>
          </a:xfrm>
          <a:prstGeom prst="rect">
            <a:avLst/>
          </a:prstGeom>
          <a:noFill/>
        </p:spPr>
        <p:txBody>
          <a:bodyPr wrap="none" rtlCol="0">
            <a:spAutoFit/>
          </a:bodyPr>
          <a:lstStyle/>
          <a:p>
            <a:r>
              <a:rPr lang="en-US" dirty="0" smtClean="0"/>
              <a:t>(99  c   ,1c  )   or(100,0)</a:t>
            </a:r>
            <a:endParaRPr lang="en-GB" dirty="0"/>
          </a:p>
        </p:txBody>
      </p:sp>
      <p:sp>
        <p:nvSpPr>
          <p:cNvPr id="19" name="TextBox 18"/>
          <p:cNvSpPr txBox="1"/>
          <p:nvPr/>
        </p:nvSpPr>
        <p:spPr>
          <a:xfrm>
            <a:off x="467544" y="4725144"/>
            <a:ext cx="3353097" cy="646331"/>
          </a:xfrm>
          <a:prstGeom prst="rect">
            <a:avLst/>
          </a:prstGeom>
          <a:noFill/>
        </p:spPr>
        <p:txBody>
          <a:bodyPr wrap="none" rtlCol="0">
            <a:spAutoFit/>
          </a:bodyPr>
          <a:lstStyle/>
          <a:p>
            <a:r>
              <a:rPr lang="en-US" dirty="0" smtClean="0">
                <a:solidFill>
                  <a:srgbClr val="FF0000"/>
                </a:solidFill>
              </a:rPr>
              <a:t>2.Period   Bargaining   </a:t>
            </a:r>
            <a:r>
              <a:rPr lang="en-US" dirty="0" smtClean="0"/>
              <a:t>:   $1</a:t>
            </a:r>
          </a:p>
          <a:p>
            <a:r>
              <a:rPr lang="en-US" dirty="0" smtClean="0"/>
              <a:t>Stage 1: Player 1 makes offer to  2</a:t>
            </a:r>
            <a:endParaRPr lang="en-GB" dirty="0"/>
          </a:p>
        </p:txBody>
      </p:sp>
      <p:graphicFrame>
        <p:nvGraphicFramePr>
          <p:cNvPr id="20" name="Object 19"/>
          <p:cNvGraphicFramePr>
            <a:graphicFrameLocks noChangeAspect="1"/>
          </p:cNvGraphicFramePr>
          <p:nvPr/>
        </p:nvGraphicFramePr>
        <p:xfrm>
          <a:off x="3923927" y="5013176"/>
          <a:ext cx="976545" cy="347216"/>
        </p:xfrm>
        <a:graphic>
          <a:graphicData uri="http://schemas.openxmlformats.org/presentationml/2006/ole">
            <p:oleObj spid="_x0000_s134146" name="Equation" r:id="rId3" imgW="571320" imgH="203040" progId="Equation.3">
              <p:embed/>
            </p:oleObj>
          </a:graphicData>
        </a:graphic>
      </p:graphicFrame>
      <p:sp>
        <p:nvSpPr>
          <p:cNvPr id="21" name="TextBox 20"/>
          <p:cNvSpPr txBox="1"/>
          <p:nvPr/>
        </p:nvSpPr>
        <p:spPr>
          <a:xfrm>
            <a:off x="5004048" y="4941168"/>
            <a:ext cx="1162691" cy="369332"/>
          </a:xfrm>
          <a:prstGeom prst="rect">
            <a:avLst/>
          </a:prstGeom>
          <a:noFill/>
        </p:spPr>
        <p:txBody>
          <a:bodyPr wrap="none" rtlCol="0">
            <a:spAutoFit/>
          </a:bodyPr>
          <a:lstStyle/>
          <a:p>
            <a:r>
              <a:rPr lang="en-US" dirty="0" smtClean="0"/>
              <a:t>If 2 rejects</a:t>
            </a:r>
            <a:endParaRPr lang="en-GB" dirty="0"/>
          </a:p>
        </p:txBody>
      </p:sp>
      <p:sp>
        <p:nvSpPr>
          <p:cNvPr id="22" name="Date Placeholder 21"/>
          <p:cNvSpPr>
            <a:spLocks noGrp="1"/>
          </p:cNvSpPr>
          <p:nvPr>
            <p:ph type="dt" sz="half" idx="10"/>
          </p:nvPr>
        </p:nvSpPr>
        <p:spPr/>
        <p:txBody>
          <a:bodyPr/>
          <a:lstStyle/>
          <a:p>
            <a:fld id="{2289F05A-5D8C-4A17-ABED-070751338E50}" type="datetime1">
              <a:rPr lang="en-GB" smtClean="0"/>
              <a:pPr/>
              <a:t>01/12/2013</a:t>
            </a:fld>
            <a:endParaRPr lang="en-GB"/>
          </a:p>
        </p:txBody>
      </p:sp>
      <p:sp>
        <p:nvSpPr>
          <p:cNvPr id="23" name="Slide Number Placeholder 22"/>
          <p:cNvSpPr>
            <a:spLocks noGrp="1"/>
          </p:cNvSpPr>
          <p:nvPr>
            <p:ph type="sldNum" sz="quarter" idx="12"/>
          </p:nvPr>
        </p:nvSpPr>
        <p:spPr/>
        <p:txBody>
          <a:bodyPr/>
          <a:lstStyle/>
          <a:p>
            <a:fld id="{1AC99574-BD32-4BAE-A6F6-2684FFE94A8F}" type="slidenum">
              <a:rPr lang="en-GB" smtClean="0"/>
              <a:pPr/>
              <a:t>115</a:t>
            </a:fld>
            <a:endParaRPr lang="en-GB"/>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404664"/>
            <a:ext cx="3332387" cy="369332"/>
          </a:xfrm>
          <a:prstGeom prst="rect">
            <a:avLst/>
          </a:prstGeom>
          <a:noFill/>
        </p:spPr>
        <p:txBody>
          <a:bodyPr wrap="none" rtlCol="0">
            <a:spAutoFit/>
          </a:bodyPr>
          <a:lstStyle/>
          <a:p>
            <a:r>
              <a:rPr lang="en-US" dirty="0" smtClean="0"/>
              <a:t>Stage 2 ; 2 gets to make offer  to (</a:t>
            </a:r>
            <a:endParaRPr lang="en-GB" dirty="0"/>
          </a:p>
        </p:txBody>
      </p:sp>
      <p:graphicFrame>
        <p:nvGraphicFramePr>
          <p:cNvPr id="4" name="Object 3"/>
          <p:cNvGraphicFramePr>
            <a:graphicFrameLocks noChangeAspect="1"/>
          </p:cNvGraphicFramePr>
          <p:nvPr/>
        </p:nvGraphicFramePr>
        <p:xfrm>
          <a:off x="3995935" y="332657"/>
          <a:ext cx="1160127" cy="453962"/>
        </p:xfrm>
        <a:graphic>
          <a:graphicData uri="http://schemas.openxmlformats.org/presentationml/2006/ole">
            <p:oleObj spid="_x0000_s135170" name="Equation" r:id="rId3" imgW="583920" imgH="228600" progId="Equation.3">
              <p:embed/>
            </p:oleObj>
          </a:graphicData>
        </a:graphic>
      </p:graphicFrame>
      <p:sp>
        <p:nvSpPr>
          <p:cNvPr id="5" name="TextBox 4"/>
          <p:cNvSpPr txBox="1"/>
          <p:nvPr/>
        </p:nvSpPr>
        <p:spPr>
          <a:xfrm>
            <a:off x="539552" y="1124744"/>
            <a:ext cx="2017475" cy="369332"/>
          </a:xfrm>
          <a:prstGeom prst="rect">
            <a:avLst/>
          </a:prstGeom>
          <a:noFill/>
        </p:spPr>
        <p:txBody>
          <a:bodyPr wrap="none" rtlCol="0">
            <a:spAutoFit/>
          </a:bodyPr>
          <a:lstStyle/>
          <a:p>
            <a:r>
              <a:rPr lang="en-US" dirty="0" smtClean="0"/>
              <a:t>1     Can  accept       </a:t>
            </a:r>
            <a:endParaRPr lang="en-GB" dirty="0"/>
          </a:p>
        </p:txBody>
      </p:sp>
      <p:cxnSp>
        <p:nvCxnSpPr>
          <p:cNvPr id="7" name="Straight Arrow Connector 6"/>
          <p:cNvCxnSpPr/>
          <p:nvPr/>
        </p:nvCxnSpPr>
        <p:spPr>
          <a:xfrm>
            <a:off x="2627784" y="134076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5171" name="Object 3"/>
          <p:cNvGraphicFramePr>
            <a:graphicFrameLocks noChangeAspect="1"/>
          </p:cNvGraphicFramePr>
          <p:nvPr/>
        </p:nvGraphicFramePr>
        <p:xfrm>
          <a:off x="3873500" y="1052513"/>
          <a:ext cx="1262063" cy="454025"/>
        </p:xfrm>
        <a:graphic>
          <a:graphicData uri="http://schemas.openxmlformats.org/presentationml/2006/ole">
            <p:oleObj spid="_x0000_s135171" name="Equation" r:id="rId4" imgW="634680" imgH="228600" progId="Equation.3">
              <p:embed/>
            </p:oleObj>
          </a:graphicData>
        </a:graphic>
      </p:graphicFrame>
      <p:sp>
        <p:nvSpPr>
          <p:cNvPr id="9" name="TextBox 8"/>
          <p:cNvSpPr txBox="1"/>
          <p:nvPr/>
        </p:nvSpPr>
        <p:spPr>
          <a:xfrm>
            <a:off x="683568" y="1844824"/>
            <a:ext cx="1204369" cy="369332"/>
          </a:xfrm>
          <a:prstGeom prst="rect">
            <a:avLst/>
          </a:prstGeom>
          <a:noFill/>
        </p:spPr>
        <p:txBody>
          <a:bodyPr wrap="none" rtlCol="0">
            <a:spAutoFit/>
          </a:bodyPr>
          <a:lstStyle/>
          <a:p>
            <a:r>
              <a:rPr lang="en-US" dirty="0" smtClean="0"/>
              <a:t>If   rejects  </a:t>
            </a:r>
            <a:endParaRPr lang="en-GB" dirty="0"/>
          </a:p>
        </p:txBody>
      </p:sp>
      <p:cxnSp>
        <p:nvCxnSpPr>
          <p:cNvPr id="10" name="Straight Arrow Connector 9"/>
          <p:cNvCxnSpPr/>
          <p:nvPr/>
        </p:nvCxnSpPr>
        <p:spPr>
          <a:xfrm>
            <a:off x="1835696" y="206084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87824" y="1844824"/>
            <a:ext cx="617477" cy="369332"/>
          </a:xfrm>
          <a:prstGeom prst="rect">
            <a:avLst/>
          </a:prstGeom>
          <a:noFill/>
        </p:spPr>
        <p:txBody>
          <a:bodyPr wrap="none" rtlCol="0">
            <a:spAutoFit/>
          </a:bodyPr>
          <a:lstStyle/>
          <a:p>
            <a:r>
              <a:rPr lang="en-US" dirty="0" smtClean="0"/>
              <a:t>(0,0)</a:t>
            </a:r>
            <a:endParaRPr lang="en-GB" dirty="0"/>
          </a:p>
        </p:txBody>
      </p:sp>
      <p:sp>
        <p:nvSpPr>
          <p:cNvPr id="12" name="TextBox 11"/>
          <p:cNvSpPr txBox="1"/>
          <p:nvPr/>
        </p:nvSpPr>
        <p:spPr>
          <a:xfrm>
            <a:off x="467544" y="2492896"/>
            <a:ext cx="3822650" cy="369332"/>
          </a:xfrm>
          <a:prstGeom prst="rect">
            <a:avLst/>
          </a:prstGeom>
          <a:noFill/>
        </p:spPr>
        <p:txBody>
          <a:bodyPr wrap="none" rtlCol="0">
            <a:spAutoFit/>
          </a:bodyPr>
          <a:lstStyle/>
          <a:p>
            <a:r>
              <a:rPr lang="en-US" dirty="0" err="1" smtClean="0"/>
              <a:t>Disconting</a:t>
            </a:r>
            <a:r>
              <a:rPr lang="en-US" dirty="0" smtClean="0"/>
              <a:t>                                    $  &amp;       </a:t>
            </a:r>
            <a:endParaRPr lang="en-GB" dirty="0"/>
          </a:p>
        </p:txBody>
      </p:sp>
      <p:cxnSp>
        <p:nvCxnSpPr>
          <p:cNvPr id="15" name="Straight Connector 14"/>
          <p:cNvCxnSpPr/>
          <p:nvPr/>
        </p:nvCxnSpPr>
        <p:spPr>
          <a:xfrm>
            <a:off x="683568" y="3068960"/>
            <a:ext cx="5688632"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23728" y="3717032"/>
            <a:ext cx="635110" cy="369332"/>
          </a:xfrm>
          <a:prstGeom prst="rect">
            <a:avLst/>
          </a:prstGeom>
          <a:noFill/>
        </p:spPr>
        <p:txBody>
          <a:bodyPr wrap="none" rtlCol="0">
            <a:spAutoFit/>
          </a:bodyPr>
          <a:lstStyle/>
          <a:p>
            <a:r>
              <a:rPr lang="en-US" dirty="0" smtClean="0"/>
              <a:t>offer</a:t>
            </a:r>
            <a:endParaRPr lang="en-GB" dirty="0"/>
          </a:p>
        </p:txBody>
      </p:sp>
      <p:sp>
        <p:nvSpPr>
          <p:cNvPr id="19" name="TextBox 18"/>
          <p:cNvSpPr txBox="1"/>
          <p:nvPr/>
        </p:nvSpPr>
        <p:spPr>
          <a:xfrm>
            <a:off x="4644008" y="3717032"/>
            <a:ext cx="825419" cy="369332"/>
          </a:xfrm>
          <a:prstGeom prst="rect">
            <a:avLst/>
          </a:prstGeom>
          <a:noFill/>
        </p:spPr>
        <p:txBody>
          <a:bodyPr wrap="none" rtlCol="0">
            <a:spAutoFit/>
          </a:bodyPr>
          <a:lstStyle/>
          <a:p>
            <a:r>
              <a:rPr lang="en-US" dirty="0" err="1" smtClean="0"/>
              <a:t>reciver</a:t>
            </a:r>
            <a:endParaRPr lang="en-GB" dirty="0"/>
          </a:p>
        </p:txBody>
      </p:sp>
      <p:graphicFrame>
        <p:nvGraphicFramePr>
          <p:cNvPr id="21" name="Table 20"/>
          <p:cNvGraphicFramePr>
            <a:graphicFrameLocks noGrp="1"/>
          </p:cNvGraphicFramePr>
          <p:nvPr/>
        </p:nvGraphicFramePr>
        <p:xfrm>
          <a:off x="971600" y="3789040"/>
          <a:ext cx="6096000" cy="2613888"/>
        </p:xfrm>
        <a:graphic>
          <a:graphicData uri="http://schemas.openxmlformats.org/drawingml/2006/table">
            <a:tbl>
              <a:tblPr firstRow="1" bandRow="1">
                <a:tableStyleId>{5940675A-B579-460E-94D1-54222C63F5DA}</a:tableStyleId>
              </a:tblPr>
              <a:tblGrid>
                <a:gridCol w="3048000"/>
                <a:gridCol w="3048000"/>
              </a:tblGrid>
              <a:tr h="370840">
                <a:tc>
                  <a:txBody>
                    <a:bodyPr/>
                    <a:lstStyle/>
                    <a:p>
                      <a:endParaRPr lang="en-GB" dirty="0"/>
                    </a:p>
                  </a:txBody>
                  <a:tcPr/>
                </a:tc>
                <a:tc>
                  <a:txBody>
                    <a:bodyPr/>
                    <a:lstStyle/>
                    <a:p>
                      <a:endParaRPr lang="en-GB"/>
                    </a:p>
                  </a:txBody>
                  <a:tcPr/>
                </a:tc>
              </a:tr>
              <a:tr h="370840">
                <a:tc>
                  <a:txBody>
                    <a:bodyPr/>
                    <a:lstStyle/>
                    <a:p>
                      <a:r>
                        <a:rPr lang="en-US" dirty="0" smtClean="0"/>
                        <a:t>                                      1</a:t>
                      </a:r>
                      <a:endParaRPr lang="en-GB" dirty="0"/>
                    </a:p>
                  </a:txBody>
                  <a:tcPr/>
                </a:tc>
                <a:tc>
                  <a:txBody>
                    <a:bodyPr/>
                    <a:lstStyle/>
                    <a:p>
                      <a:r>
                        <a:rPr lang="en-US" dirty="0" smtClean="0"/>
                        <a:t>      0</a:t>
                      </a:r>
                      <a:endParaRPr lang="en-GB" dirty="0"/>
                    </a:p>
                  </a:txBody>
                  <a:tcPr/>
                </a:tc>
              </a:tr>
              <a:tr h="370840">
                <a:tc>
                  <a:txBody>
                    <a:bodyPr/>
                    <a:lstStyle/>
                    <a:p>
                      <a:endParaRPr lang="en-GB" dirty="0"/>
                    </a:p>
                  </a:txBody>
                  <a:tcPr/>
                </a:tc>
                <a:tc>
                  <a:txBody>
                    <a:bodyPr/>
                    <a:lstStyle/>
                    <a:p>
                      <a:endParaRPr lang="en-GB" dirty="0"/>
                    </a:p>
                  </a:txBody>
                  <a:tcPr/>
                </a:tc>
              </a:tr>
              <a:tr h="370840">
                <a:tc>
                  <a:txBody>
                    <a:bodyPr/>
                    <a:lstStyle/>
                    <a:p>
                      <a:r>
                        <a:rPr lang="en-US" dirty="0" smtClean="0"/>
                        <a:t>Three stage </a:t>
                      </a:r>
                      <a:endParaRPr lang="en-GB" dirty="0"/>
                    </a:p>
                  </a:txBody>
                  <a:tcPr/>
                </a:tc>
                <a:tc>
                  <a:txBody>
                    <a:bodyPr/>
                    <a:lstStyle/>
                    <a:p>
                      <a:endParaRPr lang="en-GB" dirty="0"/>
                    </a:p>
                  </a:txBody>
                  <a:tcPr/>
                </a:tc>
              </a:tr>
              <a:tr h="388848">
                <a:tc>
                  <a:txBody>
                    <a:bodyPr/>
                    <a:lstStyle/>
                    <a:p>
                      <a:r>
                        <a:rPr lang="en-US" dirty="0" smtClean="0"/>
                        <a:t>Four stage  </a:t>
                      </a:r>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r>
              <a:tr h="370840">
                <a:tc>
                  <a:txBody>
                    <a:bodyPr/>
                    <a:lstStyle/>
                    <a:p>
                      <a:r>
                        <a:rPr lang="en-US" dirty="0" smtClean="0"/>
                        <a:t>0 stage  </a:t>
                      </a:r>
                      <a:endParaRPr lang="en-GB" dirty="0"/>
                    </a:p>
                  </a:txBody>
                  <a:tcPr/>
                </a:tc>
                <a:tc>
                  <a:txBody>
                    <a:bodyPr/>
                    <a:lstStyle/>
                    <a:p>
                      <a:endParaRPr lang="en-GB" dirty="0"/>
                    </a:p>
                  </a:txBody>
                  <a:tcPr/>
                </a:tc>
              </a:tr>
            </a:tbl>
          </a:graphicData>
        </a:graphic>
      </p:graphicFrame>
      <p:sp>
        <p:nvSpPr>
          <p:cNvPr id="22" name="TextBox 21"/>
          <p:cNvSpPr txBox="1"/>
          <p:nvPr/>
        </p:nvSpPr>
        <p:spPr>
          <a:xfrm>
            <a:off x="1619672" y="4149080"/>
            <a:ext cx="1121525" cy="369332"/>
          </a:xfrm>
          <a:prstGeom prst="rect">
            <a:avLst/>
          </a:prstGeom>
          <a:noFill/>
        </p:spPr>
        <p:txBody>
          <a:bodyPr wrap="none" rtlCol="0">
            <a:spAutoFit/>
          </a:bodyPr>
          <a:lstStyle/>
          <a:p>
            <a:r>
              <a:rPr lang="en-US" dirty="0" smtClean="0"/>
              <a:t>One stage</a:t>
            </a:r>
            <a:endParaRPr lang="en-GB" dirty="0"/>
          </a:p>
        </p:txBody>
      </p:sp>
      <p:sp>
        <p:nvSpPr>
          <p:cNvPr id="23" name="TextBox 22"/>
          <p:cNvSpPr txBox="1"/>
          <p:nvPr/>
        </p:nvSpPr>
        <p:spPr>
          <a:xfrm>
            <a:off x="1763688" y="4509120"/>
            <a:ext cx="1119345" cy="369332"/>
          </a:xfrm>
          <a:prstGeom prst="rect">
            <a:avLst/>
          </a:prstGeom>
          <a:noFill/>
        </p:spPr>
        <p:txBody>
          <a:bodyPr wrap="none" rtlCol="0">
            <a:spAutoFit/>
          </a:bodyPr>
          <a:lstStyle/>
          <a:p>
            <a:r>
              <a:rPr lang="en-US" dirty="0" smtClean="0"/>
              <a:t>Two stage</a:t>
            </a:r>
            <a:endParaRPr lang="en-GB" dirty="0"/>
          </a:p>
        </p:txBody>
      </p:sp>
      <p:graphicFrame>
        <p:nvGraphicFramePr>
          <p:cNvPr id="24" name="Object 23"/>
          <p:cNvGraphicFramePr>
            <a:graphicFrameLocks noChangeAspect="1"/>
          </p:cNvGraphicFramePr>
          <p:nvPr/>
        </p:nvGraphicFramePr>
        <p:xfrm>
          <a:off x="3190875" y="4508500"/>
          <a:ext cx="815975" cy="455613"/>
        </p:xfrm>
        <a:graphic>
          <a:graphicData uri="http://schemas.openxmlformats.org/presentationml/2006/ole">
            <p:oleObj spid="_x0000_s135173" name="Equation" r:id="rId5" imgW="317160" imgH="177480" progId="Equation.3">
              <p:embed/>
            </p:oleObj>
          </a:graphicData>
        </a:graphic>
      </p:graphicFrame>
      <p:graphicFrame>
        <p:nvGraphicFramePr>
          <p:cNvPr id="135174" name="Object 6"/>
          <p:cNvGraphicFramePr>
            <a:graphicFrameLocks noChangeAspect="1"/>
          </p:cNvGraphicFramePr>
          <p:nvPr/>
        </p:nvGraphicFramePr>
        <p:xfrm>
          <a:off x="4656138" y="4508500"/>
          <a:ext cx="358775" cy="455613"/>
        </p:xfrm>
        <a:graphic>
          <a:graphicData uri="http://schemas.openxmlformats.org/presentationml/2006/ole">
            <p:oleObj spid="_x0000_s135174" name="Equation" r:id="rId6" imgW="139680" imgH="177480" progId="Equation.3">
              <p:embed/>
            </p:oleObj>
          </a:graphicData>
        </a:graphic>
      </p:graphicFrame>
      <p:graphicFrame>
        <p:nvGraphicFramePr>
          <p:cNvPr id="135175" name="Object 7"/>
          <p:cNvGraphicFramePr>
            <a:graphicFrameLocks noChangeAspect="1"/>
          </p:cNvGraphicFramePr>
          <p:nvPr/>
        </p:nvGraphicFramePr>
        <p:xfrm>
          <a:off x="2339752" y="4869160"/>
          <a:ext cx="1294135" cy="375310"/>
        </p:xfrm>
        <a:graphic>
          <a:graphicData uri="http://schemas.openxmlformats.org/presentationml/2006/ole">
            <p:oleObj spid="_x0000_s135175" name="Equation" r:id="rId7" imgW="698400" imgH="203040" progId="Equation.3">
              <p:embed/>
            </p:oleObj>
          </a:graphicData>
        </a:graphic>
      </p:graphicFrame>
      <p:graphicFrame>
        <p:nvGraphicFramePr>
          <p:cNvPr id="135176" name="Object 8"/>
          <p:cNvGraphicFramePr>
            <a:graphicFrameLocks noChangeAspect="1"/>
          </p:cNvGraphicFramePr>
          <p:nvPr/>
        </p:nvGraphicFramePr>
        <p:xfrm>
          <a:off x="4427984" y="4869160"/>
          <a:ext cx="921519" cy="358551"/>
        </p:xfrm>
        <a:graphic>
          <a:graphicData uri="http://schemas.openxmlformats.org/presentationml/2006/ole">
            <p:oleObj spid="_x0000_s135176" name="Equation" r:id="rId8" imgW="520560" imgH="203040" progId="Equation.3">
              <p:embed/>
            </p:oleObj>
          </a:graphicData>
        </a:graphic>
      </p:graphicFrame>
      <p:graphicFrame>
        <p:nvGraphicFramePr>
          <p:cNvPr id="135177" name="Object 9"/>
          <p:cNvGraphicFramePr>
            <a:graphicFrameLocks noChangeAspect="1"/>
          </p:cNvGraphicFramePr>
          <p:nvPr/>
        </p:nvGraphicFramePr>
        <p:xfrm>
          <a:off x="2123728" y="5301208"/>
          <a:ext cx="1800200" cy="338608"/>
        </p:xfrm>
        <a:graphic>
          <a:graphicData uri="http://schemas.openxmlformats.org/presentationml/2006/ole">
            <p:oleObj spid="_x0000_s135177" name="Equation" r:id="rId9" imgW="1079280" imgH="203040" progId="Equation.3">
              <p:embed/>
            </p:oleObj>
          </a:graphicData>
        </a:graphic>
      </p:graphicFrame>
      <p:graphicFrame>
        <p:nvGraphicFramePr>
          <p:cNvPr id="135178" name="Object 10"/>
          <p:cNvGraphicFramePr>
            <a:graphicFrameLocks noChangeAspect="1"/>
          </p:cNvGraphicFramePr>
          <p:nvPr/>
        </p:nvGraphicFramePr>
        <p:xfrm>
          <a:off x="4572000" y="5301208"/>
          <a:ext cx="1482725" cy="339725"/>
        </p:xfrm>
        <a:graphic>
          <a:graphicData uri="http://schemas.openxmlformats.org/presentationml/2006/ole">
            <p:oleObj spid="_x0000_s135178" name="Equation" r:id="rId10" imgW="888840" imgH="203040" progId="Equation.3">
              <p:embed/>
            </p:oleObj>
          </a:graphicData>
        </a:graphic>
      </p:graphicFrame>
      <p:graphicFrame>
        <p:nvGraphicFramePr>
          <p:cNvPr id="135179" name="Object 11"/>
          <p:cNvGraphicFramePr>
            <a:graphicFrameLocks noChangeAspect="1"/>
          </p:cNvGraphicFramePr>
          <p:nvPr/>
        </p:nvGraphicFramePr>
        <p:xfrm>
          <a:off x="1979712" y="5661248"/>
          <a:ext cx="1482725" cy="339725"/>
        </p:xfrm>
        <a:graphic>
          <a:graphicData uri="http://schemas.openxmlformats.org/presentationml/2006/ole">
            <p:oleObj spid="_x0000_s135179" name="Equation" r:id="rId11" imgW="888840" imgH="203040" progId="Equation.3">
              <p:embed/>
            </p:oleObj>
          </a:graphicData>
        </a:graphic>
      </p:graphicFrame>
      <p:graphicFrame>
        <p:nvGraphicFramePr>
          <p:cNvPr id="135180" name="Object 12"/>
          <p:cNvGraphicFramePr>
            <a:graphicFrameLocks noChangeAspect="1"/>
          </p:cNvGraphicFramePr>
          <p:nvPr/>
        </p:nvGraphicFramePr>
        <p:xfrm>
          <a:off x="4572000" y="5661248"/>
          <a:ext cx="1165225" cy="339725"/>
        </p:xfrm>
        <a:graphic>
          <a:graphicData uri="http://schemas.openxmlformats.org/presentationml/2006/ole">
            <p:oleObj spid="_x0000_s135180" name="Equation" r:id="rId12" imgW="698400" imgH="203040" progId="Equation.3">
              <p:embed/>
            </p:oleObj>
          </a:graphicData>
        </a:graphic>
      </p:graphicFrame>
      <p:graphicFrame>
        <p:nvGraphicFramePr>
          <p:cNvPr id="135181" name="Object 13"/>
          <p:cNvGraphicFramePr>
            <a:graphicFrameLocks noChangeAspect="1"/>
          </p:cNvGraphicFramePr>
          <p:nvPr/>
        </p:nvGraphicFramePr>
        <p:xfrm>
          <a:off x="1835696" y="6093296"/>
          <a:ext cx="2436813" cy="339725"/>
        </p:xfrm>
        <a:graphic>
          <a:graphicData uri="http://schemas.openxmlformats.org/presentationml/2006/ole">
            <p:oleObj spid="_x0000_s135181" name="Equation" r:id="rId13" imgW="1460160" imgH="203040" progId="Equation.3">
              <p:embed/>
            </p:oleObj>
          </a:graphicData>
        </a:graphic>
      </p:graphicFrame>
      <p:sp>
        <p:nvSpPr>
          <p:cNvPr id="26" name="Date Placeholder 25"/>
          <p:cNvSpPr>
            <a:spLocks noGrp="1"/>
          </p:cNvSpPr>
          <p:nvPr>
            <p:ph type="dt" sz="half" idx="10"/>
          </p:nvPr>
        </p:nvSpPr>
        <p:spPr/>
        <p:txBody>
          <a:bodyPr/>
          <a:lstStyle/>
          <a:p>
            <a:fld id="{754CCDCE-72AB-4FB4-B12B-A9B7214F4981}" type="datetime1">
              <a:rPr lang="en-GB" smtClean="0"/>
              <a:pPr/>
              <a:t>01/12/2013</a:t>
            </a:fld>
            <a:endParaRPr lang="en-GB"/>
          </a:p>
        </p:txBody>
      </p:sp>
      <p:sp>
        <p:nvSpPr>
          <p:cNvPr id="27" name="Slide Number Placeholder 26"/>
          <p:cNvSpPr>
            <a:spLocks noGrp="1"/>
          </p:cNvSpPr>
          <p:nvPr>
            <p:ph type="sldNum" sz="quarter" idx="12"/>
          </p:nvPr>
        </p:nvSpPr>
        <p:spPr/>
        <p:txBody>
          <a:bodyPr/>
          <a:lstStyle/>
          <a:p>
            <a:fld id="{1AC99574-BD32-4BAE-A6F6-2684FFE94A8F}" type="slidenum">
              <a:rPr lang="en-GB" smtClean="0"/>
              <a:pPr/>
              <a:t>116</a:t>
            </a:fld>
            <a:endParaRPr lang="en-GB"/>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04664"/>
            <a:ext cx="2113977" cy="369332"/>
          </a:xfrm>
          <a:prstGeom prst="rect">
            <a:avLst/>
          </a:prstGeom>
          <a:noFill/>
        </p:spPr>
        <p:txBody>
          <a:bodyPr wrap="none" rtlCol="0">
            <a:spAutoFit/>
          </a:bodyPr>
          <a:lstStyle/>
          <a:p>
            <a:r>
              <a:rPr lang="en-US" dirty="0" smtClean="0"/>
              <a:t>If  player  1  offer 2 &gt;</a:t>
            </a:r>
            <a:endParaRPr lang="en-GB" dirty="0"/>
          </a:p>
        </p:txBody>
      </p:sp>
      <p:graphicFrame>
        <p:nvGraphicFramePr>
          <p:cNvPr id="136194" name="Object 2"/>
          <p:cNvGraphicFramePr>
            <a:graphicFrameLocks noChangeAspect="1"/>
          </p:cNvGraphicFramePr>
          <p:nvPr/>
        </p:nvGraphicFramePr>
        <p:xfrm>
          <a:off x="2627784" y="404664"/>
          <a:ext cx="515367" cy="399758"/>
        </p:xfrm>
        <a:graphic>
          <a:graphicData uri="http://schemas.openxmlformats.org/presentationml/2006/ole">
            <p:oleObj spid="_x0000_s136194" name="Equation" r:id="rId3" imgW="228600" imgH="177480" progId="Equation.3">
              <p:embed/>
            </p:oleObj>
          </a:graphicData>
        </a:graphic>
      </p:graphicFrame>
      <p:sp>
        <p:nvSpPr>
          <p:cNvPr id="5" name="TextBox 4"/>
          <p:cNvSpPr txBox="1"/>
          <p:nvPr/>
        </p:nvSpPr>
        <p:spPr>
          <a:xfrm>
            <a:off x="3419872" y="404664"/>
            <a:ext cx="1403526" cy="369332"/>
          </a:xfrm>
          <a:prstGeom prst="rect">
            <a:avLst/>
          </a:prstGeom>
          <a:noFill/>
        </p:spPr>
        <p:txBody>
          <a:bodyPr wrap="none" rtlCol="0">
            <a:spAutoFit/>
          </a:bodyPr>
          <a:lstStyle/>
          <a:p>
            <a:r>
              <a:rPr lang="en-US" dirty="0" smtClean="0"/>
              <a:t>2 will accept </a:t>
            </a:r>
            <a:endParaRPr lang="en-GB" dirty="0"/>
          </a:p>
        </p:txBody>
      </p:sp>
      <p:sp>
        <p:nvSpPr>
          <p:cNvPr id="6" name="TextBox 5"/>
          <p:cNvSpPr txBox="1"/>
          <p:nvPr/>
        </p:nvSpPr>
        <p:spPr>
          <a:xfrm>
            <a:off x="683568" y="1052736"/>
            <a:ext cx="2113977" cy="369332"/>
          </a:xfrm>
          <a:prstGeom prst="rect">
            <a:avLst/>
          </a:prstGeom>
          <a:noFill/>
        </p:spPr>
        <p:txBody>
          <a:bodyPr wrap="none" rtlCol="0">
            <a:spAutoFit/>
          </a:bodyPr>
          <a:lstStyle/>
          <a:p>
            <a:r>
              <a:rPr lang="en-US" dirty="0" smtClean="0"/>
              <a:t>If  player  1  offer 2 &lt;</a:t>
            </a:r>
            <a:endParaRPr lang="en-GB" dirty="0"/>
          </a:p>
        </p:txBody>
      </p:sp>
      <p:graphicFrame>
        <p:nvGraphicFramePr>
          <p:cNvPr id="136195" name="Object 3"/>
          <p:cNvGraphicFramePr>
            <a:graphicFrameLocks noChangeAspect="1"/>
          </p:cNvGraphicFramePr>
          <p:nvPr/>
        </p:nvGraphicFramePr>
        <p:xfrm>
          <a:off x="2771800" y="980728"/>
          <a:ext cx="515937" cy="400050"/>
        </p:xfrm>
        <a:graphic>
          <a:graphicData uri="http://schemas.openxmlformats.org/presentationml/2006/ole">
            <p:oleObj spid="_x0000_s136195" name="Equation" r:id="rId4" imgW="228600" imgH="177480" progId="Equation.3">
              <p:embed/>
            </p:oleObj>
          </a:graphicData>
        </a:graphic>
      </p:graphicFrame>
      <p:sp>
        <p:nvSpPr>
          <p:cNvPr id="8" name="TextBox 7"/>
          <p:cNvSpPr txBox="1"/>
          <p:nvPr/>
        </p:nvSpPr>
        <p:spPr>
          <a:xfrm>
            <a:off x="3491880" y="980728"/>
            <a:ext cx="891783" cy="369332"/>
          </a:xfrm>
          <a:prstGeom prst="rect">
            <a:avLst/>
          </a:prstGeom>
          <a:noFill/>
        </p:spPr>
        <p:txBody>
          <a:bodyPr wrap="none" rtlCol="0">
            <a:spAutoFit/>
          </a:bodyPr>
          <a:lstStyle/>
          <a:p>
            <a:r>
              <a:rPr lang="en-US" dirty="0" smtClean="0"/>
              <a:t>2 reject</a:t>
            </a:r>
            <a:endParaRPr lang="en-GB" dirty="0"/>
          </a:p>
        </p:txBody>
      </p:sp>
      <p:cxnSp>
        <p:nvCxnSpPr>
          <p:cNvPr id="12" name="Straight Arrow Connector 11"/>
          <p:cNvCxnSpPr/>
          <p:nvPr/>
        </p:nvCxnSpPr>
        <p:spPr>
          <a:xfrm flipV="1">
            <a:off x="1691680" y="1628800"/>
            <a:ext cx="0" cy="20882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91680" y="3717032"/>
            <a:ext cx="3600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6196" name="Object 4"/>
          <p:cNvGraphicFramePr>
            <a:graphicFrameLocks noChangeAspect="1"/>
          </p:cNvGraphicFramePr>
          <p:nvPr/>
        </p:nvGraphicFramePr>
        <p:xfrm>
          <a:off x="5364088" y="3501008"/>
          <a:ext cx="274389" cy="485775"/>
        </p:xfrm>
        <a:graphic>
          <a:graphicData uri="http://schemas.openxmlformats.org/presentationml/2006/ole">
            <p:oleObj spid="_x0000_s136196" name="Equation" r:id="rId5" imgW="152280" imgH="215640" progId="Equation.3">
              <p:embed/>
            </p:oleObj>
          </a:graphicData>
        </a:graphic>
      </p:graphicFrame>
      <p:graphicFrame>
        <p:nvGraphicFramePr>
          <p:cNvPr id="136197" name="Object 5"/>
          <p:cNvGraphicFramePr>
            <a:graphicFrameLocks noChangeAspect="1"/>
          </p:cNvGraphicFramePr>
          <p:nvPr/>
        </p:nvGraphicFramePr>
        <p:xfrm>
          <a:off x="1259632" y="1412776"/>
          <a:ext cx="296863" cy="485775"/>
        </p:xfrm>
        <a:graphic>
          <a:graphicData uri="http://schemas.openxmlformats.org/presentationml/2006/ole">
            <p:oleObj spid="_x0000_s136197" name="Equation" r:id="rId6" imgW="164880" imgH="215640" progId="Equation.3">
              <p:embed/>
            </p:oleObj>
          </a:graphicData>
        </a:graphic>
      </p:graphicFrame>
      <p:graphicFrame>
        <p:nvGraphicFramePr>
          <p:cNvPr id="136198" name="Object 6"/>
          <p:cNvGraphicFramePr>
            <a:graphicFrameLocks noChangeAspect="1"/>
          </p:cNvGraphicFramePr>
          <p:nvPr/>
        </p:nvGraphicFramePr>
        <p:xfrm>
          <a:off x="1403648" y="2276872"/>
          <a:ext cx="252413" cy="400050"/>
        </p:xfrm>
        <a:graphic>
          <a:graphicData uri="http://schemas.openxmlformats.org/presentationml/2006/ole">
            <p:oleObj spid="_x0000_s136198" name="Equation" r:id="rId7" imgW="139680" imgH="177480" progId="Equation.3">
              <p:embed/>
            </p:oleObj>
          </a:graphicData>
        </a:graphic>
      </p:graphicFrame>
      <p:graphicFrame>
        <p:nvGraphicFramePr>
          <p:cNvPr id="136199" name="Object 7"/>
          <p:cNvGraphicFramePr>
            <a:graphicFrameLocks noChangeAspect="1"/>
          </p:cNvGraphicFramePr>
          <p:nvPr/>
        </p:nvGraphicFramePr>
        <p:xfrm>
          <a:off x="1331640" y="2852936"/>
          <a:ext cx="342900" cy="457200"/>
        </p:xfrm>
        <a:graphic>
          <a:graphicData uri="http://schemas.openxmlformats.org/presentationml/2006/ole">
            <p:oleObj spid="_x0000_s136199" name="Equation" r:id="rId8" imgW="190440" imgH="203040" progId="Equation.3">
              <p:embed/>
            </p:oleObj>
          </a:graphicData>
        </a:graphic>
      </p:graphicFrame>
      <p:graphicFrame>
        <p:nvGraphicFramePr>
          <p:cNvPr id="136200" name="Object 8"/>
          <p:cNvGraphicFramePr>
            <a:graphicFrameLocks noChangeAspect="1"/>
          </p:cNvGraphicFramePr>
          <p:nvPr/>
        </p:nvGraphicFramePr>
        <p:xfrm>
          <a:off x="2195736" y="3645024"/>
          <a:ext cx="342900" cy="457200"/>
        </p:xfrm>
        <a:graphic>
          <a:graphicData uri="http://schemas.openxmlformats.org/presentationml/2006/ole">
            <p:oleObj spid="_x0000_s136200" name="Equation" r:id="rId9" imgW="190440" imgH="203040" progId="Equation.3">
              <p:embed/>
            </p:oleObj>
          </a:graphicData>
        </a:graphic>
      </p:graphicFrame>
      <p:graphicFrame>
        <p:nvGraphicFramePr>
          <p:cNvPr id="136201" name="Object 9"/>
          <p:cNvGraphicFramePr>
            <a:graphicFrameLocks noChangeAspect="1"/>
          </p:cNvGraphicFramePr>
          <p:nvPr/>
        </p:nvGraphicFramePr>
        <p:xfrm>
          <a:off x="2987824" y="3717032"/>
          <a:ext cx="252412" cy="400050"/>
        </p:xfrm>
        <a:graphic>
          <a:graphicData uri="http://schemas.openxmlformats.org/presentationml/2006/ole">
            <p:oleObj spid="_x0000_s136201" name="Equation" r:id="rId10" imgW="139680" imgH="177480" progId="Equation.3">
              <p:embed/>
            </p:oleObj>
          </a:graphicData>
        </a:graphic>
      </p:graphicFrame>
      <p:sp>
        <p:nvSpPr>
          <p:cNvPr id="22" name="TextBox 21"/>
          <p:cNvSpPr txBox="1"/>
          <p:nvPr/>
        </p:nvSpPr>
        <p:spPr>
          <a:xfrm>
            <a:off x="1403648" y="1844824"/>
            <a:ext cx="301686" cy="369332"/>
          </a:xfrm>
          <a:prstGeom prst="rect">
            <a:avLst/>
          </a:prstGeom>
          <a:noFill/>
        </p:spPr>
        <p:txBody>
          <a:bodyPr wrap="none" rtlCol="0">
            <a:spAutoFit/>
          </a:bodyPr>
          <a:lstStyle/>
          <a:p>
            <a:r>
              <a:rPr lang="en-US" dirty="0" smtClean="0"/>
              <a:t>1</a:t>
            </a:r>
            <a:endParaRPr lang="en-GB" dirty="0"/>
          </a:p>
        </p:txBody>
      </p:sp>
      <p:sp>
        <p:nvSpPr>
          <p:cNvPr id="23" name="TextBox 22"/>
          <p:cNvSpPr txBox="1"/>
          <p:nvPr/>
        </p:nvSpPr>
        <p:spPr>
          <a:xfrm>
            <a:off x="3635896" y="3717032"/>
            <a:ext cx="301686" cy="369332"/>
          </a:xfrm>
          <a:prstGeom prst="rect">
            <a:avLst/>
          </a:prstGeom>
          <a:noFill/>
        </p:spPr>
        <p:txBody>
          <a:bodyPr wrap="none" rtlCol="0">
            <a:spAutoFit/>
          </a:bodyPr>
          <a:lstStyle/>
          <a:p>
            <a:r>
              <a:rPr lang="en-US" dirty="0" smtClean="0"/>
              <a:t>1</a:t>
            </a:r>
            <a:endParaRPr lang="en-GB" dirty="0"/>
          </a:p>
        </p:txBody>
      </p:sp>
      <p:cxnSp>
        <p:nvCxnSpPr>
          <p:cNvPr id="25" name="Straight Connector 24"/>
          <p:cNvCxnSpPr/>
          <p:nvPr/>
        </p:nvCxnSpPr>
        <p:spPr>
          <a:xfrm>
            <a:off x="1691680" y="2924944"/>
            <a:ext cx="720080" cy="7920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91680" y="2348880"/>
            <a:ext cx="1368152" cy="13681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91680" y="1844824"/>
            <a:ext cx="1944216" cy="18722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91680" y="2348880"/>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411760" y="3068960"/>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411760" y="3068960"/>
            <a:ext cx="504056"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67744" y="2060848"/>
            <a:ext cx="1119345" cy="369332"/>
          </a:xfrm>
          <a:prstGeom prst="rect">
            <a:avLst/>
          </a:prstGeom>
          <a:noFill/>
        </p:spPr>
        <p:txBody>
          <a:bodyPr wrap="none" rtlCol="0">
            <a:spAutoFit/>
          </a:bodyPr>
          <a:lstStyle/>
          <a:p>
            <a:r>
              <a:rPr lang="en-US" dirty="0" smtClean="0"/>
              <a:t>Two stage</a:t>
            </a:r>
            <a:endParaRPr lang="en-GB" dirty="0"/>
          </a:p>
        </p:txBody>
      </p:sp>
      <p:sp>
        <p:nvSpPr>
          <p:cNvPr id="41" name="TextBox 40"/>
          <p:cNvSpPr txBox="1"/>
          <p:nvPr/>
        </p:nvSpPr>
        <p:spPr>
          <a:xfrm>
            <a:off x="2843808" y="2852936"/>
            <a:ext cx="1326902" cy="369332"/>
          </a:xfrm>
          <a:prstGeom prst="rect">
            <a:avLst/>
          </a:prstGeom>
          <a:noFill/>
        </p:spPr>
        <p:txBody>
          <a:bodyPr wrap="none" rtlCol="0">
            <a:spAutoFit/>
          </a:bodyPr>
          <a:lstStyle/>
          <a:p>
            <a:r>
              <a:rPr lang="en-US" dirty="0" smtClean="0"/>
              <a:t>Three  stage</a:t>
            </a:r>
            <a:endParaRPr lang="en-GB" dirty="0"/>
          </a:p>
        </p:txBody>
      </p:sp>
      <p:sp>
        <p:nvSpPr>
          <p:cNvPr id="42" name="TextBox 41"/>
          <p:cNvSpPr txBox="1"/>
          <p:nvPr/>
        </p:nvSpPr>
        <p:spPr>
          <a:xfrm>
            <a:off x="683568" y="4365104"/>
            <a:ext cx="4036939" cy="1200329"/>
          </a:xfrm>
          <a:prstGeom prst="rect">
            <a:avLst/>
          </a:prstGeom>
          <a:noFill/>
        </p:spPr>
        <p:txBody>
          <a:bodyPr wrap="none" rtlCol="0">
            <a:spAutoFit/>
          </a:bodyPr>
          <a:lstStyle/>
          <a:p>
            <a:r>
              <a:rPr lang="en-US" dirty="0" smtClean="0"/>
              <a:t>3 stage</a:t>
            </a:r>
          </a:p>
          <a:p>
            <a:r>
              <a:rPr lang="en-US" dirty="0" smtClean="0"/>
              <a:t>1- 1makes  offer     if accepted  done </a:t>
            </a:r>
          </a:p>
          <a:p>
            <a:r>
              <a:rPr lang="en-US" dirty="0" smtClean="0"/>
              <a:t>2-  2 makes  offer  if accepted   and done </a:t>
            </a:r>
          </a:p>
          <a:p>
            <a:r>
              <a:rPr lang="en-US" dirty="0" smtClean="0"/>
              <a:t>3- 1 make  offer  if accepted   </a:t>
            </a:r>
            <a:endParaRPr lang="en-GB" dirty="0"/>
          </a:p>
        </p:txBody>
      </p:sp>
      <p:graphicFrame>
        <p:nvGraphicFramePr>
          <p:cNvPr id="136202" name="Object 10"/>
          <p:cNvGraphicFramePr>
            <a:graphicFrameLocks noChangeAspect="1"/>
          </p:cNvGraphicFramePr>
          <p:nvPr/>
        </p:nvGraphicFramePr>
        <p:xfrm>
          <a:off x="3491880" y="5229200"/>
          <a:ext cx="792088" cy="309527"/>
        </p:xfrm>
        <a:graphic>
          <a:graphicData uri="http://schemas.openxmlformats.org/presentationml/2006/ole">
            <p:oleObj spid="_x0000_s136202" name="Equation" r:id="rId11" imgW="647640" imgH="203040" progId="Equation.3">
              <p:embed/>
            </p:oleObj>
          </a:graphicData>
        </a:graphic>
      </p:graphicFrame>
      <p:sp>
        <p:nvSpPr>
          <p:cNvPr id="28" name="Date Placeholder 27"/>
          <p:cNvSpPr>
            <a:spLocks noGrp="1"/>
          </p:cNvSpPr>
          <p:nvPr>
            <p:ph type="dt" sz="half" idx="10"/>
          </p:nvPr>
        </p:nvSpPr>
        <p:spPr/>
        <p:txBody>
          <a:bodyPr/>
          <a:lstStyle/>
          <a:p>
            <a:fld id="{C34A52CC-8ADD-4FF9-8C1F-1C16269F0AB5}" type="datetime1">
              <a:rPr lang="en-GB" smtClean="0"/>
              <a:pPr/>
              <a:t>01/12/2013</a:t>
            </a:fld>
            <a:endParaRPr lang="en-GB"/>
          </a:p>
        </p:txBody>
      </p:sp>
      <p:sp>
        <p:nvSpPr>
          <p:cNvPr id="29" name="Slide Number Placeholder 28"/>
          <p:cNvSpPr>
            <a:spLocks noGrp="1"/>
          </p:cNvSpPr>
          <p:nvPr>
            <p:ph type="sldNum" sz="quarter" idx="12"/>
          </p:nvPr>
        </p:nvSpPr>
        <p:spPr/>
        <p:txBody>
          <a:bodyPr/>
          <a:lstStyle/>
          <a:p>
            <a:fld id="{1AC99574-BD32-4BAE-A6F6-2684FFE94A8F}" type="slidenum">
              <a:rPr lang="en-GB" smtClean="0"/>
              <a:pPr/>
              <a:t>117</a:t>
            </a:fld>
            <a:endParaRPr lang="en-GB"/>
          </a:p>
        </p:txBody>
      </p:sp>
      <p:cxnSp>
        <p:nvCxnSpPr>
          <p:cNvPr id="31" name="Curved Connector 30"/>
          <p:cNvCxnSpPr/>
          <p:nvPr/>
        </p:nvCxnSpPr>
        <p:spPr>
          <a:xfrm flipV="1">
            <a:off x="3428992" y="3143248"/>
            <a:ext cx="1785950" cy="42862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57818" y="2857496"/>
            <a:ext cx="1109663" cy="369332"/>
          </a:xfrm>
          <a:prstGeom prst="rect">
            <a:avLst/>
          </a:prstGeom>
          <a:noFill/>
        </p:spPr>
        <p:txBody>
          <a:bodyPr wrap="none" rtlCol="1">
            <a:spAutoFit/>
          </a:bodyPr>
          <a:lstStyle/>
          <a:p>
            <a:r>
              <a:rPr lang="en-US" dirty="0" smtClean="0"/>
              <a:t>Stage one</a:t>
            </a:r>
            <a:endParaRPr lang="fa-IR"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404664"/>
            <a:ext cx="1938736" cy="646331"/>
          </a:xfrm>
          <a:prstGeom prst="rect">
            <a:avLst/>
          </a:prstGeom>
          <a:noFill/>
        </p:spPr>
        <p:txBody>
          <a:bodyPr wrap="none" rtlCol="0">
            <a:spAutoFit/>
          </a:bodyPr>
          <a:lstStyle/>
          <a:p>
            <a:r>
              <a:rPr lang="en-US" dirty="0" smtClean="0"/>
              <a:t>Geometric  series :</a:t>
            </a:r>
          </a:p>
          <a:p>
            <a:endParaRPr lang="en-GB" dirty="0"/>
          </a:p>
        </p:txBody>
      </p:sp>
      <p:graphicFrame>
        <p:nvGraphicFramePr>
          <p:cNvPr id="5" name="Object 4"/>
          <p:cNvGraphicFramePr>
            <a:graphicFrameLocks noChangeAspect="1"/>
          </p:cNvGraphicFramePr>
          <p:nvPr/>
        </p:nvGraphicFramePr>
        <p:xfrm>
          <a:off x="395536" y="836712"/>
          <a:ext cx="6120680" cy="2689480"/>
        </p:xfrm>
        <a:graphic>
          <a:graphicData uri="http://schemas.openxmlformats.org/presentationml/2006/ole">
            <p:oleObj spid="_x0000_s137218" name="Equation" r:id="rId3" imgW="2654280" imgH="1168200" progId="Equation.3">
              <p:embed/>
            </p:oleObj>
          </a:graphicData>
        </a:graphic>
      </p:graphicFrame>
      <p:cxnSp>
        <p:nvCxnSpPr>
          <p:cNvPr id="7" name="Straight Connector 6"/>
          <p:cNvCxnSpPr/>
          <p:nvPr/>
        </p:nvCxnSpPr>
        <p:spPr>
          <a:xfrm>
            <a:off x="395536" y="2564904"/>
            <a:ext cx="633670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7544" y="2780928"/>
            <a:ext cx="301686" cy="369332"/>
          </a:xfrm>
          <a:prstGeom prst="rect">
            <a:avLst/>
          </a:prstGeom>
          <a:noFill/>
        </p:spPr>
        <p:txBody>
          <a:bodyPr wrap="none" rtlCol="0">
            <a:spAutoFit/>
          </a:bodyPr>
          <a:lstStyle/>
          <a:p>
            <a:r>
              <a:rPr lang="en-US" dirty="0" smtClean="0"/>
              <a:t>1</a:t>
            </a:r>
            <a:endParaRPr lang="en-GB" dirty="0"/>
          </a:p>
        </p:txBody>
      </p:sp>
      <p:graphicFrame>
        <p:nvGraphicFramePr>
          <p:cNvPr id="9" name="Object 8"/>
          <p:cNvGraphicFramePr>
            <a:graphicFrameLocks noChangeAspect="1"/>
          </p:cNvGraphicFramePr>
          <p:nvPr/>
        </p:nvGraphicFramePr>
        <p:xfrm>
          <a:off x="5148064" y="2780928"/>
          <a:ext cx="1988790" cy="425611"/>
        </p:xfrm>
        <a:graphic>
          <a:graphicData uri="http://schemas.openxmlformats.org/presentationml/2006/ole">
            <p:oleObj spid="_x0000_s137219" name="Equation" r:id="rId4" imgW="1066680" imgH="228600" progId="Equation.3">
              <p:embed/>
            </p:oleObj>
          </a:graphicData>
        </a:graphic>
      </p:graphicFrame>
      <p:sp>
        <p:nvSpPr>
          <p:cNvPr id="11" name="TextBox 10"/>
          <p:cNvSpPr txBox="1"/>
          <p:nvPr/>
        </p:nvSpPr>
        <p:spPr>
          <a:xfrm>
            <a:off x="467544" y="3284984"/>
            <a:ext cx="2129942" cy="369332"/>
          </a:xfrm>
          <a:prstGeom prst="rect">
            <a:avLst/>
          </a:prstGeom>
          <a:noFill/>
        </p:spPr>
        <p:txBody>
          <a:bodyPr wrap="none" rtlCol="0">
            <a:spAutoFit/>
          </a:bodyPr>
          <a:lstStyle/>
          <a:p>
            <a:r>
              <a:rPr lang="en-US" dirty="0" smtClean="0"/>
              <a:t>Not  an  exponent     </a:t>
            </a:r>
            <a:endParaRPr lang="en-GB" dirty="0"/>
          </a:p>
        </p:txBody>
      </p:sp>
      <p:graphicFrame>
        <p:nvGraphicFramePr>
          <p:cNvPr id="137220" name="Object 4"/>
          <p:cNvGraphicFramePr>
            <a:graphicFrameLocks noChangeAspect="1"/>
          </p:cNvGraphicFramePr>
          <p:nvPr/>
        </p:nvGraphicFramePr>
        <p:xfrm>
          <a:off x="2339752" y="3068960"/>
          <a:ext cx="1468438" cy="779463"/>
        </p:xfrm>
        <a:graphic>
          <a:graphicData uri="http://schemas.openxmlformats.org/presentationml/2006/ole">
            <p:oleObj spid="_x0000_s137220" name="Equation" r:id="rId5" imgW="787320" imgH="419040" progId="Equation.3">
              <p:embed/>
            </p:oleObj>
          </a:graphicData>
        </a:graphic>
      </p:graphicFrame>
      <p:sp>
        <p:nvSpPr>
          <p:cNvPr id="13" name="TextBox 12"/>
          <p:cNvSpPr txBox="1"/>
          <p:nvPr/>
        </p:nvSpPr>
        <p:spPr>
          <a:xfrm>
            <a:off x="323528" y="3861048"/>
            <a:ext cx="1857047" cy="369332"/>
          </a:xfrm>
          <a:prstGeom prst="rect">
            <a:avLst/>
          </a:prstGeom>
          <a:noFill/>
        </p:spPr>
        <p:txBody>
          <a:bodyPr wrap="none" rtlCol="0">
            <a:spAutoFit/>
          </a:bodyPr>
          <a:lstStyle/>
          <a:p>
            <a:r>
              <a:rPr lang="en-US" dirty="0" smtClean="0"/>
              <a:t>Just  a superscript</a:t>
            </a:r>
            <a:endParaRPr lang="en-GB" dirty="0"/>
          </a:p>
        </p:txBody>
      </p:sp>
      <p:cxnSp>
        <p:nvCxnSpPr>
          <p:cNvPr id="15" name="Curved Connector 14"/>
          <p:cNvCxnSpPr/>
          <p:nvPr/>
        </p:nvCxnSpPr>
        <p:spPr>
          <a:xfrm flipV="1">
            <a:off x="2051720" y="3645024"/>
            <a:ext cx="432048" cy="2160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5976" y="3645024"/>
            <a:ext cx="1720023" cy="369332"/>
          </a:xfrm>
          <a:prstGeom prst="rect">
            <a:avLst/>
          </a:prstGeom>
          <a:noFill/>
        </p:spPr>
        <p:txBody>
          <a:bodyPr wrap="none" rtlCol="0">
            <a:spAutoFit/>
          </a:bodyPr>
          <a:lstStyle/>
          <a:p>
            <a:r>
              <a:rPr lang="en-US" dirty="0" smtClean="0"/>
              <a:t>Power exponent</a:t>
            </a:r>
            <a:endParaRPr lang="en-GB" dirty="0"/>
          </a:p>
        </p:txBody>
      </p:sp>
      <p:cxnSp>
        <p:nvCxnSpPr>
          <p:cNvPr id="20" name="Curved Connector 19"/>
          <p:cNvCxnSpPr>
            <a:stCxn id="16" idx="1"/>
          </p:cNvCxnSpPr>
          <p:nvPr/>
        </p:nvCxnSpPr>
        <p:spPr>
          <a:xfrm rot="10800000">
            <a:off x="3851920" y="3573016"/>
            <a:ext cx="504056" cy="25667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7221" name="Object 5"/>
          <p:cNvGraphicFramePr>
            <a:graphicFrameLocks noChangeAspect="1"/>
          </p:cNvGraphicFramePr>
          <p:nvPr/>
        </p:nvGraphicFramePr>
        <p:xfrm>
          <a:off x="539552" y="4149080"/>
          <a:ext cx="2108200" cy="779462"/>
        </p:xfrm>
        <a:graphic>
          <a:graphicData uri="http://schemas.openxmlformats.org/presentationml/2006/ole">
            <p:oleObj spid="_x0000_s137221" name="Equation" r:id="rId6" imgW="1130040" imgH="419040" progId="Equation.3">
              <p:embed/>
            </p:oleObj>
          </a:graphicData>
        </a:graphic>
      </p:graphicFrame>
      <p:cxnSp>
        <p:nvCxnSpPr>
          <p:cNvPr id="23" name="Straight Arrow Connector 22"/>
          <p:cNvCxnSpPr/>
          <p:nvPr/>
        </p:nvCxnSpPr>
        <p:spPr>
          <a:xfrm>
            <a:off x="2699792" y="530120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7222" name="Object 6"/>
          <p:cNvGraphicFramePr>
            <a:graphicFrameLocks noChangeAspect="1"/>
          </p:cNvGraphicFramePr>
          <p:nvPr/>
        </p:nvGraphicFramePr>
        <p:xfrm>
          <a:off x="3779912" y="4797152"/>
          <a:ext cx="1846262" cy="779463"/>
        </p:xfrm>
        <a:graphic>
          <a:graphicData uri="http://schemas.openxmlformats.org/presentationml/2006/ole">
            <p:oleObj spid="_x0000_s137222" name="Equation" r:id="rId7" imgW="990360" imgH="419040" progId="Equation.3">
              <p:embed/>
            </p:oleObj>
          </a:graphicData>
        </a:graphic>
      </p:graphicFrame>
      <p:graphicFrame>
        <p:nvGraphicFramePr>
          <p:cNvPr id="137223" name="Object 7"/>
          <p:cNvGraphicFramePr>
            <a:graphicFrameLocks noChangeAspect="1"/>
          </p:cNvGraphicFramePr>
          <p:nvPr/>
        </p:nvGraphicFramePr>
        <p:xfrm>
          <a:off x="1187624" y="4941168"/>
          <a:ext cx="1419225" cy="779463"/>
        </p:xfrm>
        <a:graphic>
          <a:graphicData uri="http://schemas.openxmlformats.org/presentationml/2006/ole">
            <p:oleObj spid="_x0000_s137223" name="Equation" r:id="rId8" imgW="761760" imgH="419040" progId="Equation.3">
              <p:embed/>
            </p:oleObj>
          </a:graphicData>
        </a:graphic>
      </p:graphicFrame>
      <p:graphicFrame>
        <p:nvGraphicFramePr>
          <p:cNvPr id="137224" name="Object 8"/>
          <p:cNvGraphicFramePr>
            <a:graphicFrameLocks noChangeAspect="1"/>
          </p:cNvGraphicFramePr>
          <p:nvPr/>
        </p:nvGraphicFramePr>
        <p:xfrm>
          <a:off x="619125" y="5827713"/>
          <a:ext cx="1254125" cy="733425"/>
        </p:xfrm>
        <a:graphic>
          <a:graphicData uri="http://schemas.openxmlformats.org/presentationml/2006/ole">
            <p:oleObj spid="_x0000_s137224" name="Equation" r:id="rId9" imgW="672840" imgH="393480" progId="Equation.3">
              <p:embed/>
            </p:oleObj>
          </a:graphicData>
        </a:graphic>
      </p:graphicFrame>
      <p:cxnSp>
        <p:nvCxnSpPr>
          <p:cNvPr id="28" name="Straight Arrow Connector 27"/>
          <p:cNvCxnSpPr/>
          <p:nvPr/>
        </p:nvCxnSpPr>
        <p:spPr>
          <a:xfrm>
            <a:off x="2051720" y="6237312"/>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7225" name="Object 9"/>
          <p:cNvGraphicFramePr>
            <a:graphicFrameLocks noChangeAspect="1"/>
          </p:cNvGraphicFramePr>
          <p:nvPr/>
        </p:nvGraphicFramePr>
        <p:xfrm>
          <a:off x="3609975" y="5827713"/>
          <a:ext cx="1609725" cy="733425"/>
        </p:xfrm>
        <a:graphic>
          <a:graphicData uri="http://schemas.openxmlformats.org/presentationml/2006/ole">
            <p:oleObj spid="_x0000_s137225" name="Equation" r:id="rId10" imgW="863280" imgH="393480" progId="Equation.3">
              <p:embed/>
            </p:oleObj>
          </a:graphicData>
        </a:graphic>
      </p:graphicFrame>
      <p:cxnSp>
        <p:nvCxnSpPr>
          <p:cNvPr id="31" name="Curved Connector 30"/>
          <p:cNvCxnSpPr/>
          <p:nvPr/>
        </p:nvCxnSpPr>
        <p:spPr>
          <a:xfrm flipV="1">
            <a:off x="2555776" y="4941168"/>
            <a:ext cx="432048"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987824" y="4725144"/>
            <a:ext cx="301686" cy="369332"/>
          </a:xfrm>
          <a:prstGeom prst="rect">
            <a:avLst/>
          </a:prstGeom>
          <a:noFill/>
        </p:spPr>
        <p:txBody>
          <a:bodyPr wrap="none" rtlCol="0">
            <a:spAutoFit/>
          </a:bodyPr>
          <a:lstStyle/>
          <a:p>
            <a:r>
              <a:rPr lang="en-US" dirty="0" smtClean="0"/>
              <a:t>0</a:t>
            </a:r>
            <a:endParaRPr lang="en-GB" dirty="0"/>
          </a:p>
        </p:txBody>
      </p:sp>
      <p:cxnSp>
        <p:nvCxnSpPr>
          <p:cNvPr id="34" name="Curved Connector 33"/>
          <p:cNvCxnSpPr/>
          <p:nvPr/>
        </p:nvCxnSpPr>
        <p:spPr>
          <a:xfrm flipV="1">
            <a:off x="5652120" y="4797152"/>
            <a:ext cx="432048"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84168" y="4581128"/>
            <a:ext cx="301686" cy="369332"/>
          </a:xfrm>
          <a:prstGeom prst="rect">
            <a:avLst/>
          </a:prstGeom>
          <a:noFill/>
        </p:spPr>
        <p:txBody>
          <a:bodyPr wrap="none" rtlCol="0">
            <a:spAutoFit/>
          </a:bodyPr>
          <a:lstStyle/>
          <a:p>
            <a:r>
              <a:rPr lang="en-US" dirty="0" smtClean="0"/>
              <a:t>0</a:t>
            </a:r>
            <a:endParaRPr lang="en-GB" dirty="0"/>
          </a:p>
        </p:txBody>
      </p:sp>
      <p:sp>
        <p:nvSpPr>
          <p:cNvPr id="24" name="Date Placeholder 23"/>
          <p:cNvSpPr>
            <a:spLocks noGrp="1"/>
          </p:cNvSpPr>
          <p:nvPr>
            <p:ph type="dt" sz="half" idx="10"/>
          </p:nvPr>
        </p:nvSpPr>
        <p:spPr/>
        <p:txBody>
          <a:bodyPr/>
          <a:lstStyle/>
          <a:p>
            <a:fld id="{BAD7B20F-1B09-417A-B9AB-AE2004EB8D31}" type="datetime1">
              <a:rPr lang="en-GB" smtClean="0"/>
              <a:pPr/>
              <a:t>01/12/2013</a:t>
            </a:fld>
            <a:endParaRPr lang="en-GB"/>
          </a:p>
        </p:txBody>
      </p:sp>
      <p:sp>
        <p:nvSpPr>
          <p:cNvPr id="25" name="Slide Number Placeholder 24"/>
          <p:cNvSpPr>
            <a:spLocks noGrp="1"/>
          </p:cNvSpPr>
          <p:nvPr>
            <p:ph type="sldNum" sz="quarter" idx="12"/>
          </p:nvPr>
        </p:nvSpPr>
        <p:spPr/>
        <p:txBody>
          <a:bodyPr/>
          <a:lstStyle/>
          <a:p>
            <a:fld id="{1AC99574-BD32-4BAE-A6F6-2684FFE94A8F}" type="slidenum">
              <a:rPr lang="en-GB" smtClean="0"/>
              <a:pPr/>
              <a:t>118</a:t>
            </a:fld>
            <a:endParaRPr lang="en-GB"/>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332656"/>
            <a:ext cx="2497863" cy="369332"/>
          </a:xfrm>
          <a:prstGeom prst="rect">
            <a:avLst/>
          </a:prstGeom>
          <a:noFill/>
        </p:spPr>
        <p:txBody>
          <a:bodyPr wrap="none" rtlCol="0">
            <a:spAutoFit/>
          </a:bodyPr>
          <a:lstStyle/>
          <a:p>
            <a:r>
              <a:rPr lang="en-US" dirty="0" smtClean="0"/>
              <a:t>Suppose rapid offer  so   </a:t>
            </a:r>
            <a:endParaRPr lang="en-GB" dirty="0"/>
          </a:p>
        </p:txBody>
      </p:sp>
      <p:graphicFrame>
        <p:nvGraphicFramePr>
          <p:cNvPr id="4" name="Object 3"/>
          <p:cNvGraphicFramePr>
            <a:graphicFrameLocks noChangeAspect="1"/>
          </p:cNvGraphicFramePr>
          <p:nvPr/>
        </p:nvGraphicFramePr>
        <p:xfrm>
          <a:off x="3059831" y="332656"/>
          <a:ext cx="694363" cy="360040"/>
        </p:xfrm>
        <a:graphic>
          <a:graphicData uri="http://schemas.openxmlformats.org/presentationml/2006/ole">
            <p:oleObj spid="_x0000_s138242" name="Equation" r:id="rId3" imgW="342720" imgH="177480" progId="Equation.3">
              <p:embed/>
            </p:oleObj>
          </a:graphicData>
        </a:graphic>
      </p:graphicFrame>
      <p:graphicFrame>
        <p:nvGraphicFramePr>
          <p:cNvPr id="138243" name="Object 3"/>
          <p:cNvGraphicFramePr>
            <a:graphicFrameLocks noChangeAspect="1"/>
          </p:cNvGraphicFramePr>
          <p:nvPr/>
        </p:nvGraphicFramePr>
        <p:xfrm>
          <a:off x="539552" y="908720"/>
          <a:ext cx="635709" cy="286767"/>
        </p:xfrm>
        <a:graphic>
          <a:graphicData uri="http://schemas.openxmlformats.org/presentationml/2006/ole">
            <p:oleObj spid="_x0000_s138243" name="Equation" r:id="rId4" imgW="393480" imgH="177480" progId="Equation.3">
              <p:embed/>
            </p:oleObj>
          </a:graphicData>
        </a:graphic>
      </p:graphicFrame>
      <p:sp>
        <p:nvSpPr>
          <p:cNvPr id="6" name="TextBox 5"/>
          <p:cNvSpPr txBox="1"/>
          <p:nvPr/>
        </p:nvSpPr>
        <p:spPr>
          <a:xfrm>
            <a:off x="1547664" y="836712"/>
            <a:ext cx="729687" cy="369332"/>
          </a:xfrm>
          <a:prstGeom prst="rect">
            <a:avLst/>
          </a:prstGeom>
          <a:noFill/>
        </p:spPr>
        <p:txBody>
          <a:bodyPr wrap="none" rtlCol="0">
            <a:spAutoFit/>
          </a:bodyPr>
          <a:lstStyle/>
          <a:p>
            <a:r>
              <a:rPr lang="en-US" dirty="0" smtClean="0"/>
              <a:t>S=1/2</a:t>
            </a:r>
            <a:endParaRPr lang="en-GB" dirty="0"/>
          </a:p>
        </p:txBody>
      </p:sp>
      <p:sp>
        <p:nvSpPr>
          <p:cNvPr id="7" name="TextBox 6"/>
          <p:cNvSpPr txBox="1"/>
          <p:nvPr/>
        </p:nvSpPr>
        <p:spPr>
          <a:xfrm>
            <a:off x="2483768" y="836712"/>
            <a:ext cx="901209" cy="369332"/>
          </a:xfrm>
          <a:prstGeom prst="rect">
            <a:avLst/>
          </a:prstGeom>
          <a:noFill/>
        </p:spPr>
        <p:txBody>
          <a:bodyPr wrap="none" rtlCol="0">
            <a:spAutoFit/>
          </a:bodyPr>
          <a:lstStyle/>
          <a:p>
            <a:r>
              <a:rPr lang="en-US" dirty="0" smtClean="0"/>
              <a:t>1-s=1/2</a:t>
            </a:r>
            <a:endParaRPr lang="en-GB" dirty="0"/>
          </a:p>
        </p:txBody>
      </p:sp>
      <p:cxnSp>
        <p:nvCxnSpPr>
          <p:cNvPr id="9" name="Straight Connector 8"/>
          <p:cNvCxnSpPr/>
          <p:nvPr/>
        </p:nvCxnSpPr>
        <p:spPr>
          <a:xfrm>
            <a:off x="539552" y="1340768"/>
            <a:ext cx="748883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3568" y="1628800"/>
            <a:ext cx="7368556" cy="923330"/>
          </a:xfrm>
          <a:prstGeom prst="rect">
            <a:avLst/>
          </a:prstGeom>
          <a:noFill/>
        </p:spPr>
        <p:txBody>
          <a:bodyPr wrap="none" rtlCol="0">
            <a:spAutoFit/>
          </a:bodyPr>
          <a:lstStyle/>
          <a:p>
            <a:r>
              <a:rPr lang="en-US" dirty="0" smtClean="0"/>
              <a:t>Conclude  Alternating  offer bargaining</a:t>
            </a:r>
          </a:p>
          <a:p>
            <a:r>
              <a:rPr lang="en-US" dirty="0" smtClean="0"/>
              <a:t>1- even split  if potentially can bargain for ever ,no discounting or rapid offer </a:t>
            </a:r>
          </a:p>
          <a:p>
            <a:r>
              <a:rPr lang="en-US" dirty="0" smtClean="0"/>
              <a:t>Some discount factor  </a:t>
            </a:r>
            <a:endParaRPr lang="en-GB" dirty="0"/>
          </a:p>
        </p:txBody>
      </p:sp>
      <p:graphicFrame>
        <p:nvGraphicFramePr>
          <p:cNvPr id="138244" name="Object 4"/>
          <p:cNvGraphicFramePr>
            <a:graphicFrameLocks noChangeAspect="1"/>
          </p:cNvGraphicFramePr>
          <p:nvPr/>
        </p:nvGraphicFramePr>
        <p:xfrm>
          <a:off x="2987824" y="2204864"/>
          <a:ext cx="720080" cy="348631"/>
        </p:xfrm>
        <a:graphic>
          <a:graphicData uri="http://schemas.openxmlformats.org/presentationml/2006/ole">
            <p:oleObj spid="_x0000_s138244" name="Equation" r:id="rId5" imgW="444240" imgH="215640" progId="Equation.3">
              <p:embed/>
            </p:oleObj>
          </a:graphicData>
        </a:graphic>
      </p:graphicFrame>
      <p:sp>
        <p:nvSpPr>
          <p:cNvPr id="12" name="TextBox 11"/>
          <p:cNvSpPr txBox="1"/>
          <p:nvPr/>
        </p:nvSpPr>
        <p:spPr>
          <a:xfrm>
            <a:off x="827584" y="2852936"/>
            <a:ext cx="5387244" cy="646331"/>
          </a:xfrm>
          <a:prstGeom prst="rect">
            <a:avLst/>
          </a:prstGeom>
          <a:noFill/>
        </p:spPr>
        <p:txBody>
          <a:bodyPr wrap="none" rtlCol="0">
            <a:spAutoFit/>
          </a:bodyPr>
          <a:lstStyle/>
          <a:p>
            <a:r>
              <a:rPr lang="en-US" dirty="0" smtClean="0"/>
              <a:t>2- The first offer is expected (no </a:t>
            </a:r>
            <a:r>
              <a:rPr lang="en-US" dirty="0" err="1" smtClean="0"/>
              <a:t>hagging</a:t>
            </a:r>
            <a:r>
              <a:rPr lang="en-US" dirty="0" smtClean="0"/>
              <a:t> in </a:t>
            </a:r>
            <a:r>
              <a:rPr lang="en-US" dirty="0" err="1" smtClean="0"/>
              <a:t>equilibrum</a:t>
            </a:r>
            <a:r>
              <a:rPr lang="en-US" dirty="0" smtClean="0"/>
              <a:t> )</a:t>
            </a:r>
          </a:p>
          <a:p>
            <a:r>
              <a:rPr lang="en-US" dirty="0" smtClean="0"/>
              <a:t>Volume of the pie and value of time </a:t>
            </a:r>
            <a:endParaRPr lang="en-GB" dirty="0"/>
          </a:p>
        </p:txBody>
      </p:sp>
      <p:sp>
        <p:nvSpPr>
          <p:cNvPr id="14" name="Right Brace 13"/>
          <p:cNvSpPr/>
          <p:nvPr/>
        </p:nvSpPr>
        <p:spPr>
          <a:xfrm>
            <a:off x="4355976" y="3140968"/>
            <a:ext cx="83440" cy="432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4499992" y="3212976"/>
            <a:ext cx="2546595" cy="369332"/>
          </a:xfrm>
          <a:prstGeom prst="rect">
            <a:avLst/>
          </a:prstGeom>
          <a:noFill/>
        </p:spPr>
        <p:txBody>
          <a:bodyPr wrap="none" rtlCol="0">
            <a:spAutoFit/>
          </a:bodyPr>
          <a:lstStyle/>
          <a:p>
            <a:r>
              <a:rPr lang="en-US" dirty="0" smtClean="0"/>
              <a:t>  when  assumed  known </a:t>
            </a:r>
            <a:endParaRPr lang="en-GB" dirty="0"/>
          </a:p>
        </p:txBody>
      </p:sp>
      <p:sp>
        <p:nvSpPr>
          <p:cNvPr id="17" name="TextBox 16"/>
          <p:cNvSpPr txBox="1"/>
          <p:nvPr/>
        </p:nvSpPr>
        <p:spPr>
          <a:xfrm>
            <a:off x="467544" y="3717032"/>
            <a:ext cx="1092607" cy="369332"/>
          </a:xfrm>
          <a:prstGeom prst="rect">
            <a:avLst/>
          </a:prstGeom>
          <a:noFill/>
        </p:spPr>
        <p:txBody>
          <a:bodyPr wrap="none" rtlCol="0">
            <a:spAutoFit/>
          </a:bodyPr>
          <a:lstStyle/>
          <a:p>
            <a:r>
              <a:rPr lang="en-US" dirty="0" smtClean="0"/>
              <a:t>Example :</a:t>
            </a:r>
            <a:endParaRPr lang="en-GB" dirty="0"/>
          </a:p>
        </p:txBody>
      </p:sp>
      <p:cxnSp>
        <p:nvCxnSpPr>
          <p:cNvPr id="19" name="Straight Connector 18"/>
          <p:cNvCxnSpPr/>
          <p:nvPr/>
        </p:nvCxnSpPr>
        <p:spPr>
          <a:xfrm>
            <a:off x="3995936" y="4077072"/>
            <a:ext cx="0" cy="100811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95936" y="4077072"/>
            <a:ext cx="1152128" cy="57606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15816" y="4077072"/>
            <a:ext cx="1080120" cy="57606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860032" y="4653136"/>
            <a:ext cx="288032" cy="43204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48064" y="4653136"/>
            <a:ext cx="288032" cy="43204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707904" y="5085184"/>
            <a:ext cx="288032" cy="3600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95936" y="5085184"/>
            <a:ext cx="288032" cy="3600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627784" y="4653136"/>
            <a:ext cx="288032"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15816" y="4653136"/>
            <a:ext cx="360040" cy="3600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779912" y="3789040"/>
            <a:ext cx="301686" cy="369332"/>
          </a:xfrm>
          <a:prstGeom prst="rect">
            <a:avLst/>
          </a:prstGeom>
          <a:noFill/>
        </p:spPr>
        <p:txBody>
          <a:bodyPr wrap="none" rtlCol="0">
            <a:spAutoFit/>
          </a:bodyPr>
          <a:lstStyle/>
          <a:p>
            <a:r>
              <a:rPr lang="en-US" dirty="0" smtClean="0"/>
              <a:t>1</a:t>
            </a:r>
            <a:endParaRPr lang="en-GB" dirty="0"/>
          </a:p>
        </p:txBody>
      </p:sp>
      <p:sp>
        <p:nvSpPr>
          <p:cNvPr id="41" name="TextBox 40"/>
          <p:cNvSpPr txBox="1"/>
          <p:nvPr/>
        </p:nvSpPr>
        <p:spPr>
          <a:xfrm>
            <a:off x="4355976" y="4005064"/>
            <a:ext cx="332142" cy="369332"/>
          </a:xfrm>
          <a:prstGeom prst="rect">
            <a:avLst/>
          </a:prstGeom>
          <a:noFill/>
        </p:spPr>
        <p:txBody>
          <a:bodyPr wrap="none" rtlCol="0">
            <a:spAutoFit/>
          </a:bodyPr>
          <a:lstStyle/>
          <a:p>
            <a:r>
              <a:rPr lang="en-US" dirty="0" smtClean="0"/>
              <a:t>U</a:t>
            </a:r>
            <a:endParaRPr lang="en-GB" dirty="0"/>
          </a:p>
        </p:txBody>
      </p:sp>
      <p:sp>
        <p:nvSpPr>
          <p:cNvPr id="42" name="TextBox 41"/>
          <p:cNvSpPr txBox="1"/>
          <p:nvPr/>
        </p:nvSpPr>
        <p:spPr>
          <a:xfrm>
            <a:off x="3203848" y="4149080"/>
            <a:ext cx="327334" cy="369332"/>
          </a:xfrm>
          <a:prstGeom prst="rect">
            <a:avLst/>
          </a:prstGeom>
          <a:noFill/>
        </p:spPr>
        <p:txBody>
          <a:bodyPr wrap="none" rtlCol="0">
            <a:spAutoFit/>
          </a:bodyPr>
          <a:lstStyle/>
          <a:p>
            <a:r>
              <a:rPr lang="en-US" dirty="0" smtClean="0"/>
              <a:t>D</a:t>
            </a:r>
            <a:endParaRPr lang="en-GB" dirty="0"/>
          </a:p>
        </p:txBody>
      </p:sp>
      <p:sp>
        <p:nvSpPr>
          <p:cNvPr id="43" name="TextBox 42"/>
          <p:cNvSpPr txBox="1"/>
          <p:nvPr/>
        </p:nvSpPr>
        <p:spPr>
          <a:xfrm>
            <a:off x="5076056" y="4365104"/>
            <a:ext cx="301686" cy="369332"/>
          </a:xfrm>
          <a:prstGeom prst="rect">
            <a:avLst/>
          </a:prstGeom>
          <a:noFill/>
        </p:spPr>
        <p:txBody>
          <a:bodyPr wrap="none" rtlCol="0">
            <a:spAutoFit/>
          </a:bodyPr>
          <a:lstStyle/>
          <a:p>
            <a:r>
              <a:rPr lang="en-US" dirty="0" smtClean="0"/>
              <a:t>2</a:t>
            </a:r>
            <a:endParaRPr lang="en-GB" dirty="0"/>
          </a:p>
        </p:txBody>
      </p:sp>
      <p:sp>
        <p:nvSpPr>
          <p:cNvPr id="44" name="TextBox 43"/>
          <p:cNvSpPr txBox="1"/>
          <p:nvPr/>
        </p:nvSpPr>
        <p:spPr>
          <a:xfrm>
            <a:off x="5292080" y="4653136"/>
            <a:ext cx="306494" cy="369332"/>
          </a:xfrm>
          <a:prstGeom prst="rect">
            <a:avLst/>
          </a:prstGeom>
          <a:noFill/>
        </p:spPr>
        <p:txBody>
          <a:bodyPr wrap="none" rtlCol="0">
            <a:spAutoFit/>
          </a:bodyPr>
          <a:lstStyle/>
          <a:p>
            <a:r>
              <a:rPr lang="en-US" dirty="0" smtClean="0"/>
              <a:t>u</a:t>
            </a:r>
            <a:endParaRPr lang="en-GB" dirty="0"/>
          </a:p>
        </p:txBody>
      </p:sp>
      <p:sp>
        <p:nvSpPr>
          <p:cNvPr id="45" name="TextBox 44"/>
          <p:cNvSpPr txBox="1"/>
          <p:nvPr/>
        </p:nvSpPr>
        <p:spPr>
          <a:xfrm>
            <a:off x="4716016" y="4653136"/>
            <a:ext cx="306494" cy="369332"/>
          </a:xfrm>
          <a:prstGeom prst="rect">
            <a:avLst/>
          </a:prstGeom>
          <a:noFill/>
        </p:spPr>
        <p:txBody>
          <a:bodyPr wrap="none" rtlCol="0">
            <a:spAutoFit/>
          </a:bodyPr>
          <a:lstStyle/>
          <a:p>
            <a:r>
              <a:rPr lang="en-US" dirty="0" smtClean="0"/>
              <a:t>d</a:t>
            </a:r>
            <a:endParaRPr lang="en-GB" dirty="0"/>
          </a:p>
        </p:txBody>
      </p:sp>
      <p:sp>
        <p:nvSpPr>
          <p:cNvPr id="46" name="TextBox 45"/>
          <p:cNvSpPr txBox="1"/>
          <p:nvPr/>
        </p:nvSpPr>
        <p:spPr>
          <a:xfrm>
            <a:off x="5436096" y="5013176"/>
            <a:ext cx="617477" cy="369332"/>
          </a:xfrm>
          <a:prstGeom prst="rect">
            <a:avLst/>
          </a:prstGeom>
          <a:noFill/>
        </p:spPr>
        <p:txBody>
          <a:bodyPr wrap="none" rtlCol="0">
            <a:spAutoFit/>
          </a:bodyPr>
          <a:lstStyle/>
          <a:p>
            <a:r>
              <a:rPr lang="en-US" dirty="0" smtClean="0"/>
              <a:t>(4,0)</a:t>
            </a:r>
            <a:endParaRPr lang="en-GB" dirty="0"/>
          </a:p>
        </p:txBody>
      </p:sp>
      <p:sp>
        <p:nvSpPr>
          <p:cNvPr id="47" name="TextBox 46"/>
          <p:cNvSpPr txBox="1"/>
          <p:nvPr/>
        </p:nvSpPr>
        <p:spPr>
          <a:xfrm>
            <a:off x="4499992" y="5013176"/>
            <a:ext cx="617477" cy="369332"/>
          </a:xfrm>
          <a:prstGeom prst="rect">
            <a:avLst/>
          </a:prstGeom>
          <a:noFill/>
        </p:spPr>
        <p:txBody>
          <a:bodyPr wrap="none" rtlCol="0">
            <a:spAutoFit/>
          </a:bodyPr>
          <a:lstStyle/>
          <a:p>
            <a:r>
              <a:rPr lang="en-US" dirty="0" smtClean="0"/>
              <a:t>(0,4)</a:t>
            </a:r>
            <a:endParaRPr lang="en-GB" dirty="0"/>
          </a:p>
        </p:txBody>
      </p:sp>
      <p:sp>
        <p:nvSpPr>
          <p:cNvPr id="48" name="TextBox 47"/>
          <p:cNvSpPr txBox="1"/>
          <p:nvPr/>
        </p:nvSpPr>
        <p:spPr>
          <a:xfrm>
            <a:off x="3707904" y="4437112"/>
            <a:ext cx="381836" cy="369332"/>
          </a:xfrm>
          <a:prstGeom prst="rect">
            <a:avLst/>
          </a:prstGeom>
          <a:noFill/>
        </p:spPr>
        <p:txBody>
          <a:bodyPr wrap="none" rtlCol="0">
            <a:spAutoFit/>
          </a:bodyPr>
          <a:lstStyle/>
          <a:p>
            <a:r>
              <a:rPr lang="en-US" dirty="0" smtClean="0"/>
              <a:t>M</a:t>
            </a:r>
            <a:endParaRPr lang="en-GB" dirty="0"/>
          </a:p>
        </p:txBody>
      </p:sp>
      <p:sp>
        <p:nvSpPr>
          <p:cNvPr id="49" name="TextBox 48"/>
          <p:cNvSpPr txBox="1"/>
          <p:nvPr/>
        </p:nvSpPr>
        <p:spPr>
          <a:xfrm>
            <a:off x="3923928" y="4869160"/>
            <a:ext cx="301686" cy="369332"/>
          </a:xfrm>
          <a:prstGeom prst="rect">
            <a:avLst/>
          </a:prstGeom>
          <a:noFill/>
        </p:spPr>
        <p:txBody>
          <a:bodyPr wrap="none" rtlCol="0">
            <a:spAutoFit/>
          </a:bodyPr>
          <a:lstStyle/>
          <a:p>
            <a:r>
              <a:rPr lang="en-US" dirty="0" smtClean="0"/>
              <a:t>2</a:t>
            </a:r>
            <a:endParaRPr lang="en-GB" dirty="0"/>
          </a:p>
        </p:txBody>
      </p:sp>
      <p:sp>
        <p:nvSpPr>
          <p:cNvPr id="50" name="TextBox 49"/>
          <p:cNvSpPr txBox="1"/>
          <p:nvPr/>
        </p:nvSpPr>
        <p:spPr>
          <a:xfrm>
            <a:off x="4211960" y="5301208"/>
            <a:ext cx="617477" cy="369332"/>
          </a:xfrm>
          <a:prstGeom prst="rect">
            <a:avLst/>
          </a:prstGeom>
          <a:noFill/>
        </p:spPr>
        <p:txBody>
          <a:bodyPr wrap="none" rtlCol="0">
            <a:spAutoFit/>
          </a:bodyPr>
          <a:lstStyle/>
          <a:p>
            <a:r>
              <a:rPr lang="en-US" dirty="0" smtClean="0"/>
              <a:t>(0,4)</a:t>
            </a:r>
            <a:endParaRPr lang="en-GB" dirty="0"/>
          </a:p>
        </p:txBody>
      </p:sp>
      <p:sp>
        <p:nvSpPr>
          <p:cNvPr id="51" name="TextBox 50"/>
          <p:cNvSpPr txBox="1"/>
          <p:nvPr/>
        </p:nvSpPr>
        <p:spPr>
          <a:xfrm>
            <a:off x="3347864" y="5301208"/>
            <a:ext cx="617477" cy="369332"/>
          </a:xfrm>
          <a:prstGeom prst="rect">
            <a:avLst/>
          </a:prstGeom>
          <a:noFill/>
        </p:spPr>
        <p:txBody>
          <a:bodyPr wrap="none" rtlCol="0">
            <a:spAutoFit/>
          </a:bodyPr>
          <a:lstStyle/>
          <a:p>
            <a:r>
              <a:rPr lang="en-US" dirty="0" smtClean="0"/>
              <a:t>(4,0)</a:t>
            </a:r>
            <a:endParaRPr lang="en-GB" dirty="0"/>
          </a:p>
        </p:txBody>
      </p:sp>
      <p:sp>
        <p:nvSpPr>
          <p:cNvPr id="52" name="TextBox 51"/>
          <p:cNvSpPr txBox="1"/>
          <p:nvPr/>
        </p:nvSpPr>
        <p:spPr>
          <a:xfrm>
            <a:off x="2843808" y="4437112"/>
            <a:ext cx="301686" cy="369332"/>
          </a:xfrm>
          <a:prstGeom prst="rect">
            <a:avLst/>
          </a:prstGeom>
          <a:noFill/>
        </p:spPr>
        <p:txBody>
          <a:bodyPr wrap="none" rtlCol="0">
            <a:spAutoFit/>
          </a:bodyPr>
          <a:lstStyle/>
          <a:p>
            <a:r>
              <a:rPr lang="en-US" dirty="0" smtClean="0"/>
              <a:t>2</a:t>
            </a:r>
            <a:endParaRPr lang="en-GB" dirty="0"/>
          </a:p>
        </p:txBody>
      </p:sp>
      <p:sp>
        <p:nvSpPr>
          <p:cNvPr id="53" name="TextBox 52"/>
          <p:cNvSpPr txBox="1"/>
          <p:nvPr/>
        </p:nvSpPr>
        <p:spPr>
          <a:xfrm>
            <a:off x="2627784" y="4509120"/>
            <a:ext cx="264816" cy="369332"/>
          </a:xfrm>
          <a:prstGeom prst="rect">
            <a:avLst/>
          </a:prstGeom>
          <a:noFill/>
        </p:spPr>
        <p:txBody>
          <a:bodyPr wrap="none" rtlCol="0">
            <a:spAutoFit/>
          </a:bodyPr>
          <a:lstStyle/>
          <a:p>
            <a:r>
              <a:rPr lang="en-US" dirty="0" smtClean="0"/>
              <a:t>r</a:t>
            </a:r>
            <a:endParaRPr lang="en-GB" dirty="0"/>
          </a:p>
        </p:txBody>
      </p:sp>
      <p:sp>
        <p:nvSpPr>
          <p:cNvPr id="54" name="TextBox 53"/>
          <p:cNvSpPr txBox="1"/>
          <p:nvPr/>
        </p:nvSpPr>
        <p:spPr>
          <a:xfrm>
            <a:off x="3203848" y="4653136"/>
            <a:ext cx="237566" cy="369332"/>
          </a:xfrm>
          <a:prstGeom prst="rect">
            <a:avLst/>
          </a:prstGeom>
          <a:noFill/>
        </p:spPr>
        <p:txBody>
          <a:bodyPr wrap="none" rtlCol="0">
            <a:spAutoFit/>
          </a:bodyPr>
          <a:lstStyle/>
          <a:p>
            <a:r>
              <a:rPr lang="en-US" dirty="0" smtClean="0"/>
              <a:t>l</a:t>
            </a:r>
            <a:endParaRPr lang="en-GB" dirty="0"/>
          </a:p>
        </p:txBody>
      </p:sp>
      <p:sp>
        <p:nvSpPr>
          <p:cNvPr id="55" name="TextBox 54"/>
          <p:cNvSpPr txBox="1"/>
          <p:nvPr/>
        </p:nvSpPr>
        <p:spPr>
          <a:xfrm>
            <a:off x="2123728" y="4941168"/>
            <a:ext cx="617477" cy="369332"/>
          </a:xfrm>
          <a:prstGeom prst="rect">
            <a:avLst/>
          </a:prstGeom>
          <a:noFill/>
        </p:spPr>
        <p:txBody>
          <a:bodyPr wrap="none" rtlCol="0">
            <a:spAutoFit/>
          </a:bodyPr>
          <a:lstStyle/>
          <a:p>
            <a:r>
              <a:rPr lang="en-US" dirty="0" smtClean="0"/>
              <a:t>(0,0)</a:t>
            </a:r>
            <a:endParaRPr lang="en-GB" dirty="0"/>
          </a:p>
        </p:txBody>
      </p:sp>
      <p:sp>
        <p:nvSpPr>
          <p:cNvPr id="56" name="TextBox 55"/>
          <p:cNvSpPr txBox="1"/>
          <p:nvPr/>
        </p:nvSpPr>
        <p:spPr>
          <a:xfrm>
            <a:off x="2987824" y="4941168"/>
            <a:ext cx="617477" cy="369332"/>
          </a:xfrm>
          <a:prstGeom prst="rect">
            <a:avLst/>
          </a:prstGeom>
          <a:noFill/>
        </p:spPr>
        <p:txBody>
          <a:bodyPr wrap="none" rtlCol="0">
            <a:spAutoFit/>
          </a:bodyPr>
          <a:lstStyle/>
          <a:p>
            <a:r>
              <a:rPr lang="en-US" dirty="0" smtClean="0"/>
              <a:t>(1,2)</a:t>
            </a:r>
            <a:endParaRPr lang="en-GB" dirty="0"/>
          </a:p>
        </p:txBody>
      </p:sp>
      <p:sp>
        <p:nvSpPr>
          <p:cNvPr id="57" name="Date Placeholder 56"/>
          <p:cNvSpPr>
            <a:spLocks noGrp="1"/>
          </p:cNvSpPr>
          <p:nvPr>
            <p:ph type="dt" sz="half" idx="10"/>
          </p:nvPr>
        </p:nvSpPr>
        <p:spPr/>
        <p:txBody>
          <a:bodyPr/>
          <a:lstStyle/>
          <a:p>
            <a:fld id="{2F7F737A-B5F8-4C32-B88B-9A33A0D92F47}" type="datetime1">
              <a:rPr lang="en-GB" smtClean="0"/>
              <a:pPr/>
              <a:t>01/12/2013</a:t>
            </a:fld>
            <a:endParaRPr lang="en-GB"/>
          </a:p>
        </p:txBody>
      </p:sp>
      <p:sp>
        <p:nvSpPr>
          <p:cNvPr id="58" name="Slide Number Placeholder 57"/>
          <p:cNvSpPr>
            <a:spLocks noGrp="1"/>
          </p:cNvSpPr>
          <p:nvPr>
            <p:ph type="sldNum" sz="quarter" idx="12"/>
          </p:nvPr>
        </p:nvSpPr>
        <p:spPr/>
        <p:txBody>
          <a:bodyPr/>
          <a:lstStyle/>
          <a:p>
            <a:fld id="{1AC99574-BD32-4BAE-A6F6-2684FFE94A8F}" type="slidenum">
              <a:rPr lang="en-GB" smtClean="0"/>
              <a:pPr/>
              <a:t>119</a:t>
            </a:fld>
            <a:endParaRPr lang="en-GB"/>
          </a:p>
        </p:txBody>
      </p:sp>
      <p:cxnSp>
        <p:nvCxnSpPr>
          <p:cNvPr id="60" name="Straight Arrow Connector 59"/>
          <p:cNvCxnSpPr/>
          <p:nvPr/>
        </p:nvCxnSpPr>
        <p:spPr>
          <a:xfrm rot="10800000" flipV="1">
            <a:off x="3571868" y="4214818"/>
            <a:ext cx="214314"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2964645" y="4750603"/>
            <a:ext cx="214314"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6200000" flipH="1">
            <a:off x="4143372" y="5214950"/>
            <a:ext cx="142876"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4893471" y="4822041"/>
            <a:ext cx="214314"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555776" y="2492896"/>
            <a:ext cx="417646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555776" y="260648"/>
            <a:ext cx="0" cy="22322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732240" y="0"/>
            <a:ext cx="0" cy="24928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95736" y="1772816"/>
            <a:ext cx="301686" cy="369332"/>
          </a:xfrm>
          <a:prstGeom prst="rect">
            <a:avLst/>
          </a:prstGeom>
          <a:noFill/>
        </p:spPr>
        <p:txBody>
          <a:bodyPr wrap="none" rtlCol="0">
            <a:spAutoFit/>
          </a:bodyPr>
          <a:lstStyle/>
          <a:p>
            <a:r>
              <a:rPr lang="en-US" dirty="0" smtClean="0"/>
              <a:t>1</a:t>
            </a:r>
            <a:endParaRPr lang="en-GB" dirty="0"/>
          </a:p>
        </p:txBody>
      </p:sp>
      <p:sp>
        <p:nvSpPr>
          <p:cNvPr id="14" name="TextBox 13"/>
          <p:cNvSpPr txBox="1"/>
          <p:nvPr/>
        </p:nvSpPr>
        <p:spPr>
          <a:xfrm>
            <a:off x="2195736" y="1484784"/>
            <a:ext cx="301686" cy="369332"/>
          </a:xfrm>
          <a:prstGeom prst="rect">
            <a:avLst/>
          </a:prstGeom>
          <a:noFill/>
        </p:spPr>
        <p:txBody>
          <a:bodyPr wrap="none" rtlCol="0">
            <a:spAutoFit/>
          </a:bodyPr>
          <a:lstStyle/>
          <a:p>
            <a:r>
              <a:rPr lang="en-US" dirty="0" smtClean="0"/>
              <a:t>2</a:t>
            </a:r>
            <a:endParaRPr lang="en-GB" dirty="0"/>
          </a:p>
        </p:txBody>
      </p:sp>
      <p:sp>
        <p:nvSpPr>
          <p:cNvPr id="15" name="TextBox 14"/>
          <p:cNvSpPr txBox="1"/>
          <p:nvPr/>
        </p:nvSpPr>
        <p:spPr>
          <a:xfrm>
            <a:off x="2195736" y="1196752"/>
            <a:ext cx="301686" cy="369332"/>
          </a:xfrm>
          <a:prstGeom prst="rect">
            <a:avLst/>
          </a:prstGeom>
          <a:noFill/>
        </p:spPr>
        <p:txBody>
          <a:bodyPr wrap="none" rtlCol="0">
            <a:spAutoFit/>
          </a:bodyPr>
          <a:lstStyle/>
          <a:p>
            <a:r>
              <a:rPr lang="en-US" dirty="0" smtClean="0"/>
              <a:t>3</a:t>
            </a:r>
            <a:endParaRPr lang="en-GB" dirty="0"/>
          </a:p>
        </p:txBody>
      </p:sp>
      <p:sp>
        <p:nvSpPr>
          <p:cNvPr id="16" name="TextBox 15"/>
          <p:cNvSpPr txBox="1"/>
          <p:nvPr/>
        </p:nvSpPr>
        <p:spPr>
          <a:xfrm>
            <a:off x="2195736" y="908720"/>
            <a:ext cx="301686" cy="369332"/>
          </a:xfrm>
          <a:prstGeom prst="rect">
            <a:avLst/>
          </a:prstGeom>
          <a:noFill/>
        </p:spPr>
        <p:txBody>
          <a:bodyPr wrap="none" rtlCol="0">
            <a:spAutoFit/>
          </a:bodyPr>
          <a:lstStyle/>
          <a:p>
            <a:r>
              <a:rPr lang="en-US" dirty="0" smtClean="0"/>
              <a:t>4</a:t>
            </a:r>
            <a:endParaRPr lang="en-GB" dirty="0"/>
          </a:p>
        </p:txBody>
      </p:sp>
      <p:sp>
        <p:nvSpPr>
          <p:cNvPr id="17" name="TextBox 16"/>
          <p:cNvSpPr txBox="1"/>
          <p:nvPr/>
        </p:nvSpPr>
        <p:spPr>
          <a:xfrm>
            <a:off x="2195736" y="620688"/>
            <a:ext cx="301686" cy="369332"/>
          </a:xfrm>
          <a:prstGeom prst="rect">
            <a:avLst/>
          </a:prstGeom>
          <a:noFill/>
        </p:spPr>
        <p:txBody>
          <a:bodyPr wrap="none" rtlCol="0">
            <a:spAutoFit/>
          </a:bodyPr>
          <a:lstStyle/>
          <a:p>
            <a:r>
              <a:rPr lang="en-US" dirty="0" smtClean="0"/>
              <a:t>5</a:t>
            </a:r>
            <a:endParaRPr lang="en-GB" dirty="0"/>
          </a:p>
        </p:txBody>
      </p:sp>
      <p:sp>
        <p:nvSpPr>
          <p:cNvPr id="18" name="TextBox 17"/>
          <p:cNvSpPr txBox="1"/>
          <p:nvPr/>
        </p:nvSpPr>
        <p:spPr>
          <a:xfrm>
            <a:off x="6804248" y="1844824"/>
            <a:ext cx="301686" cy="369332"/>
          </a:xfrm>
          <a:prstGeom prst="rect">
            <a:avLst/>
          </a:prstGeom>
          <a:noFill/>
        </p:spPr>
        <p:txBody>
          <a:bodyPr wrap="none" rtlCol="0">
            <a:spAutoFit/>
          </a:bodyPr>
          <a:lstStyle/>
          <a:p>
            <a:r>
              <a:rPr lang="en-US" dirty="0" smtClean="0"/>
              <a:t>1</a:t>
            </a:r>
            <a:endParaRPr lang="en-GB" dirty="0"/>
          </a:p>
        </p:txBody>
      </p:sp>
      <p:sp>
        <p:nvSpPr>
          <p:cNvPr id="19" name="TextBox 18"/>
          <p:cNvSpPr txBox="1"/>
          <p:nvPr/>
        </p:nvSpPr>
        <p:spPr>
          <a:xfrm>
            <a:off x="6732240" y="1556792"/>
            <a:ext cx="301686" cy="369332"/>
          </a:xfrm>
          <a:prstGeom prst="rect">
            <a:avLst/>
          </a:prstGeom>
          <a:noFill/>
        </p:spPr>
        <p:txBody>
          <a:bodyPr wrap="none" rtlCol="0">
            <a:spAutoFit/>
          </a:bodyPr>
          <a:lstStyle/>
          <a:p>
            <a:r>
              <a:rPr lang="en-US" dirty="0" smtClean="0"/>
              <a:t>2</a:t>
            </a:r>
            <a:endParaRPr lang="en-GB" dirty="0"/>
          </a:p>
        </p:txBody>
      </p:sp>
      <p:sp>
        <p:nvSpPr>
          <p:cNvPr id="20" name="TextBox 19"/>
          <p:cNvSpPr txBox="1"/>
          <p:nvPr/>
        </p:nvSpPr>
        <p:spPr>
          <a:xfrm>
            <a:off x="6804248" y="1268760"/>
            <a:ext cx="301686" cy="369332"/>
          </a:xfrm>
          <a:prstGeom prst="rect">
            <a:avLst/>
          </a:prstGeom>
          <a:noFill/>
        </p:spPr>
        <p:txBody>
          <a:bodyPr wrap="none" rtlCol="0">
            <a:spAutoFit/>
          </a:bodyPr>
          <a:lstStyle/>
          <a:p>
            <a:r>
              <a:rPr lang="en-US" dirty="0" smtClean="0"/>
              <a:t>3</a:t>
            </a:r>
            <a:endParaRPr lang="en-GB" dirty="0"/>
          </a:p>
        </p:txBody>
      </p:sp>
      <p:sp>
        <p:nvSpPr>
          <p:cNvPr id="21" name="TextBox 20"/>
          <p:cNvSpPr txBox="1"/>
          <p:nvPr/>
        </p:nvSpPr>
        <p:spPr>
          <a:xfrm>
            <a:off x="6732240" y="980728"/>
            <a:ext cx="301686" cy="369332"/>
          </a:xfrm>
          <a:prstGeom prst="rect">
            <a:avLst/>
          </a:prstGeom>
          <a:noFill/>
        </p:spPr>
        <p:txBody>
          <a:bodyPr wrap="none" rtlCol="0">
            <a:spAutoFit/>
          </a:bodyPr>
          <a:lstStyle/>
          <a:p>
            <a:r>
              <a:rPr lang="en-US" dirty="0" smtClean="0"/>
              <a:t>4</a:t>
            </a:r>
            <a:endParaRPr lang="en-GB" dirty="0"/>
          </a:p>
        </p:txBody>
      </p:sp>
      <p:sp>
        <p:nvSpPr>
          <p:cNvPr id="22" name="TextBox 21"/>
          <p:cNvSpPr txBox="1"/>
          <p:nvPr/>
        </p:nvSpPr>
        <p:spPr>
          <a:xfrm>
            <a:off x="6804248" y="692696"/>
            <a:ext cx="301686" cy="369332"/>
          </a:xfrm>
          <a:prstGeom prst="rect">
            <a:avLst/>
          </a:prstGeom>
          <a:noFill/>
        </p:spPr>
        <p:txBody>
          <a:bodyPr wrap="none" rtlCol="0">
            <a:spAutoFit/>
          </a:bodyPr>
          <a:lstStyle/>
          <a:p>
            <a:r>
              <a:rPr lang="en-US" dirty="0" smtClean="0"/>
              <a:t>5</a:t>
            </a:r>
            <a:endParaRPr lang="en-GB" dirty="0"/>
          </a:p>
        </p:txBody>
      </p:sp>
      <p:cxnSp>
        <p:nvCxnSpPr>
          <p:cNvPr id="24" name="Straight Connector 23"/>
          <p:cNvCxnSpPr/>
          <p:nvPr/>
        </p:nvCxnSpPr>
        <p:spPr>
          <a:xfrm flipV="1">
            <a:off x="2555776" y="1052736"/>
            <a:ext cx="4176464" cy="93610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195736" y="2132856"/>
            <a:ext cx="301686" cy="369332"/>
          </a:xfrm>
          <a:prstGeom prst="rect">
            <a:avLst/>
          </a:prstGeom>
          <a:noFill/>
        </p:spPr>
        <p:txBody>
          <a:bodyPr wrap="none" rtlCol="0">
            <a:spAutoFit/>
          </a:bodyPr>
          <a:lstStyle/>
          <a:p>
            <a:r>
              <a:rPr lang="en-US" dirty="0" smtClean="0"/>
              <a:t>0</a:t>
            </a:r>
            <a:endParaRPr lang="en-GB" dirty="0"/>
          </a:p>
        </p:txBody>
      </p:sp>
      <p:sp>
        <p:nvSpPr>
          <p:cNvPr id="28" name="TextBox 27"/>
          <p:cNvSpPr txBox="1"/>
          <p:nvPr/>
        </p:nvSpPr>
        <p:spPr>
          <a:xfrm>
            <a:off x="6804248" y="2204864"/>
            <a:ext cx="301686" cy="369332"/>
          </a:xfrm>
          <a:prstGeom prst="rect">
            <a:avLst/>
          </a:prstGeom>
          <a:noFill/>
        </p:spPr>
        <p:txBody>
          <a:bodyPr wrap="none" rtlCol="0">
            <a:spAutoFit/>
          </a:bodyPr>
          <a:lstStyle/>
          <a:p>
            <a:r>
              <a:rPr lang="en-US" dirty="0" smtClean="0"/>
              <a:t>0</a:t>
            </a:r>
            <a:endParaRPr lang="en-GB" dirty="0"/>
          </a:p>
        </p:txBody>
      </p:sp>
      <p:cxnSp>
        <p:nvCxnSpPr>
          <p:cNvPr id="30" name="Straight Connector 29"/>
          <p:cNvCxnSpPr/>
          <p:nvPr/>
        </p:nvCxnSpPr>
        <p:spPr>
          <a:xfrm>
            <a:off x="2555776" y="836712"/>
            <a:ext cx="4176464" cy="1584176"/>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55776" y="1124744"/>
            <a:ext cx="4176464" cy="864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067944" y="1484784"/>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27984" y="1556792"/>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88024" y="1556792"/>
            <a:ext cx="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923928" y="2564904"/>
            <a:ext cx="284052" cy="369332"/>
          </a:xfrm>
          <a:prstGeom prst="rect">
            <a:avLst/>
          </a:prstGeom>
          <a:noFill/>
        </p:spPr>
        <p:txBody>
          <a:bodyPr wrap="none" rtlCol="0">
            <a:spAutoFit/>
          </a:bodyPr>
          <a:lstStyle/>
          <a:p>
            <a:r>
              <a:rPr lang="en-US" dirty="0" smtClean="0"/>
              <a:t>x</a:t>
            </a:r>
            <a:endParaRPr lang="en-GB" dirty="0"/>
          </a:p>
        </p:txBody>
      </p:sp>
      <p:sp>
        <p:nvSpPr>
          <p:cNvPr id="40" name="TextBox 39"/>
          <p:cNvSpPr txBox="1"/>
          <p:nvPr/>
        </p:nvSpPr>
        <p:spPr>
          <a:xfrm>
            <a:off x="4211960" y="2492896"/>
            <a:ext cx="508473" cy="369332"/>
          </a:xfrm>
          <a:prstGeom prst="rect">
            <a:avLst/>
          </a:prstGeom>
          <a:noFill/>
        </p:spPr>
        <p:txBody>
          <a:bodyPr wrap="none" rtlCol="0">
            <a:spAutoFit/>
          </a:bodyPr>
          <a:lstStyle/>
          <a:p>
            <a:r>
              <a:rPr lang="en-US" dirty="0" smtClean="0"/>
              <a:t>1/2</a:t>
            </a:r>
            <a:endParaRPr lang="en-GB" dirty="0"/>
          </a:p>
        </p:txBody>
      </p:sp>
      <p:sp>
        <p:nvSpPr>
          <p:cNvPr id="41" name="TextBox 40"/>
          <p:cNvSpPr txBox="1"/>
          <p:nvPr/>
        </p:nvSpPr>
        <p:spPr>
          <a:xfrm>
            <a:off x="4716016" y="2564904"/>
            <a:ext cx="288862" cy="369332"/>
          </a:xfrm>
          <a:prstGeom prst="rect">
            <a:avLst/>
          </a:prstGeom>
          <a:noFill/>
        </p:spPr>
        <p:txBody>
          <a:bodyPr wrap="none" rtlCol="0">
            <a:spAutoFit/>
          </a:bodyPr>
          <a:lstStyle/>
          <a:p>
            <a:r>
              <a:rPr lang="en-US" dirty="0" smtClean="0"/>
              <a:t>y</a:t>
            </a:r>
            <a:endParaRPr lang="en-GB" dirty="0"/>
          </a:p>
        </p:txBody>
      </p:sp>
      <p:sp>
        <p:nvSpPr>
          <p:cNvPr id="42" name="TextBox 41"/>
          <p:cNvSpPr txBox="1"/>
          <p:nvPr/>
        </p:nvSpPr>
        <p:spPr>
          <a:xfrm>
            <a:off x="2915816" y="2780928"/>
            <a:ext cx="723275" cy="369332"/>
          </a:xfrm>
          <a:prstGeom prst="rect">
            <a:avLst/>
          </a:prstGeom>
          <a:noFill/>
        </p:spPr>
        <p:txBody>
          <a:bodyPr wrap="none" rtlCol="0">
            <a:spAutoFit/>
          </a:bodyPr>
          <a:lstStyle/>
          <a:p>
            <a:r>
              <a:rPr lang="en-US" dirty="0" smtClean="0"/>
              <a:t>BR(U)</a:t>
            </a:r>
            <a:endParaRPr lang="en-GB" dirty="0"/>
          </a:p>
        </p:txBody>
      </p:sp>
      <p:sp>
        <p:nvSpPr>
          <p:cNvPr id="43" name="TextBox 42"/>
          <p:cNvSpPr txBox="1"/>
          <p:nvPr/>
        </p:nvSpPr>
        <p:spPr>
          <a:xfrm>
            <a:off x="4355976" y="3212976"/>
            <a:ext cx="772969" cy="369332"/>
          </a:xfrm>
          <a:prstGeom prst="rect">
            <a:avLst/>
          </a:prstGeom>
          <a:noFill/>
        </p:spPr>
        <p:txBody>
          <a:bodyPr wrap="none" rtlCol="0">
            <a:spAutoFit/>
          </a:bodyPr>
          <a:lstStyle/>
          <a:p>
            <a:r>
              <a:rPr lang="en-US" dirty="0" smtClean="0"/>
              <a:t>BR(M)</a:t>
            </a:r>
            <a:endParaRPr lang="en-GB" dirty="0"/>
          </a:p>
        </p:txBody>
      </p:sp>
      <p:sp>
        <p:nvSpPr>
          <p:cNvPr id="44" name="TextBox 43"/>
          <p:cNvSpPr txBox="1"/>
          <p:nvPr/>
        </p:nvSpPr>
        <p:spPr>
          <a:xfrm>
            <a:off x="5292080" y="2780928"/>
            <a:ext cx="718466" cy="369332"/>
          </a:xfrm>
          <a:prstGeom prst="rect">
            <a:avLst/>
          </a:prstGeom>
          <a:noFill/>
        </p:spPr>
        <p:txBody>
          <a:bodyPr wrap="none" rtlCol="0">
            <a:spAutoFit/>
          </a:bodyPr>
          <a:lstStyle/>
          <a:p>
            <a:r>
              <a:rPr lang="en-US" dirty="0" smtClean="0"/>
              <a:t>BR(D)</a:t>
            </a:r>
            <a:endParaRPr lang="en-GB" dirty="0"/>
          </a:p>
        </p:txBody>
      </p:sp>
      <p:cxnSp>
        <p:nvCxnSpPr>
          <p:cNvPr id="46" name="Straight Arrow Connector 45"/>
          <p:cNvCxnSpPr/>
          <p:nvPr/>
        </p:nvCxnSpPr>
        <p:spPr>
          <a:xfrm flipV="1">
            <a:off x="3779912" y="2852936"/>
            <a:ext cx="2160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0" idx="2"/>
          </p:cNvCxnSpPr>
          <p:nvPr/>
        </p:nvCxnSpPr>
        <p:spPr>
          <a:xfrm flipH="1" flipV="1">
            <a:off x="4466197" y="2862228"/>
            <a:ext cx="177811"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4" idx="1"/>
          </p:cNvCxnSpPr>
          <p:nvPr/>
        </p:nvCxnSpPr>
        <p:spPr>
          <a:xfrm flipH="1" flipV="1">
            <a:off x="4932040" y="2852936"/>
            <a:ext cx="360040" cy="112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627784" y="476672"/>
            <a:ext cx="705642" cy="369332"/>
          </a:xfrm>
          <a:prstGeom prst="rect">
            <a:avLst/>
          </a:prstGeom>
          <a:noFill/>
        </p:spPr>
        <p:txBody>
          <a:bodyPr wrap="none" rtlCol="0">
            <a:spAutoFit/>
          </a:bodyPr>
          <a:lstStyle/>
          <a:p>
            <a:r>
              <a:rPr lang="en-US" dirty="0" smtClean="0"/>
              <a:t>U(</a:t>
            </a:r>
            <a:r>
              <a:rPr lang="en-US" dirty="0" err="1" smtClean="0"/>
              <a:t>u,l</a:t>
            </a:r>
            <a:r>
              <a:rPr lang="en-US" dirty="0" smtClean="0"/>
              <a:t>)</a:t>
            </a:r>
            <a:endParaRPr lang="en-GB" dirty="0"/>
          </a:p>
        </p:txBody>
      </p:sp>
      <p:sp>
        <p:nvSpPr>
          <p:cNvPr id="54" name="TextBox 53"/>
          <p:cNvSpPr txBox="1"/>
          <p:nvPr/>
        </p:nvSpPr>
        <p:spPr>
          <a:xfrm>
            <a:off x="2627784" y="1988840"/>
            <a:ext cx="768159" cy="369332"/>
          </a:xfrm>
          <a:prstGeom prst="rect">
            <a:avLst/>
          </a:prstGeom>
          <a:noFill/>
        </p:spPr>
        <p:txBody>
          <a:bodyPr wrap="none" rtlCol="0">
            <a:spAutoFit/>
          </a:bodyPr>
          <a:lstStyle/>
          <a:p>
            <a:r>
              <a:rPr lang="en-US" dirty="0" smtClean="0"/>
              <a:t>U(</a:t>
            </a:r>
            <a:r>
              <a:rPr lang="en-US" dirty="0" err="1" smtClean="0"/>
              <a:t>m,l</a:t>
            </a:r>
            <a:r>
              <a:rPr lang="en-US" dirty="0" smtClean="0"/>
              <a:t>)</a:t>
            </a:r>
            <a:endParaRPr lang="en-GB" dirty="0"/>
          </a:p>
        </p:txBody>
      </p:sp>
      <p:sp>
        <p:nvSpPr>
          <p:cNvPr id="55" name="TextBox 54"/>
          <p:cNvSpPr txBox="1"/>
          <p:nvPr/>
        </p:nvSpPr>
        <p:spPr>
          <a:xfrm>
            <a:off x="827584" y="3645024"/>
            <a:ext cx="184731" cy="369332"/>
          </a:xfrm>
          <a:prstGeom prst="rect">
            <a:avLst/>
          </a:prstGeom>
          <a:noFill/>
        </p:spPr>
        <p:txBody>
          <a:bodyPr wrap="none" rtlCol="0">
            <a:spAutoFit/>
          </a:bodyPr>
          <a:lstStyle/>
          <a:p>
            <a:endParaRPr lang="en-GB" dirty="0"/>
          </a:p>
        </p:txBody>
      </p:sp>
      <p:graphicFrame>
        <p:nvGraphicFramePr>
          <p:cNvPr id="56" name="Object 55"/>
          <p:cNvGraphicFramePr>
            <a:graphicFrameLocks noChangeAspect="1"/>
          </p:cNvGraphicFramePr>
          <p:nvPr/>
        </p:nvGraphicFramePr>
        <p:xfrm>
          <a:off x="539552" y="3969847"/>
          <a:ext cx="3672408" cy="395133"/>
        </p:xfrm>
        <a:graphic>
          <a:graphicData uri="http://schemas.openxmlformats.org/presentationml/2006/ole">
            <p:oleObj spid="_x0000_s22530" name="Equation" r:id="rId3" imgW="2006280" imgH="215640" progId="Equation.3">
              <p:embed/>
            </p:oleObj>
          </a:graphicData>
        </a:graphic>
      </p:graphicFrame>
      <p:graphicFrame>
        <p:nvGraphicFramePr>
          <p:cNvPr id="22531" name="Object 3"/>
          <p:cNvGraphicFramePr>
            <a:graphicFrameLocks noChangeAspect="1"/>
          </p:cNvGraphicFramePr>
          <p:nvPr/>
        </p:nvGraphicFramePr>
        <p:xfrm>
          <a:off x="2524125" y="3716338"/>
          <a:ext cx="114300" cy="215900"/>
        </p:xfrm>
        <a:graphic>
          <a:graphicData uri="http://schemas.openxmlformats.org/presentationml/2006/ole">
            <p:oleObj spid="_x0000_s22531" name="Equation" r:id="rId4" imgW="114120" imgH="215640" progId="Equation.3">
              <p:embed/>
            </p:oleObj>
          </a:graphicData>
        </a:graphic>
      </p:graphicFrame>
      <p:graphicFrame>
        <p:nvGraphicFramePr>
          <p:cNvPr id="22532" name="Object 4"/>
          <p:cNvGraphicFramePr>
            <a:graphicFrameLocks noChangeAspect="1"/>
          </p:cNvGraphicFramePr>
          <p:nvPr/>
        </p:nvGraphicFramePr>
        <p:xfrm>
          <a:off x="539552" y="4437112"/>
          <a:ext cx="3765550" cy="395288"/>
        </p:xfrm>
        <a:graphic>
          <a:graphicData uri="http://schemas.openxmlformats.org/presentationml/2006/ole">
            <p:oleObj spid="_x0000_s22532" name="Equation" r:id="rId5" imgW="2057400" imgH="215640" progId="Equation.3">
              <p:embed/>
            </p:oleObj>
          </a:graphicData>
        </a:graphic>
      </p:graphicFrame>
      <p:graphicFrame>
        <p:nvGraphicFramePr>
          <p:cNvPr id="22533" name="Object 5"/>
          <p:cNvGraphicFramePr>
            <a:graphicFrameLocks noChangeAspect="1"/>
          </p:cNvGraphicFramePr>
          <p:nvPr/>
        </p:nvGraphicFramePr>
        <p:xfrm>
          <a:off x="611560" y="4869160"/>
          <a:ext cx="3765550" cy="395287"/>
        </p:xfrm>
        <a:graphic>
          <a:graphicData uri="http://schemas.openxmlformats.org/presentationml/2006/ole">
            <p:oleObj spid="_x0000_s22533" name="Equation" r:id="rId6" imgW="2057400" imgH="215640" progId="Equation.3">
              <p:embed/>
            </p:oleObj>
          </a:graphicData>
        </a:graphic>
      </p:graphicFrame>
      <p:sp>
        <p:nvSpPr>
          <p:cNvPr id="60" name="TextBox 59"/>
          <p:cNvSpPr txBox="1"/>
          <p:nvPr/>
        </p:nvSpPr>
        <p:spPr>
          <a:xfrm>
            <a:off x="683568" y="5589240"/>
            <a:ext cx="739305" cy="369332"/>
          </a:xfrm>
          <a:prstGeom prst="rect">
            <a:avLst/>
          </a:prstGeom>
          <a:noFill/>
        </p:spPr>
        <p:txBody>
          <a:bodyPr wrap="none" rtlCol="0">
            <a:spAutoFit/>
          </a:bodyPr>
          <a:lstStyle/>
          <a:p>
            <a:r>
              <a:rPr lang="en-US" dirty="0" smtClean="0"/>
              <a:t>P(r)=x</a:t>
            </a:r>
            <a:endParaRPr lang="en-GB" dirty="0"/>
          </a:p>
        </p:txBody>
      </p:sp>
      <p:cxnSp>
        <p:nvCxnSpPr>
          <p:cNvPr id="62" name="Straight Arrow Connector 61"/>
          <p:cNvCxnSpPr/>
          <p:nvPr/>
        </p:nvCxnSpPr>
        <p:spPr>
          <a:xfrm>
            <a:off x="1619672" y="5733256"/>
            <a:ext cx="72008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83768" y="5517232"/>
            <a:ext cx="590226" cy="369332"/>
          </a:xfrm>
          <a:prstGeom prst="rect">
            <a:avLst/>
          </a:prstGeom>
          <a:noFill/>
        </p:spPr>
        <p:txBody>
          <a:bodyPr wrap="none" rtlCol="0">
            <a:spAutoFit/>
          </a:bodyPr>
          <a:lstStyle/>
          <a:p>
            <a:r>
              <a:rPr lang="en-US" dirty="0" smtClean="0"/>
              <a:t>D=U</a:t>
            </a:r>
            <a:endParaRPr lang="en-GB" dirty="0"/>
          </a:p>
        </p:txBody>
      </p:sp>
      <p:sp>
        <p:nvSpPr>
          <p:cNvPr id="64" name="TextBox 63"/>
          <p:cNvSpPr txBox="1"/>
          <p:nvPr/>
        </p:nvSpPr>
        <p:spPr>
          <a:xfrm>
            <a:off x="1115616" y="6309320"/>
            <a:ext cx="744114" cy="369332"/>
          </a:xfrm>
          <a:prstGeom prst="rect">
            <a:avLst/>
          </a:prstGeom>
          <a:noFill/>
        </p:spPr>
        <p:txBody>
          <a:bodyPr wrap="none" rtlCol="0">
            <a:spAutoFit/>
          </a:bodyPr>
          <a:lstStyle/>
          <a:p>
            <a:r>
              <a:rPr lang="en-US" dirty="0" smtClean="0"/>
              <a:t>X=1/3</a:t>
            </a:r>
            <a:endParaRPr lang="en-GB" dirty="0"/>
          </a:p>
        </p:txBody>
      </p:sp>
      <p:sp>
        <p:nvSpPr>
          <p:cNvPr id="45" name="Date Placeholder 44"/>
          <p:cNvSpPr>
            <a:spLocks noGrp="1"/>
          </p:cNvSpPr>
          <p:nvPr>
            <p:ph type="dt" sz="half" idx="10"/>
          </p:nvPr>
        </p:nvSpPr>
        <p:spPr/>
        <p:txBody>
          <a:bodyPr/>
          <a:lstStyle/>
          <a:p>
            <a:fld id="{1D2874BA-E3CC-4D86-A48A-C8F4E2ADA8F1}" type="datetime1">
              <a:rPr lang="en-GB" smtClean="0"/>
              <a:pPr/>
              <a:t>01/12/2013</a:t>
            </a:fld>
            <a:endParaRPr lang="en-GB"/>
          </a:p>
        </p:txBody>
      </p:sp>
      <p:sp>
        <p:nvSpPr>
          <p:cNvPr id="47" name="Slide Number Placeholder 46"/>
          <p:cNvSpPr>
            <a:spLocks noGrp="1"/>
          </p:cNvSpPr>
          <p:nvPr>
            <p:ph type="sldNum" sz="quarter" idx="12"/>
          </p:nvPr>
        </p:nvSpPr>
        <p:spPr/>
        <p:txBody>
          <a:bodyPr/>
          <a:lstStyle/>
          <a:p>
            <a:fld id="{1AC99574-BD32-4BAE-A6F6-2684FFE94A8F}" type="slidenum">
              <a:rPr lang="en-GB" smtClean="0"/>
              <a:pPr/>
              <a:t>12</a:t>
            </a:fld>
            <a:endParaRPr lang="en-GB"/>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635896" y="908720"/>
            <a:ext cx="0" cy="158417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635896" y="908720"/>
            <a:ext cx="1152128" cy="86409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499992" y="1772816"/>
            <a:ext cx="288032" cy="43204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88024" y="1772816"/>
            <a:ext cx="432048"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75856" y="2492896"/>
            <a:ext cx="360040" cy="3600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35896" y="2492896"/>
            <a:ext cx="360040" cy="3600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51720" y="908720"/>
            <a:ext cx="1584176" cy="100811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691680" y="1916832"/>
            <a:ext cx="360040" cy="43204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51720" y="1916832"/>
            <a:ext cx="360040" cy="3600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35896" y="692696"/>
            <a:ext cx="301686" cy="369332"/>
          </a:xfrm>
          <a:prstGeom prst="rect">
            <a:avLst/>
          </a:prstGeom>
          <a:noFill/>
        </p:spPr>
        <p:txBody>
          <a:bodyPr wrap="none" rtlCol="0">
            <a:spAutoFit/>
          </a:bodyPr>
          <a:lstStyle/>
          <a:p>
            <a:r>
              <a:rPr lang="en-US" dirty="0" smtClean="0"/>
              <a:t>1</a:t>
            </a:r>
            <a:endParaRPr lang="en-GB" dirty="0"/>
          </a:p>
        </p:txBody>
      </p:sp>
      <p:sp>
        <p:nvSpPr>
          <p:cNvPr id="22" name="TextBox 21"/>
          <p:cNvSpPr txBox="1"/>
          <p:nvPr/>
        </p:nvSpPr>
        <p:spPr>
          <a:xfrm>
            <a:off x="2483768" y="1196752"/>
            <a:ext cx="327334" cy="369332"/>
          </a:xfrm>
          <a:prstGeom prst="rect">
            <a:avLst/>
          </a:prstGeom>
          <a:noFill/>
        </p:spPr>
        <p:txBody>
          <a:bodyPr wrap="none" rtlCol="0">
            <a:spAutoFit/>
          </a:bodyPr>
          <a:lstStyle/>
          <a:p>
            <a:r>
              <a:rPr lang="en-US" dirty="0" smtClean="0"/>
              <a:t>D</a:t>
            </a:r>
            <a:endParaRPr lang="en-GB" dirty="0"/>
          </a:p>
        </p:txBody>
      </p:sp>
      <p:sp>
        <p:nvSpPr>
          <p:cNvPr id="23" name="TextBox 22"/>
          <p:cNvSpPr txBox="1"/>
          <p:nvPr/>
        </p:nvSpPr>
        <p:spPr>
          <a:xfrm>
            <a:off x="3419872" y="1844824"/>
            <a:ext cx="381836" cy="369332"/>
          </a:xfrm>
          <a:prstGeom prst="rect">
            <a:avLst/>
          </a:prstGeom>
          <a:noFill/>
        </p:spPr>
        <p:txBody>
          <a:bodyPr wrap="none" rtlCol="0">
            <a:spAutoFit/>
          </a:bodyPr>
          <a:lstStyle/>
          <a:p>
            <a:r>
              <a:rPr lang="en-US" dirty="0" smtClean="0"/>
              <a:t>M</a:t>
            </a:r>
            <a:endParaRPr lang="en-GB" dirty="0"/>
          </a:p>
        </p:txBody>
      </p:sp>
      <p:sp>
        <p:nvSpPr>
          <p:cNvPr id="24" name="TextBox 23"/>
          <p:cNvSpPr txBox="1"/>
          <p:nvPr/>
        </p:nvSpPr>
        <p:spPr>
          <a:xfrm>
            <a:off x="4355976" y="1124744"/>
            <a:ext cx="332142" cy="369332"/>
          </a:xfrm>
          <a:prstGeom prst="rect">
            <a:avLst/>
          </a:prstGeom>
          <a:noFill/>
        </p:spPr>
        <p:txBody>
          <a:bodyPr wrap="none" rtlCol="0">
            <a:spAutoFit/>
          </a:bodyPr>
          <a:lstStyle/>
          <a:p>
            <a:r>
              <a:rPr lang="en-US" dirty="0" smtClean="0"/>
              <a:t>U</a:t>
            </a:r>
            <a:endParaRPr lang="en-GB" dirty="0"/>
          </a:p>
        </p:txBody>
      </p:sp>
      <p:sp>
        <p:nvSpPr>
          <p:cNvPr id="25" name="TextBox 24"/>
          <p:cNvSpPr txBox="1"/>
          <p:nvPr/>
        </p:nvSpPr>
        <p:spPr>
          <a:xfrm>
            <a:off x="1691680" y="1772816"/>
            <a:ext cx="264816" cy="369332"/>
          </a:xfrm>
          <a:prstGeom prst="rect">
            <a:avLst/>
          </a:prstGeom>
          <a:noFill/>
        </p:spPr>
        <p:txBody>
          <a:bodyPr wrap="none" rtlCol="0">
            <a:spAutoFit/>
          </a:bodyPr>
          <a:lstStyle/>
          <a:p>
            <a:r>
              <a:rPr lang="en-GB" dirty="0" smtClean="0"/>
              <a:t>r</a:t>
            </a:r>
            <a:endParaRPr lang="en-GB" dirty="0"/>
          </a:p>
        </p:txBody>
      </p:sp>
      <p:sp>
        <p:nvSpPr>
          <p:cNvPr id="26" name="TextBox 25"/>
          <p:cNvSpPr txBox="1"/>
          <p:nvPr/>
        </p:nvSpPr>
        <p:spPr>
          <a:xfrm>
            <a:off x="2195736" y="1844824"/>
            <a:ext cx="237566" cy="369332"/>
          </a:xfrm>
          <a:prstGeom prst="rect">
            <a:avLst/>
          </a:prstGeom>
          <a:noFill/>
        </p:spPr>
        <p:txBody>
          <a:bodyPr wrap="none" rtlCol="0">
            <a:spAutoFit/>
          </a:bodyPr>
          <a:lstStyle/>
          <a:p>
            <a:r>
              <a:rPr lang="en-US" dirty="0" smtClean="0"/>
              <a:t>l</a:t>
            </a:r>
            <a:endParaRPr lang="en-GB" dirty="0"/>
          </a:p>
        </p:txBody>
      </p:sp>
      <p:sp>
        <p:nvSpPr>
          <p:cNvPr id="27" name="TextBox 26"/>
          <p:cNvSpPr txBox="1"/>
          <p:nvPr/>
        </p:nvSpPr>
        <p:spPr>
          <a:xfrm>
            <a:off x="3203848" y="2348880"/>
            <a:ext cx="306494" cy="369332"/>
          </a:xfrm>
          <a:prstGeom prst="rect">
            <a:avLst/>
          </a:prstGeom>
          <a:noFill/>
        </p:spPr>
        <p:txBody>
          <a:bodyPr wrap="none" rtlCol="0">
            <a:spAutoFit/>
          </a:bodyPr>
          <a:lstStyle/>
          <a:p>
            <a:r>
              <a:rPr lang="en-US" dirty="0" smtClean="0"/>
              <a:t>d</a:t>
            </a:r>
            <a:endParaRPr lang="en-GB" dirty="0"/>
          </a:p>
        </p:txBody>
      </p:sp>
      <p:sp>
        <p:nvSpPr>
          <p:cNvPr id="28" name="TextBox 27"/>
          <p:cNvSpPr txBox="1"/>
          <p:nvPr/>
        </p:nvSpPr>
        <p:spPr>
          <a:xfrm>
            <a:off x="3707904" y="2420888"/>
            <a:ext cx="306494" cy="369332"/>
          </a:xfrm>
          <a:prstGeom prst="rect">
            <a:avLst/>
          </a:prstGeom>
          <a:noFill/>
        </p:spPr>
        <p:txBody>
          <a:bodyPr wrap="none" rtlCol="0">
            <a:spAutoFit/>
          </a:bodyPr>
          <a:lstStyle/>
          <a:p>
            <a:r>
              <a:rPr lang="en-US" dirty="0" smtClean="0"/>
              <a:t>u</a:t>
            </a:r>
            <a:endParaRPr lang="en-GB" dirty="0"/>
          </a:p>
        </p:txBody>
      </p:sp>
      <p:sp>
        <p:nvSpPr>
          <p:cNvPr id="29" name="TextBox 28"/>
          <p:cNvSpPr txBox="1"/>
          <p:nvPr/>
        </p:nvSpPr>
        <p:spPr>
          <a:xfrm>
            <a:off x="4355976" y="1700808"/>
            <a:ext cx="306494" cy="369332"/>
          </a:xfrm>
          <a:prstGeom prst="rect">
            <a:avLst/>
          </a:prstGeom>
          <a:noFill/>
        </p:spPr>
        <p:txBody>
          <a:bodyPr wrap="none" rtlCol="0">
            <a:spAutoFit/>
          </a:bodyPr>
          <a:lstStyle/>
          <a:p>
            <a:r>
              <a:rPr lang="en-US" dirty="0" smtClean="0"/>
              <a:t>d</a:t>
            </a:r>
            <a:endParaRPr lang="en-GB" dirty="0"/>
          </a:p>
        </p:txBody>
      </p:sp>
      <p:sp>
        <p:nvSpPr>
          <p:cNvPr id="30" name="TextBox 29"/>
          <p:cNvSpPr txBox="1"/>
          <p:nvPr/>
        </p:nvSpPr>
        <p:spPr>
          <a:xfrm>
            <a:off x="4860032" y="1628800"/>
            <a:ext cx="306494" cy="369332"/>
          </a:xfrm>
          <a:prstGeom prst="rect">
            <a:avLst/>
          </a:prstGeom>
          <a:noFill/>
        </p:spPr>
        <p:txBody>
          <a:bodyPr wrap="none" rtlCol="0">
            <a:spAutoFit/>
          </a:bodyPr>
          <a:lstStyle/>
          <a:p>
            <a:r>
              <a:rPr lang="en-US" dirty="0" smtClean="0"/>
              <a:t>u</a:t>
            </a:r>
            <a:endParaRPr lang="en-GB" dirty="0"/>
          </a:p>
        </p:txBody>
      </p:sp>
      <p:sp>
        <p:nvSpPr>
          <p:cNvPr id="31" name="TextBox 30"/>
          <p:cNvSpPr txBox="1"/>
          <p:nvPr/>
        </p:nvSpPr>
        <p:spPr>
          <a:xfrm>
            <a:off x="1259632" y="2276872"/>
            <a:ext cx="617477" cy="369332"/>
          </a:xfrm>
          <a:prstGeom prst="rect">
            <a:avLst/>
          </a:prstGeom>
          <a:noFill/>
        </p:spPr>
        <p:txBody>
          <a:bodyPr wrap="none" rtlCol="0">
            <a:spAutoFit/>
          </a:bodyPr>
          <a:lstStyle/>
          <a:p>
            <a:r>
              <a:rPr lang="en-US" dirty="0" smtClean="0"/>
              <a:t>(0,0)</a:t>
            </a:r>
            <a:endParaRPr lang="en-GB" dirty="0"/>
          </a:p>
        </p:txBody>
      </p:sp>
      <p:sp>
        <p:nvSpPr>
          <p:cNvPr id="32" name="TextBox 31"/>
          <p:cNvSpPr txBox="1"/>
          <p:nvPr/>
        </p:nvSpPr>
        <p:spPr>
          <a:xfrm>
            <a:off x="2195736" y="2276872"/>
            <a:ext cx="617477" cy="369332"/>
          </a:xfrm>
          <a:prstGeom prst="rect">
            <a:avLst/>
          </a:prstGeom>
          <a:noFill/>
        </p:spPr>
        <p:txBody>
          <a:bodyPr wrap="none" rtlCol="0">
            <a:spAutoFit/>
          </a:bodyPr>
          <a:lstStyle/>
          <a:p>
            <a:r>
              <a:rPr lang="en-US" dirty="0" smtClean="0"/>
              <a:t>(1,2)</a:t>
            </a:r>
            <a:endParaRPr lang="en-GB" dirty="0"/>
          </a:p>
        </p:txBody>
      </p:sp>
      <p:sp>
        <p:nvSpPr>
          <p:cNvPr id="33" name="TextBox 32"/>
          <p:cNvSpPr txBox="1"/>
          <p:nvPr/>
        </p:nvSpPr>
        <p:spPr>
          <a:xfrm>
            <a:off x="2843808" y="2852936"/>
            <a:ext cx="617477" cy="369332"/>
          </a:xfrm>
          <a:prstGeom prst="rect">
            <a:avLst/>
          </a:prstGeom>
          <a:noFill/>
        </p:spPr>
        <p:txBody>
          <a:bodyPr wrap="none" rtlCol="0">
            <a:spAutoFit/>
          </a:bodyPr>
          <a:lstStyle/>
          <a:p>
            <a:r>
              <a:rPr lang="en-US" dirty="0" smtClean="0"/>
              <a:t>(4,0)</a:t>
            </a:r>
            <a:endParaRPr lang="en-GB" dirty="0"/>
          </a:p>
        </p:txBody>
      </p:sp>
      <p:sp>
        <p:nvSpPr>
          <p:cNvPr id="34" name="TextBox 33"/>
          <p:cNvSpPr txBox="1"/>
          <p:nvPr/>
        </p:nvSpPr>
        <p:spPr>
          <a:xfrm>
            <a:off x="3923928" y="2780928"/>
            <a:ext cx="617477" cy="369332"/>
          </a:xfrm>
          <a:prstGeom prst="rect">
            <a:avLst/>
          </a:prstGeom>
          <a:noFill/>
        </p:spPr>
        <p:txBody>
          <a:bodyPr wrap="none" rtlCol="0">
            <a:spAutoFit/>
          </a:bodyPr>
          <a:lstStyle/>
          <a:p>
            <a:r>
              <a:rPr lang="en-US" dirty="0" smtClean="0"/>
              <a:t>(0,4)</a:t>
            </a:r>
            <a:endParaRPr lang="en-GB" dirty="0"/>
          </a:p>
        </p:txBody>
      </p:sp>
      <p:sp>
        <p:nvSpPr>
          <p:cNvPr id="35" name="TextBox 34"/>
          <p:cNvSpPr txBox="1"/>
          <p:nvPr/>
        </p:nvSpPr>
        <p:spPr>
          <a:xfrm>
            <a:off x="4211960" y="2132856"/>
            <a:ext cx="617477" cy="369332"/>
          </a:xfrm>
          <a:prstGeom prst="rect">
            <a:avLst/>
          </a:prstGeom>
          <a:noFill/>
        </p:spPr>
        <p:txBody>
          <a:bodyPr wrap="none" rtlCol="0">
            <a:spAutoFit/>
          </a:bodyPr>
          <a:lstStyle/>
          <a:p>
            <a:r>
              <a:rPr lang="en-US" dirty="0" smtClean="0"/>
              <a:t>(0,4)</a:t>
            </a:r>
            <a:endParaRPr lang="en-GB" dirty="0"/>
          </a:p>
        </p:txBody>
      </p:sp>
      <p:sp>
        <p:nvSpPr>
          <p:cNvPr id="36" name="TextBox 35"/>
          <p:cNvSpPr txBox="1"/>
          <p:nvPr/>
        </p:nvSpPr>
        <p:spPr>
          <a:xfrm>
            <a:off x="5148064" y="1988840"/>
            <a:ext cx="617477" cy="369332"/>
          </a:xfrm>
          <a:prstGeom prst="rect">
            <a:avLst/>
          </a:prstGeom>
          <a:noFill/>
        </p:spPr>
        <p:txBody>
          <a:bodyPr wrap="none" rtlCol="0">
            <a:spAutoFit/>
          </a:bodyPr>
          <a:lstStyle/>
          <a:p>
            <a:r>
              <a:rPr lang="en-US" dirty="0" smtClean="0"/>
              <a:t>(4,0)</a:t>
            </a:r>
            <a:endParaRPr lang="en-GB" dirty="0"/>
          </a:p>
        </p:txBody>
      </p:sp>
      <p:sp>
        <p:nvSpPr>
          <p:cNvPr id="38" name="Freeform 37"/>
          <p:cNvSpPr/>
          <p:nvPr/>
        </p:nvSpPr>
        <p:spPr>
          <a:xfrm>
            <a:off x="3670479" y="1745088"/>
            <a:ext cx="1081825" cy="714777"/>
          </a:xfrm>
          <a:custGeom>
            <a:avLst/>
            <a:gdLst>
              <a:gd name="connsiteX0" fmla="*/ 0 w 1081825"/>
              <a:gd name="connsiteY0" fmla="*/ 714777 h 714777"/>
              <a:gd name="connsiteX1" fmla="*/ 244698 w 1081825"/>
              <a:gd name="connsiteY1" fmla="*/ 109470 h 714777"/>
              <a:gd name="connsiteX2" fmla="*/ 1081825 w 1081825"/>
              <a:gd name="connsiteY2" fmla="*/ 57954 h 714777"/>
              <a:gd name="connsiteX3" fmla="*/ 1081825 w 1081825"/>
              <a:gd name="connsiteY3" fmla="*/ 57954 h 714777"/>
            </a:gdLst>
            <a:ahLst/>
            <a:cxnLst>
              <a:cxn ang="0">
                <a:pos x="connsiteX0" y="connsiteY0"/>
              </a:cxn>
              <a:cxn ang="0">
                <a:pos x="connsiteX1" y="connsiteY1"/>
              </a:cxn>
              <a:cxn ang="0">
                <a:pos x="connsiteX2" y="connsiteY2"/>
              </a:cxn>
              <a:cxn ang="0">
                <a:pos x="connsiteX3" y="connsiteY3"/>
              </a:cxn>
            </a:cxnLst>
            <a:rect l="l" t="t" r="r" b="b"/>
            <a:pathLst>
              <a:path w="1081825" h="714777">
                <a:moveTo>
                  <a:pt x="0" y="714777"/>
                </a:moveTo>
                <a:cubicBezTo>
                  <a:pt x="32197" y="466859"/>
                  <a:pt x="64394" y="218941"/>
                  <a:pt x="244698" y="109470"/>
                </a:cubicBezTo>
                <a:cubicBezTo>
                  <a:pt x="425002" y="0"/>
                  <a:pt x="1081825" y="57954"/>
                  <a:pt x="1081825" y="57954"/>
                </a:cubicBezTo>
                <a:lnTo>
                  <a:pt x="1081825" y="57954"/>
                </a:ln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0" name="Curved Connector 39"/>
          <p:cNvCxnSpPr/>
          <p:nvPr/>
        </p:nvCxnSpPr>
        <p:spPr>
          <a:xfrm>
            <a:off x="4139952" y="1844824"/>
            <a:ext cx="1368152" cy="93610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652120" y="2852936"/>
            <a:ext cx="1769395" cy="923330"/>
          </a:xfrm>
          <a:prstGeom prst="rect">
            <a:avLst/>
          </a:prstGeom>
          <a:noFill/>
        </p:spPr>
        <p:txBody>
          <a:bodyPr wrap="none" rtlCol="0">
            <a:spAutoFit/>
          </a:bodyPr>
          <a:lstStyle/>
          <a:p>
            <a:r>
              <a:rPr lang="en-US" dirty="0" smtClean="0"/>
              <a:t>Information</a:t>
            </a:r>
          </a:p>
          <a:p>
            <a:r>
              <a:rPr lang="en-US" dirty="0" smtClean="0"/>
              <a:t>Set  player 2 can </a:t>
            </a:r>
          </a:p>
          <a:p>
            <a:r>
              <a:rPr lang="en-US" dirty="0" smtClean="0"/>
              <a:t>Not </a:t>
            </a:r>
            <a:r>
              <a:rPr lang="en-US" dirty="0" err="1" smtClean="0"/>
              <a:t>distingish</a:t>
            </a:r>
            <a:endParaRPr lang="en-GB" dirty="0"/>
          </a:p>
        </p:txBody>
      </p:sp>
      <p:sp>
        <p:nvSpPr>
          <p:cNvPr id="42" name="TextBox 41"/>
          <p:cNvSpPr txBox="1"/>
          <p:nvPr/>
        </p:nvSpPr>
        <p:spPr>
          <a:xfrm>
            <a:off x="1835696" y="3789040"/>
            <a:ext cx="4395049" cy="369332"/>
          </a:xfrm>
          <a:prstGeom prst="rect">
            <a:avLst/>
          </a:prstGeom>
          <a:noFill/>
        </p:spPr>
        <p:txBody>
          <a:bodyPr wrap="none" rtlCol="0">
            <a:spAutoFit/>
          </a:bodyPr>
          <a:lstStyle/>
          <a:p>
            <a:r>
              <a:rPr lang="en-US" dirty="0" smtClean="0"/>
              <a:t>Here I  might randomize  between U and M . </a:t>
            </a:r>
            <a:endParaRPr lang="en-GB" dirty="0"/>
          </a:p>
        </p:txBody>
      </p:sp>
      <p:sp>
        <p:nvSpPr>
          <p:cNvPr id="37" name="Date Placeholder 36"/>
          <p:cNvSpPr>
            <a:spLocks noGrp="1"/>
          </p:cNvSpPr>
          <p:nvPr>
            <p:ph type="dt" sz="half" idx="10"/>
          </p:nvPr>
        </p:nvSpPr>
        <p:spPr/>
        <p:txBody>
          <a:bodyPr/>
          <a:lstStyle/>
          <a:p>
            <a:fld id="{00132164-527F-44E0-877F-A04DC01CFBB8}" type="datetime1">
              <a:rPr lang="en-GB" smtClean="0"/>
              <a:pPr/>
              <a:t>01/12/2013</a:t>
            </a:fld>
            <a:endParaRPr lang="en-GB"/>
          </a:p>
        </p:txBody>
      </p:sp>
      <p:sp>
        <p:nvSpPr>
          <p:cNvPr id="39" name="Slide Number Placeholder 38"/>
          <p:cNvSpPr>
            <a:spLocks noGrp="1"/>
          </p:cNvSpPr>
          <p:nvPr>
            <p:ph type="sldNum" sz="quarter" idx="12"/>
          </p:nvPr>
        </p:nvSpPr>
        <p:spPr/>
        <p:txBody>
          <a:bodyPr/>
          <a:lstStyle/>
          <a:p>
            <a:fld id="{1AC99574-BD32-4BAE-A6F6-2684FFE94A8F}" type="slidenum">
              <a:rPr lang="en-GB" smtClean="0"/>
              <a:pPr/>
              <a:t>120</a:t>
            </a:fld>
            <a:endParaRPr lang="en-GB"/>
          </a:p>
        </p:txBody>
      </p:sp>
      <p:sp>
        <p:nvSpPr>
          <p:cNvPr id="43" name="TextBox 42"/>
          <p:cNvSpPr txBox="1"/>
          <p:nvPr/>
        </p:nvSpPr>
        <p:spPr>
          <a:xfrm>
            <a:off x="4643438" y="1500174"/>
            <a:ext cx="301685" cy="369332"/>
          </a:xfrm>
          <a:prstGeom prst="rect">
            <a:avLst/>
          </a:prstGeom>
          <a:noFill/>
        </p:spPr>
        <p:txBody>
          <a:bodyPr wrap="none" rtlCol="1">
            <a:spAutoFit/>
          </a:bodyPr>
          <a:lstStyle/>
          <a:p>
            <a:r>
              <a:rPr lang="en-US" dirty="0" smtClean="0"/>
              <a:t>2</a:t>
            </a:r>
            <a:endParaRPr lang="fa-IR" dirty="0"/>
          </a:p>
        </p:txBody>
      </p:sp>
      <p:sp>
        <p:nvSpPr>
          <p:cNvPr id="44" name="TextBox 43"/>
          <p:cNvSpPr txBox="1"/>
          <p:nvPr/>
        </p:nvSpPr>
        <p:spPr>
          <a:xfrm>
            <a:off x="3571868" y="2285992"/>
            <a:ext cx="301685" cy="369332"/>
          </a:xfrm>
          <a:prstGeom prst="rect">
            <a:avLst/>
          </a:prstGeom>
          <a:noFill/>
        </p:spPr>
        <p:txBody>
          <a:bodyPr wrap="none" rtlCol="1">
            <a:spAutoFit/>
          </a:bodyPr>
          <a:lstStyle/>
          <a:p>
            <a:r>
              <a:rPr lang="en-US" dirty="0" smtClean="0"/>
              <a:t>2</a:t>
            </a:r>
            <a:endParaRPr lang="fa-IR" dirty="0"/>
          </a:p>
        </p:txBody>
      </p:sp>
      <p:sp>
        <p:nvSpPr>
          <p:cNvPr id="45" name="TextBox 44"/>
          <p:cNvSpPr txBox="1"/>
          <p:nvPr/>
        </p:nvSpPr>
        <p:spPr>
          <a:xfrm>
            <a:off x="2071670" y="1714488"/>
            <a:ext cx="301685" cy="369332"/>
          </a:xfrm>
          <a:prstGeom prst="rect">
            <a:avLst/>
          </a:prstGeom>
          <a:noFill/>
        </p:spPr>
        <p:txBody>
          <a:bodyPr wrap="none" rtlCol="1">
            <a:spAutoFit/>
          </a:bodyPr>
          <a:lstStyle/>
          <a:p>
            <a:r>
              <a:rPr lang="en-US" dirty="0" smtClean="0"/>
              <a:t>2</a:t>
            </a:r>
            <a:endParaRPr lang="fa-IR" dirty="0"/>
          </a:p>
        </p:txBody>
      </p:sp>
      <p:cxnSp>
        <p:nvCxnSpPr>
          <p:cNvPr id="47" name="Straight Arrow Connector 46"/>
          <p:cNvCxnSpPr/>
          <p:nvPr/>
        </p:nvCxnSpPr>
        <p:spPr>
          <a:xfrm rot="5400000">
            <a:off x="4607719" y="1893083"/>
            <a:ext cx="214314"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857620" y="2714620"/>
            <a:ext cx="214314"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H="1">
            <a:off x="2107389" y="2035959"/>
            <a:ext cx="214314"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2857488" y="1214422"/>
            <a:ext cx="285752"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1923540" cy="369332"/>
          </a:xfrm>
          <a:prstGeom prst="rect">
            <a:avLst/>
          </a:prstGeom>
          <a:noFill/>
        </p:spPr>
        <p:txBody>
          <a:bodyPr wrap="none" rtlCol="0">
            <a:spAutoFit/>
          </a:bodyPr>
          <a:lstStyle/>
          <a:p>
            <a:r>
              <a:rPr lang="en-US" dirty="0" smtClean="0">
                <a:solidFill>
                  <a:srgbClr val="FF0000"/>
                </a:solidFill>
              </a:rPr>
              <a:t>Formal  Definition </a:t>
            </a:r>
            <a:endParaRPr lang="en-GB" dirty="0">
              <a:solidFill>
                <a:srgbClr val="FF0000"/>
              </a:solidFill>
            </a:endParaRPr>
          </a:p>
        </p:txBody>
      </p:sp>
      <p:sp>
        <p:nvSpPr>
          <p:cNvPr id="4" name="TextBox 3"/>
          <p:cNvSpPr txBox="1"/>
          <p:nvPr/>
        </p:nvSpPr>
        <p:spPr>
          <a:xfrm>
            <a:off x="1115616" y="1052736"/>
            <a:ext cx="6479723" cy="646331"/>
          </a:xfrm>
          <a:prstGeom prst="rect">
            <a:avLst/>
          </a:prstGeom>
          <a:noFill/>
        </p:spPr>
        <p:txBody>
          <a:bodyPr wrap="none" rtlCol="0">
            <a:spAutoFit/>
          </a:bodyPr>
          <a:lstStyle/>
          <a:p>
            <a:r>
              <a:rPr lang="en-US" dirty="0" smtClean="0"/>
              <a:t>An  </a:t>
            </a:r>
            <a:r>
              <a:rPr lang="en-US" dirty="0" smtClean="0">
                <a:solidFill>
                  <a:srgbClr val="FF0000"/>
                </a:solidFill>
              </a:rPr>
              <a:t>informal information  </a:t>
            </a:r>
            <a:r>
              <a:rPr lang="en-US" dirty="0" smtClean="0"/>
              <a:t>of player is a collection of player  I’s  nods</a:t>
            </a:r>
          </a:p>
          <a:p>
            <a:r>
              <a:rPr lang="en-US" dirty="0" smtClean="0"/>
              <a:t>among which  I can not distinguish rules not allowed  </a:t>
            </a:r>
            <a:endParaRPr lang="en-GB" dirty="0"/>
          </a:p>
        </p:txBody>
      </p:sp>
      <p:cxnSp>
        <p:nvCxnSpPr>
          <p:cNvPr id="6" name="Straight Connector 5"/>
          <p:cNvCxnSpPr/>
          <p:nvPr/>
        </p:nvCxnSpPr>
        <p:spPr>
          <a:xfrm flipH="1">
            <a:off x="1115616" y="2348880"/>
            <a:ext cx="504056" cy="64807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19672" y="2348880"/>
            <a:ext cx="576064" cy="64807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835696" y="2996952"/>
            <a:ext cx="360040" cy="50405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95736" y="2996952"/>
            <a:ext cx="432048" cy="43204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95736" y="2996952"/>
            <a:ext cx="72008" cy="57606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27584" y="2996952"/>
            <a:ext cx="288032" cy="3600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15616" y="2996952"/>
            <a:ext cx="360040" cy="3600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91680" y="2204864"/>
            <a:ext cx="301686" cy="369332"/>
          </a:xfrm>
          <a:prstGeom prst="rect">
            <a:avLst/>
          </a:prstGeom>
          <a:noFill/>
        </p:spPr>
        <p:txBody>
          <a:bodyPr wrap="none" rtlCol="0">
            <a:spAutoFit/>
          </a:bodyPr>
          <a:lstStyle/>
          <a:p>
            <a:r>
              <a:rPr lang="en-US" dirty="0" smtClean="0"/>
              <a:t>1</a:t>
            </a:r>
            <a:endParaRPr lang="en-GB" dirty="0"/>
          </a:p>
        </p:txBody>
      </p:sp>
      <p:sp>
        <p:nvSpPr>
          <p:cNvPr id="20" name="TextBox 19"/>
          <p:cNvSpPr txBox="1"/>
          <p:nvPr/>
        </p:nvSpPr>
        <p:spPr>
          <a:xfrm>
            <a:off x="899592" y="2780928"/>
            <a:ext cx="301686" cy="369332"/>
          </a:xfrm>
          <a:prstGeom prst="rect">
            <a:avLst/>
          </a:prstGeom>
          <a:noFill/>
        </p:spPr>
        <p:txBody>
          <a:bodyPr wrap="none" rtlCol="0">
            <a:spAutoFit/>
          </a:bodyPr>
          <a:lstStyle/>
          <a:p>
            <a:r>
              <a:rPr lang="en-US" dirty="0" smtClean="0"/>
              <a:t>2</a:t>
            </a:r>
            <a:endParaRPr lang="en-GB" dirty="0"/>
          </a:p>
        </p:txBody>
      </p:sp>
      <p:sp>
        <p:nvSpPr>
          <p:cNvPr id="21" name="TextBox 20"/>
          <p:cNvSpPr txBox="1"/>
          <p:nvPr/>
        </p:nvSpPr>
        <p:spPr>
          <a:xfrm>
            <a:off x="2123728" y="2636912"/>
            <a:ext cx="301686" cy="369332"/>
          </a:xfrm>
          <a:prstGeom prst="rect">
            <a:avLst/>
          </a:prstGeom>
          <a:noFill/>
        </p:spPr>
        <p:txBody>
          <a:bodyPr wrap="none" rtlCol="0">
            <a:spAutoFit/>
          </a:bodyPr>
          <a:lstStyle/>
          <a:p>
            <a:r>
              <a:rPr lang="en-US" dirty="0" smtClean="0"/>
              <a:t>2</a:t>
            </a:r>
            <a:endParaRPr lang="en-GB" dirty="0"/>
          </a:p>
        </p:txBody>
      </p:sp>
      <p:sp>
        <p:nvSpPr>
          <p:cNvPr id="22" name="Freeform 21"/>
          <p:cNvSpPr/>
          <p:nvPr/>
        </p:nvSpPr>
        <p:spPr>
          <a:xfrm>
            <a:off x="1171977" y="2726028"/>
            <a:ext cx="1118315" cy="343436"/>
          </a:xfrm>
          <a:custGeom>
            <a:avLst/>
            <a:gdLst>
              <a:gd name="connsiteX0" fmla="*/ 0 w 1118315"/>
              <a:gd name="connsiteY0" fmla="*/ 261871 h 343436"/>
              <a:gd name="connsiteX1" fmla="*/ 425003 w 1118315"/>
              <a:gd name="connsiteY1" fmla="*/ 4293 h 343436"/>
              <a:gd name="connsiteX2" fmla="*/ 1017431 w 1118315"/>
              <a:gd name="connsiteY2" fmla="*/ 287628 h 343436"/>
              <a:gd name="connsiteX3" fmla="*/ 1030310 w 1118315"/>
              <a:gd name="connsiteY3" fmla="*/ 339144 h 343436"/>
            </a:gdLst>
            <a:ahLst/>
            <a:cxnLst>
              <a:cxn ang="0">
                <a:pos x="connsiteX0" y="connsiteY0"/>
              </a:cxn>
              <a:cxn ang="0">
                <a:pos x="connsiteX1" y="connsiteY1"/>
              </a:cxn>
              <a:cxn ang="0">
                <a:pos x="connsiteX2" y="connsiteY2"/>
              </a:cxn>
              <a:cxn ang="0">
                <a:pos x="connsiteX3" y="connsiteY3"/>
              </a:cxn>
            </a:cxnLst>
            <a:rect l="l" t="t" r="r" b="b"/>
            <a:pathLst>
              <a:path w="1118315" h="343436">
                <a:moveTo>
                  <a:pt x="0" y="261871"/>
                </a:moveTo>
                <a:cubicBezTo>
                  <a:pt x="127715" y="130935"/>
                  <a:pt x="255431" y="0"/>
                  <a:pt x="425003" y="4293"/>
                </a:cubicBezTo>
                <a:cubicBezTo>
                  <a:pt x="594575" y="8586"/>
                  <a:pt x="916547" y="231820"/>
                  <a:pt x="1017431" y="287628"/>
                </a:cubicBezTo>
                <a:cubicBezTo>
                  <a:pt x="1118315" y="343436"/>
                  <a:pt x="1074312" y="341290"/>
                  <a:pt x="1030310" y="339144"/>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4" name="Straight Connector 23"/>
          <p:cNvCxnSpPr/>
          <p:nvPr/>
        </p:nvCxnSpPr>
        <p:spPr>
          <a:xfrm flipH="1">
            <a:off x="4788024" y="2276872"/>
            <a:ext cx="360040" cy="5040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148064" y="2276872"/>
            <a:ext cx="576064" cy="5040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572000" y="2708920"/>
            <a:ext cx="288032"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60032" y="2708920"/>
            <a:ext cx="288032" cy="2880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860032" y="2996952"/>
            <a:ext cx="288032" cy="4320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48064" y="2996952"/>
            <a:ext cx="360040" cy="4320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508104" y="2780928"/>
            <a:ext cx="216024" cy="2880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24128" y="2780928"/>
            <a:ext cx="288032" cy="2880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4932608" y="2547871"/>
            <a:ext cx="817809" cy="298360"/>
          </a:xfrm>
          <a:custGeom>
            <a:avLst/>
            <a:gdLst>
              <a:gd name="connsiteX0" fmla="*/ 0 w 817809"/>
              <a:gd name="connsiteY0" fmla="*/ 156692 h 298360"/>
              <a:gd name="connsiteX1" fmla="*/ 321972 w 817809"/>
              <a:gd name="connsiteY1" fmla="*/ 15025 h 298360"/>
              <a:gd name="connsiteX2" fmla="*/ 746975 w 817809"/>
              <a:gd name="connsiteY2" fmla="*/ 246844 h 298360"/>
              <a:gd name="connsiteX3" fmla="*/ 746975 w 817809"/>
              <a:gd name="connsiteY3" fmla="*/ 298360 h 298360"/>
            </a:gdLst>
            <a:ahLst/>
            <a:cxnLst>
              <a:cxn ang="0">
                <a:pos x="connsiteX0" y="connsiteY0"/>
              </a:cxn>
              <a:cxn ang="0">
                <a:pos x="connsiteX1" y="connsiteY1"/>
              </a:cxn>
              <a:cxn ang="0">
                <a:pos x="connsiteX2" y="connsiteY2"/>
              </a:cxn>
              <a:cxn ang="0">
                <a:pos x="connsiteX3" y="connsiteY3"/>
              </a:cxn>
            </a:cxnLst>
            <a:rect l="l" t="t" r="r" b="b"/>
            <a:pathLst>
              <a:path w="817809" h="298360">
                <a:moveTo>
                  <a:pt x="0" y="156692"/>
                </a:moveTo>
                <a:cubicBezTo>
                  <a:pt x="98738" y="78346"/>
                  <a:pt x="197476" y="0"/>
                  <a:pt x="321972" y="15025"/>
                </a:cubicBezTo>
                <a:cubicBezTo>
                  <a:pt x="446468" y="30050"/>
                  <a:pt x="676141" y="199622"/>
                  <a:pt x="746975" y="246844"/>
                </a:cubicBezTo>
                <a:cubicBezTo>
                  <a:pt x="817809" y="294066"/>
                  <a:pt x="782392" y="296213"/>
                  <a:pt x="746975" y="298360"/>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 name="Straight Connector 40"/>
          <p:cNvCxnSpPr/>
          <p:nvPr/>
        </p:nvCxnSpPr>
        <p:spPr>
          <a:xfrm flipH="1">
            <a:off x="5868144" y="3068960"/>
            <a:ext cx="144016"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12160" y="3068960"/>
            <a:ext cx="36004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5228823" y="3000777"/>
            <a:ext cx="804929" cy="332705"/>
          </a:xfrm>
          <a:custGeom>
            <a:avLst/>
            <a:gdLst>
              <a:gd name="connsiteX0" fmla="*/ 0 w 804929"/>
              <a:gd name="connsiteY0" fmla="*/ 0 h 332705"/>
              <a:gd name="connsiteX1" fmla="*/ 425002 w 804929"/>
              <a:gd name="connsiteY1" fmla="*/ 321972 h 332705"/>
              <a:gd name="connsiteX2" fmla="*/ 759853 w 804929"/>
              <a:gd name="connsiteY2" fmla="*/ 64395 h 332705"/>
              <a:gd name="connsiteX3" fmla="*/ 695459 w 804929"/>
              <a:gd name="connsiteY3" fmla="*/ 128789 h 332705"/>
            </a:gdLst>
            <a:ahLst/>
            <a:cxnLst>
              <a:cxn ang="0">
                <a:pos x="connsiteX0" y="connsiteY0"/>
              </a:cxn>
              <a:cxn ang="0">
                <a:pos x="connsiteX1" y="connsiteY1"/>
              </a:cxn>
              <a:cxn ang="0">
                <a:pos x="connsiteX2" y="connsiteY2"/>
              </a:cxn>
              <a:cxn ang="0">
                <a:pos x="connsiteX3" y="connsiteY3"/>
              </a:cxn>
            </a:cxnLst>
            <a:rect l="l" t="t" r="r" b="b"/>
            <a:pathLst>
              <a:path w="804929" h="332705">
                <a:moveTo>
                  <a:pt x="0" y="0"/>
                </a:moveTo>
                <a:cubicBezTo>
                  <a:pt x="149180" y="155619"/>
                  <a:pt x="298360" y="311239"/>
                  <a:pt x="425002" y="321972"/>
                </a:cubicBezTo>
                <a:cubicBezTo>
                  <a:pt x="551644" y="332705"/>
                  <a:pt x="714777" y="96592"/>
                  <a:pt x="759853" y="64395"/>
                </a:cubicBezTo>
                <a:cubicBezTo>
                  <a:pt x="804929" y="32198"/>
                  <a:pt x="750194" y="80493"/>
                  <a:pt x="695459" y="128789"/>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5076056" y="1916832"/>
            <a:ext cx="301686" cy="369332"/>
          </a:xfrm>
          <a:prstGeom prst="rect">
            <a:avLst/>
          </a:prstGeom>
          <a:noFill/>
        </p:spPr>
        <p:txBody>
          <a:bodyPr wrap="none" rtlCol="0">
            <a:spAutoFit/>
          </a:bodyPr>
          <a:lstStyle/>
          <a:p>
            <a:r>
              <a:rPr lang="en-US" dirty="0" smtClean="0"/>
              <a:t>1</a:t>
            </a:r>
            <a:endParaRPr lang="en-GB" dirty="0"/>
          </a:p>
        </p:txBody>
      </p:sp>
      <p:sp>
        <p:nvSpPr>
          <p:cNvPr id="46" name="TextBox 45"/>
          <p:cNvSpPr txBox="1"/>
          <p:nvPr/>
        </p:nvSpPr>
        <p:spPr>
          <a:xfrm>
            <a:off x="5724128" y="2564904"/>
            <a:ext cx="301686" cy="369332"/>
          </a:xfrm>
          <a:prstGeom prst="rect">
            <a:avLst/>
          </a:prstGeom>
          <a:noFill/>
        </p:spPr>
        <p:txBody>
          <a:bodyPr wrap="none" rtlCol="0">
            <a:spAutoFit/>
          </a:bodyPr>
          <a:lstStyle/>
          <a:p>
            <a:r>
              <a:rPr lang="en-US" dirty="0" smtClean="0"/>
              <a:t>2</a:t>
            </a:r>
            <a:endParaRPr lang="en-GB" dirty="0"/>
          </a:p>
        </p:txBody>
      </p:sp>
      <p:sp>
        <p:nvSpPr>
          <p:cNvPr id="47" name="TextBox 46"/>
          <p:cNvSpPr txBox="1"/>
          <p:nvPr/>
        </p:nvSpPr>
        <p:spPr>
          <a:xfrm>
            <a:off x="4644008" y="2492896"/>
            <a:ext cx="301686" cy="369332"/>
          </a:xfrm>
          <a:prstGeom prst="rect">
            <a:avLst/>
          </a:prstGeom>
          <a:noFill/>
        </p:spPr>
        <p:txBody>
          <a:bodyPr wrap="none" rtlCol="0">
            <a:spAutoFit/>
          </a:bodyPr>
          <a:lstStyle/>
          <a:p>
            <a:r>
              <a:rPr lang="en-US" dirty="0" smtClean="0"/>
              <a:t>2</a:t>
            </a:r>
            <a:endParaRPr lang="en-GB" dirty="0"/>
          </a:p>
        </p:txBody>
      </p:sp>
      <p:sp>
        <p:nvSpPr>
          <p:cNvPr id="48" name="TextBox 47"/>
          <p:cNvSpPr txBox="1"/>
          <p:nvPr/>
        </p:nvSpPr>
        <p:spPr>
          <a:xfrm>
            <a:off x="6012160" y="2780928"/>
            <a:ext cx="301686" cy="369332"/>
          </a:xfrm>
          <a:prstGeom prst="rect">
            <a:avLst/>
          </a:prstGeom>
          <a:noFill/>
        </p:spPr>
        <p:txBody>
          <a:bodyPr wrap="none" rtlCol="0">
            <a:spAutoFit/>
          </a:bodyPr>
          <a:lstStyle/>
          <a:p>
            <a:r>
              <a:rPr lang="en-US" dirty="0" smtClean="0"/>
              <a:t>1</a:t>
            </a:r>
            <a:endParaRPr lang="en-GB" dirty="0"/>
          </a:p>
        </p:txBody>
      </p:sp>
      <p:sp>
        <p:nvSpPr>
          <p:cNvPr id="49" name="TextBox 48"/>
          <p:cNvSpPr txBox="1"/>
          <p:nvPr/>
        </p:nvSpPr>
        <p:spPr>
          <a:xfrm>
            <a:off x="5004048" y="2996952"/>
            <a:ext cx="301686" cy="369332"/>
          </a:xfrm>
          <a:prstGeom prst="rect">
            <a:avLst/>
          </a:prstGeom>
          <a:noFill/>
        </p:spPr>
        <p:txBody>
          <a:bodyPr wrap="none" rtlCol="0">
            <a:spAutoFit/>
          </a:bodyPr>
          <a:lstStyle/>
          <a:p>
            <a:r>
              <a:rPr lang="en-US" dirty="0" smtClean="0"/>
              <a:t>1</a:t>
            </a:r>
            <a:endParaRPr lang="en-GB" dirty="0"/>
          </a:p>
        </p:txBody>
      </p:sp>
      <p:sp>
        <p:nvSpPr>
          <p:cNvPr id="50" name="TextBox 49"/>
          <p:cNvSpPr txBox="1"/>
          <p:nvPr/>
        </p:nvSpPr>
        <p:spPr>
          <a:xfrm>
            <a:off x="4788024" y="4077072"/>
            <a:ext cx="1406860" cy="369332"/>
          </a:xfrm>
          <a:prstGeom prst="rect">
            <a:avLst/>
          </a:prstGeom>
          <a:noFill/>
        </p:spPr>
        <p:txBody>
          <a:bodyPr wrap="none" rtlCol="0">
            <a:spAutoFit/>
          </a:bodyPr>
          <a:lstStyle/>
          <a:p>
            <a:r>
              <a:rPr lang="en-US" dirty="0" smtClean="0"/>
              <a:t>Perfect recall</a:t>
            </a:r>
            <a:endParaRPr lang="en-GB" dirty="0"/>
          </a:p>
        </p:txBody>
      </p:sp>
      <p:sp>
        <p:nvSpPr>
          <p:cNvPr id="33" name="Date Placeholder 32"/>
          <p:cNvSpPr>
            <a:spLocks noGrp="1"/>
          </p:cNvSpPr>
          <p:nvPr>
            <p:ph type="dt" sz="half" idx="10"/>
          </p:nvPr>
        </p:nvSpPr>
        <p:spPr/>
        <p:txBody>
          <a:bodyPr/>
          <a:lstStyle/>
          <a:p>
            <a:fld id="{0D02FCAF-DF1A-4561-9BBD-D5932F67F331}" type="datetime1">
              <a:rPr lang="en-GB" smtClean="0"/>
              <a:pPr/>
              <a:t>01/12/2013</a:t>
            </a:fld>
            <a:endParaRPr lang="en-GB"/>
          </a:p>
        </p:txBody>
      </p:sp>
      <p:sp>
        <p:nvSpPr>
          <p:cNvPr id="35" name="Slide Number Placeholder 34"/>
          <p:cNvSpPr>
            <a:spLocks noGrp="1"/>
          </p:cNvSpPr>
          <p:nvPr>
            <p:ph type="sldNum" sz="quarter" idx="12"/>
          </p:nvPr>
        </p:nvSpPr>
        <p:spPr/>
        <p:txBody>
          <a:bodyPr/>
          <a:lstStyle/>
          <a:p>
            <a:fld id="{1AC99574-BD32-4BAE-A6F6-2684FFE94A8F}" type="slidenum">
              <a:rPr lang="en-GB" smtClean="0"/>
              <a:pPr/>
              <a:t>121</a:t>
            </a:fld>
            <a:endParaRPr lang="en-GB"/>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76672"/>
            <a:ext cx="6832320" cy="1200329"/>
          </a:xfrm>
          <a:prstGeom prst="rect">
            <a:avLst/>
          </a:prstGeom>
          <a:noFill/>
        </p:spPr>
        <p:txBody>
          <a:bodyPr wrap="none" rtlCol="0">
            <a:spAutoFit/>
          </a:bodyPr>
          <a:lstStyle/>
          <a:p>
            <a:r>
              <a:rPr lang="en-US" dirty="0" smtClean="0"/>
              <a:t>Definition  :</a:t>
            </a:r>
          </a:p>
          <a:p>
            <a:r>
              <a:rPr lang="en-US" dirty="0" smtClean="0"/>
              <a:t>Perfect information :all information sets in the tree here just one node </a:t>
            </a:r>
          </a:p>
          <a:p>
            <a:r>
              <a:rPr lang="en-US" dirty="0" smtClean="0"/>
              <a:t>Imperfect information : not perfect information </a:t>
            </a:r>
          </a:p>
          <a:p>
            <a:endParaRPr lang="en-GB" dirty="0"/>
          </a:p>
        </p:txBody>
      </p:sp>
      <p:sp>
        <p:nvSpPr>
          <p:cNvPr id="4" name="TextBox 3"/>
          <p:cNvSpPr txBox="1"/>
          <p:nvPr/>
        </p:nvSpPr>
        <p:spPr>
          <a:xfrm>
            <a:off x="589582" y="1844824"/>
            <a:ext cx="1092607" cy="369332"/>
          </a:xfrm>
          <a:prstGeom prst="rect">
            <a:avLst/>
          </a:prstGeom>
          <a:noFill/>
        </p:spPr>
        <p:txBody>
          <a:bodyPr wrap="none" rtlCol="0">
            <a:spAutoFit/>
          </a:bodyPr>
          <a:lstStyle/>
          <a:p>
            <a:r>
              <a:rPr lang="en-US" dirty="0" smtClean="0"/>
              <a:t>Example: </a:t>
            </a:r>
            <a:endParaRPr lang="en-GB" dirty="0"/>
          </a:p>
        </p:txBody>
      </p:sp>
      <p:cxnSp>
        <p:nvCxnSpPr>
          <p:cNvPr id="6" name="Straight Connector 5"/>
          <p:cNvCxnSpPr/>
          <p:nvPr/>
        </p:nvCxnSpPr>
        <p:spPr>
          <a:xfrm flipH="1">
            <a:off x="3491880" y="2132856"/>
            <a:ext cx="432048" cy="5760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23928" y="2132856"/>
            <a:ext cx="432048"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03848" y="2708920"/>
            <a:ext cx="288032" cy="36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91880" y="2708920"/>
            <a:ext cx="288032" cy="36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39952" y="2636912"/>
            <a:ext cx="216024"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55976" y="2636912"/>
            <a:ext cx="216024"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51920" y="1916832"/>
            <a:ext cx="301686" cy="369332"/>
          </a:xfrm>
          <a:prstGeom prst="rect">
            <a:avLst/>
          </a:prstGeom>
          <a:noFill/>
        </p:spPr>
        <p:txBody>
          <a:bodyPr wrap="none" rtlCol="0">
            <a:spAutoFit/>
          </a:bodyPr>
          <a:lstStyle/>
          <a:p>
            <a:r>
              <a:rPr lang="en-US" dirty="0" smtClean="0"/>
              <a:t>1</a:t>
            </a:r>
            <a:endParaRPr lang="en-GB" dirty="0"/>
          </a:p>
        </p:txBody>
      </p:sp>
      <p:sp>
        <p:nvSpPr>
          <p:cNvPr id="20" name="TextBox 19"/>
          <p:cNvSpPr txBox="1"/>
          <p:nvPr/>
        </p:nvSpPr>
        <p:spPr>
          <a:xfrm>
            <a:off x="3491880" y="2204864"/>
            <a:ext cx="327334" cy="369332"/>
          </a:xfrm>
          <a:prstGeom prst="rect">
            <a:avLst/>
          </a:prstGeom>
          <a:noFill/>
        </p:spPr>
        <p:txBody>
          <a:bodyPr wrap="none" rtlCol="0">
            <a:spAutoFit/>
          </a:bodyPr>
          <a:lstStyle/>
          <a:p>
            <a:r>
              <a:rPr lang="en-US" dirty="0" smtClean="0"/>
              <a:t>D</a:t>
            </a:r>
            <a:endParaRPr lang="en-GB" dirty="0"/>
          </a:p>
        </p:txBody>
      </p:sp>
      <p:sp>
        <p:nvSpPr>
          <p:cNvPr id="21" name="TextBox 20"/>
          <p:cNvSpPr txBox="1"/>
          <p:nvPr/>
        </p:nvSpPr>
        <p:spPr>
          <a:xfrm>
            <a:off x="4067944" y="2132856"/>
            <a:ext cx="332142" cy="369332"/>
          </a:xfrm>
          <a:prstGeom prst="rect">
            <a:avLst/>
          </a:prstGeom>
          <a:noFill/>
        </p:spPr>
        <p:txBody>
          <a:bodyPr wrap="none" rtlCol="0">
            <a:spAutoFit/>
          </a:bodyPr>
          <a:lstStyle/>
          <a:p>
            <a:r>
              <a:rPr lang="en-US" dirty="0" smtClean="0"/>
              <a:t>U</a:t>
            </a:r>
            <a:endParaRPr lang="en-GB" dirty="0"/>
          </a:p>
        </p:txBody>
      </p:sp>
      <p:sp>
        <p:nvSpPr>
          <p:cNvPr id="22" name="TextBox 21"/>
          <p:cNvSpPr txBox="1"/>
          <p:nvPr/>
        </p:nvSpPr>
        <p:spPr>
          <a:xfrm>
            <a:off x="3995936" y="2564904"/>
            <a:ext cx="264816" cy="369332"/>
          </a:xfrm>
          <a:prstGeom prst="rect">
            <a:avLst/>
          </a:prstGeom>
          <a:noFill/>
        </p:spPr>
        <p:txBody>
          <a:bodyPr wrap="none" rtlCol="0">
            <a:spAutoFit/>
          </a:bodyPr>
          <a:lstStyle/>
          <a:p>
            <a:r>
              <a:rPr lang="en-US" dirty="0" smtClean="0"/>
              <a:t>r</a:t>
            </a:r>
            <a:endParaRPr lang="en-GB" dirty="0"/>
          </a:p>
        </p:txBody>
      </p:sp>
      <p:sp>
        <p:nvSpPr>
          <p:cNvPr id="23" name="TextBox 22"/>
          <p:cNvSpPr txBox="1"/>
          <p:nvPr/>
        </p:nvSpPr>
        <p:spPr>
          <a:xfrm>
            <a:off x="4355976" y="2492896"/>
            <a:ext cx="237566" cy="369332"/>
          </a:xfrm>
          <a:prstGeom prst="rect">
            <a:avLst/>
          </a:prstGeom>
          <a:noFill/>
        </p:spPr>
        <p:txBody>
          <a:bodyPr wrap="none" rtlCol="0">
            <a:spAutoFit/>
          </a:bodyPr>
          <a:lstStyle/>
          <a:p>
            <a:r>
              <a:rPr lang="en-US" dirty="0" smtClean="0"/>
              <a:t>l</a:t>
            </a:r>
            <a:endParaRPr lang="en-GB" dirty="0"/>
          </a:p>
        </p:txBody>
      </p:sp>
      <p:sp>
        <p:nvSpPr>
          <p:cNvPr id="24" name="TextBox 23"/>
          <p:cNvSpPr txBox="1"/>
          <p:nvPr/>
        </p:nvSpPr>
        <p:spPr>
          <a:xfrm>
            <a:off x="2771800" y="2924944"/>
            <a:ext cx="617477" cy="369332"/>
          </a:xfrm>
          <a:prstGeom prst="rect">
            <a:avLst/>
          </a:prstGeom>
          <a:noFill/>
        </p:spPr>
        <p:txBody>
          <a:bodyPr wrap="none" rtlCol="0">
            <a:spAutoFit/>
          </a:bodyPr>
          <a:lstStyle/>
          <a:p>
            <a:r>
              <a:rPr lang="en-US" dirty="0" smtClean="0"/>
              <a:t>(0,0)</a:t>
            </a:r>
            <a:endParaRPr lang="en-GB" dirty="0"/>
          </a:p>
        </p:txBody>
      </p:sp>
      <p:sp>
        <p:nvSpPr>
          <p:cNvPr id="25" name="TextBox 24"/>
          <p:cNvSpPr txBox="1"/>
          <p:nvPr/>
        </p:nvSpPr>
        <p:spPr>
          <a:xfrm>
            <a:off x="3419872" y="3068960"/>
            <a:ext cx="688009" cy="369332"/>
          </a:xfrm>
          <a:prstGeom prst="rect">
            <a:avLst/>
          </a:prstGeom>
          <a:noFill/>
        </p:spPr>
        <p:txBody>
          <a:bodyPr wrap="none" rtlCol="0">
            <a:spAutoFit/>
          </a:bodyPr>
          <a:lstStyle/>
          <a:p>
            <a:r>
              <a:rPr lang="en-US" dirty="0" smtClean="0"/>
              <a:t>(3,-1)</a:t>
            </a:r>
            <a:endParaRPr lang="en-GB" dirty="0"/>
          </a:p>
        </p:txBody>
      </p:sp>
      <p:sp>
        <p:nvSpPr>
          <p:cNvPr id="26" name="TextBox 25"/>
          <p:cNvSpPr txBox="1"/>
          <p:nvPr/>
        </p:nvSpPr>
        <p:spPr>
          <a:xfrm>
            <a:off x="3707904" y="2708920"/>
            <a:ext cx="792088" cy="369332"/>
          </a:xfrm>
          <a:prstGeom prst="rect">
            <a:avLst/>
          </a:prstGeom>
          <a:noFill/>
        </p:spPr>
        <p:txBody>
          <a:bodyPr wrap="square" rtlCol="0">
            <a:spAutoFit/>
          </a:bodyPr>
          <a:lstStyle/>
          <a:p>
            <a:r>
              <a:rPr lang="en-US" dirty="0" smtClean="0"/>
              <a:t>(-1,3)</a:t>
            </a:r>
            <a:endParaRPr lang="en-GB" dirty="0"/>
          </a:p>
        </p:txBody>
      </p:sp>
      <p:sp>
        <p:nvSpPr>
          <p:cNvPr id="27" name="TextBox 26"/>
          <p:cNvSpPr txBox="1"/>
          <p:nvPr/>
        </p:nvSpPr>
        <p:spPr>
          <a:xfrm>
            <a:off x="4499992" y="2708920"/>
            <a:ext cx="617477" cy="369332"/>
          </a:xfrm>
          <a:prstGeom prst="rect">
            <a:avLst/>
          </a:prstGeom>
          <a:noFill/>
        </p:spPr>
        <p:txBody>
          <a:bodyPr wrap="none" rtlCol="0">
            <a:spAutoFit/>
          </a:bodyPr>
          <a:lstStyle/>
          <a:p>
            <a:r>
              <a:rPr lang="en-US" dirty="0" smtClean="0"/>
              <a:t>(2,2)</a:t>
            </a:r>
            <a:endParaRPr lang="en-GB" dirty="0"/>
          </a:p>
        </p:txBody>
      </p:sp>
      <p:sp>
        <p:nvSpPr>
          <p:cNvPr id="28" name="TextBox 27"/>
          <p:cNvSpPr txBox="1"/>
          <p:nvPr/>
        </p:nvSpPr>
        <p:spPr>
          <a:xfrm>
            <a:off x="971600" y="4005064"/>
            <a:ext cx="6326475" cy="646331"/>
          </a:xfrm>
          <a:prstGeom prst="rect">
            <a:avLst/>
          </a:prstGeom>
          <a:noFill/>
        </p:spPr>
        <p:txBody>
          <a:bodyPr wrap="none" rtlCol="0">
            <a:spAutoFit/>
          </a:bodyPr>
          <a:lstStyle/>
          <a:p>
            <a:r>
              <a:rPr lang="en-US" dirty="0" smtClean="0">
                <a:solidFill>
                  <a:srgbClr val="FF0000"/>
                </a:solidFill>
              </a:rPr>
              <a:t>Definition</a:t>
            </a:r>
            <a:r>
              <a:rPr lang="en-US" dirty="0" smtClean="0"/>
              <a:t>: A pure strategy of player </a:t>
            </a:r>
            <a:r>
              <a:rPr lang="en-US" dirty="0" err="1" smtClean="0"/>
              <a:t>i</a:t>
            </a:r>
            <a:r>
              <a:rPr lang="en-US" dirty="0" smtClean="0"/>
              <a:t> is a complete plan of action </a:t>
            </a:r>
          </a:p>
          <a:p>
            <a:r>
              <a:rPr lang="en-US" dirty="0" smtClean="0"/>
              <a:t>It specifies what player </a:t>
            </a:r>
            <a:r>
              <a:rPr lang="en-US" dirty="0" err="1" smtClean="0"/>
              <a:t>i</a:t>
            </a:r>
            <a:r>
              <a:rPr lang="en-US" dirty="0" smtClean="0"/>
              <a:t> will do at of it if set .</a:t>
            </a:r>
            <a:endParaRPr lang="en-GB" dirty="0"/>
          </a:p>
        </p:txBody>
      </p:sp>
      <p:graphicFrame>
        <p:nvGraphicFramePr>
          <p:cNvPr id="30" name="Table 29"/>
          <p:cNvGraphicFramePr>
            <a:graphicFrameLocks noGrp="1"/>
          </p:cNvGraphicFramePr>
          <p:nvPr/>
        </p:nvGraphicFramePr>
        <p:xfrm>
          <a:off x="1619672" y="5229200"/>
          <a:ext cx="2039888" cy="797912"/>
        </p:xfrm>
        <a:graphic>
          <a:graphicData uri="http://schemas.openxmlformats.org/drawingml/2006/table">
            <a:tbl>
              <a:tblPr firstRow="1" bandRow="1">
                <a:tableStyleId>{5940675A-B579-460E-94D1-54222C63F5DA}</a:tableStyleId>
              </a:tblPr>
              <a:tblGrid>
                <a:gridCol w="1019944"/>
                <a:gridCol w="1019944"/>
              </a:tblGrid>
              <a:tr h="398956">
                <a:tc>
                  <a:txBody>
                    <a:bodyPr/>
                    <a:lstStyle/>
                    <a:p>
                      <a:endParaRPr lang="en-GB" dirty="0"/>
                    </a:p>
                  </a:txBody>
                  <a:tcPr/>
                </a:tc>
                <a:tc>
                  <a:txBody>
                    <a:bodyPr/>
                    <a:lstStyle/>
                    <a:p>
                      <a:endParaRPr lang="en-GB" dirty="0"/>
                    </a:p>
                  </a:txBody>
                  <a:tcPr/>
                </a:tc>
              </a:tr>
              <a:tr h="398956">
                <a:tc>
                  <a:txBody>
                    <a:bodyPr/>
                    <a:lstStyle/>
                    <a:p>
                      <a:endParaRPr lang="en-GB"/>
                    </a:p>
                  </a:txBody>
                  <a:tcPr/>
                </a:tc>
                <a:tc>
                  <a:txBody>
                    <a:bodyPr/>
                    <a:lstStyle/>
                    <a:p>
                      <a:endParaRPr lang="en-GB" dirty="0"/>
                    </a:p>
                  </a:txBody>
                  <a:tcPr/>
                </a:tc>
              </a:tr>
            </a:tbl>
          </a:graphicData>
        </a:graphic>
      </p:graphicFrame>
      <p:sp>
        <p:nvSpPr>
          <p:cNvPr id="31" name="TextBox 30"/>
          <p:cNvSpPr txBox="1"/>
          <p:nvPr/>
        </p:nvSpPr>
        <p:spPr>
          <a:xfrm>
            <a:off x="1187624" y="5157192"/>
            <a:ext cx="332142" cy="369332"/>
          </a:xfrm>
          <a:prstGeom prst="rect">
            <a:avLst/>
          </a:prstGeom>
          <a:noFill/>
        </p:spPr>
        <p:txBody>
          <a:bodyPr wrap="none" rtlCol="0">
            <a:spAutoFit/>
          </a:bodyPr>
          <a:lstStyle/>
          <a:p>
            <a:r>
              <a:rPr lang="en-US" dirty="0" smtClean="0"/>
              <a:t>U</a:t>
            </a:r>
            <a:endParaRPr lang="en-GB" dirty="0"/>
          </a:p>
        </p:txBody>
      </p:sp>
      <p:sp>
        <p:nvSpPr>
          <p:cNvPr id="32" name="TextBox 31"/>
          <p:cNvSpPr txBox="1"/>
          <p:nvPr/>
        </p:nvSpPr>
        <p:spPr>
          <a:xfrm>
            <a:off x="1187624" y="5661248"/>
            <a:ext cx="327334" cy="369332"/>
          </a:xfrm>
          <a:prstGeom prst="rect">
            <a:avLst/>
          </a:prstGeom>
          <a:noFill/>
        </p:spPr>
        <p:txBody>
          <a:bodyPr wrap="none" rtlCol="0">
            <a:spAutoFit/>
          </a:bodyPr>
          <a:lstStyle/>
          <a:p>
            <a:r>
              <a:rPr lang="en-US" dirty="0" smtClean="0"/>
              <a:t>D</a:t>
            </a:r>
            <a:endParaRPr lang="en-GB" dirty="0"/>
          </a:p>
        </p:txBody>
      </p:sp>
      <p:sp>
        <p:nvSpPr>
          <p:cNvPr id="33" name="TextBox 32"/>
          <p:cNvSpPr txBox="1"/>
          <p:nvPr/>
        </p:nvSpPr>
        <p:spPr>
          <a:xfrm>
            <a:off x="1979712" y="4869160"/>
            <a:ext cx="237566" cy="369332"/>
          </a:xfrm>
          <a:prstGeom prst="rect">
            <a:avLst/>
          </a:prstGeom>
          <a:noFill/>
        </p:spPr>
        <p:txBody>
          <a:bodyPr wrap="none" rtlCol="0">
            <a:spAutoFit/>
          </a:bodyPr>
          <a:lstStyle/>
          <a:p>
            <a:r>
              <a:rPr lang="en-US" dirty="0" smtClean="0"/>
              <a:t>l</a:t>
            </a:r>
            <a:endParaRPr lang="en-GB" dirty="0"/>
          </a:p>
        </p:txBody>
      </p:sp>
      <p:sp>
        <p:nvSpPr>
          <p:cNvPr id="34" name="TextBox 33"/>
          <p:cNvSpPr txBox="1"/>
          <p:nvPr/>
        </p:nvSpPr>
        <p:spPr>
          <a:xfrm>
            <a:off x="2915816" y="4797152"/>
            <a:ext cx="264816" cy="369332"/>
          </a:xfrm>
          <a:prstGeom prst="rect">
            <a:avLst/>
          </a:prstGeom>
          <a:noFill/>
        </p:spPr>
        <p:txBody>
          <a:bodyPr wrap="none" rtlCol="0">
            <a:spAutoFit/>
          </a:bodyPr>
          <a:lstStyle/>
          <a:p>
            <a:r>
              <a:rPr lang="en-US" dirty="0" smtClean="0"/>
              <a:t>r</a:t>
            </a:r>
            <a:endParaRPr lang="en-GB" dirty="0"/>
          </a:p>
        </p:txBody>
      </p:sp>
      <p:sp>
        <p:nvSpPr>
          <p:cNvPr id="35" name="TextBox 34"/>
          <p:cNvSpPr txBox="1"/>
          <p:nvPr/>
        </p:nvSpPr>
        <p:spPr>
          <a:xfrm>
            <a:off x="1835696" y="5157192"/>
            <a:ext cx="476412" cy="369332"/>
          </a:xfrm>
          <a:prstGeom prst="rect">
            <a:avLst/>
          </a:prstGeom>
          <a:noFill/>
        </p:spPr>
        <p:txBody>
          <a:bodyPr wrap="square" rtlCol="0">
            <a:spAutoFit/>
          </a:bodyPr>
          <a:lstStyle/>
          <a:p>
            <a:r>
              <a:rPr lang="en-US" dirty="0" smtClean="0"/>
              <a:t>2,2</a:t>
            </a:r>
            <a:endParaRPr lang="en-GB" dirty="0"/>
          </a:p>
        </p:txBody>
      </p:sp>
      <p:sp>
        <p:nvSpPr>
          <p:cNvPr id="36" name="TextBox 35"/>
          <p:cNvSpPr txBox="1"/>
          <p:nvPr/>
        </p:nvSpPr>
        <p:spPr>
          <a:xfrm>
            <a:off x="2843808" y="5229200"/>
            <a:ext cx="546945" cy="369332"/>
          </a:xfrm>
          <a:prstGeom prst="rect">
            <a:avLst/>
          </a:prstGeom>
          <a:noFill/>
        </p:spPr>
        <p:txBody>
          <a:bodyPr wrap="none" rtlCol="0">
            <a:spAutoFit/>
          </a:bodyPr>
          <a:lstStyle/>
          <a:p>
            <a:r>
              <a:rPr lang="en-US" dirty="0" smtClean="0"/>
              <a:t>-1,3</a:t>
            </a:r>
            <a:endParaRPr lang="en-GB" dirty="0"/>
          </a:p>
        </p:txBody>
      </p:sp>
      <p:sp>
        <p:nvSpPr>
          <p:cNvPr id="37" name="TextBox 36"/>
          <p:cNvSpPr txBox="1"/>
          <p:nvPr/>
        </p:nvSpPr>
        <p:spPr>
          <a:xfrm>
            <a:off x="1835696" y="5661248"/>
            <a:ext cx="546945" cy="369332"/>
          </a:xfrm>
          <a:prstGeom prst="rect">
            <a:avLst/>
          </a:prstGeom>
          <a:noFill/>
        </p:spPr>
        <p:txBody>
          <a:bodyPr wrap="none" rtlCol="0">
            <a:spAutoFit/>
          </a:bodyPr>
          <a:lstStyle/>
          <a:p>
            <a:r>
              <a:rPr lang="en-US" dirty="0" smtClean="0"/>
              <a:t>3,-1</a:t>
            </a:r>
            <a:endParaRPr lang="en-GB" dirty="0"/>
          </a:p>
        </p:txBody>
      </p:sp>
      <p:sp>
        <p:nvSpPr>
          <p:cNvPr id="38" name="TextBox 37"/>
          <p:cNvSpPr txBox="1"/>
          <p:nvPr/>
        </p:nvSpPr>
        <p:spPr>
          <a:xfrm>
            <a:off x="2771800" y="5661248"/>
            <a:ext cx="476412" cy="369332"/>
          </a:xfrm>
          <a:prstGeom prst="rect">
            <a:avLst/>
          </a:prstGeom>
          <a:noFill/>
        </p:spPr>
        <p:txBody>
          <a:bodyPr wrap="none" rtlCol="0">
            <a:spAutoFit/>
          </a:bodyPr>
          <a:lstStyle/>
          <a:p>
            <a:r>
              <a:rPr lang="en-US" dirty="0" smtClean="0"/>
              <a:t>0,0</a:t>
            </a:r>
            <a:endParaRPr lang="en-GB" dirty="0"/>
          </a:p>
        </p:txBody>
      </p:sp>
      <p:sp>
        <p:nvSpPr>
          <p:cNvPr id="29" name="Date Placeholder 28"/>
          <p:cNvSpPr>
            <a:spLocks noGrp="1"/>
          </p:cNvSpPr>
          <p:nvPr>
            <p:ph type="dt" sz="half" idx="10"/>
          </p:nvPr>
        </p:nvSpPr>
        <p:spPr/>
        <p:txBody>
          <a:bodyPr/>
          <a:lstStyle/>
          <a:p>
            <a:fld id="{29293B79-957B-4F2E-89E4-57FE0E60BC9D}" type="datetime1">
              <a:rPr lang="en-GB" smtClean="0"/>
              <a:pPr/>
              <a:t>01/12/2013</a:t>
            </a:fld>
            <a:endParaRPr lang="en-GB"/>
          </a:p>
        </p:txBody>
      </p:sp>
      <p:sp>
        <p:nvSpPr>
          <p:cNvPr id="39" name="Slide Number Placeholder 38"/>
          <p:cNvSpPr>
            <a:spLocks noGrp="1"/>
          </p:cNvSpPr>
          <p:nvPr>
            <p:ph type="sldNum" sz="quarter" idx="12"/>
          </p:nvPr>
        </p:nvSpPr>
        <p:spPr/>
        <p:txBody>
          <a:bodyPr/>
          <a:lstStyle/>
          <a:p>
            <a:fld id="{1AC99574-BD32-4BAE-A6F6-2684FFE94A8F}" type="slidenum">
              <a:rPr lang="en-GB" smtClean="0"/>
              <a:pPr/>
              <a:t>122</a:t>
            </a:fld>
            <a:endParaRPr lang="en-GB"/>
          </a:p>
        </p:txBody>
      </p:sp>
      <p:sp>
        <p:nvSpPr>
          <p:cNvPr id="42" name="Freeform 41"/>
          <p:cNvSpPr/>
          <p:nvPr/>
        </p:nvSpPr>
        <p:spPr>
          <a:xfrm>
            <a:off x="3512457" y="2501295"/>
            <a:ext cx="856343" cy="212876"/>
          </a:xfrm>
          <a:custGeom>
            <a:avLst/>
            <a:gdLst>
              <a:gd name="connsiteX0" fmla="*/ 0 w 856343"/>
              <a:gd name="connsiteY0" fmla="*/ 212876 h 212876"/>
              <a:gd name="connsiteX1" fmla="*/ 449943 w 856343"/>
              <a:gd name="connsiteY1" fmla="*/ 9676 h 212876"/>
              <a:gd name="connsiteX2" fmla="*/ 798286 w 856343"/>
              <a:gd name="connsiteY2" fmla="*/ 154819 h 212876"/>
              <a:gd name="connsiteX3" fmla="*/ 798286 w 856343"/>
              <a:gd name="connsiteY3" fmla="*/ 183848 h 212876"/>
            </a:gdLst>
            <a:ahLst/>
            <a:cxnLst>
              <a:cxn ang="0">
                <a:pos x="connsiteX0" y="connsiteY0"/>
              </a:cxn>
              <a:cxn ang="0">
                <a:pos x="connsiteX1" y="connsiteY1"/>
              </a:cxn>
              <a:cxn ang="0">
                <a:pos x="connsiteX2" y="connsiteY2"/>
              </a:cxn>
              <a:cxn ang="0">
                <a:pos x="connsiteX3" y="connsiteY3"/>
              </a:cxn>
            </a:cxnLst>
            <a:rect l="l" t="t" r="r" b="b"/>
            <a:pathLst>
              <a:path w="856343" h="212876">
                <a:moveTo>
                  <a:pt x="0" y="212876"/>
                </a:moveTo>
                <a:cubicBezTo>
                  <a:pt x="158447" y="116114"/>
                  <a:pt x="316895" y="19352"/>
                  <a:pt x="449943" y="9676"/>
                </a:cubicBezTo>
                <a:cubicBezTo>
                  <a:pt x="582991" y="0"/>
                  <a:pt x="740229" y="125790"/>
                  <a:pt x="798286" y="154819"/>
                </a:cubicBezTo>
                <a:cubicBezTo>
                  <a:pt x="856343" y="183848"/>
                  <a:pt x="798286" y="183848"/>
                  <a:pt x="798286" y="183848"/>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43" name="TextBox 42"/>
          <p:cNvSpPr txBox="1"/>
          <p:nvPr/>
        </p:nvSpPr>
        <p:spPr>
          <a:xfrm>
            <a:off x="6215074" y="5214950"/>
            <a:ext cx="1107996" cy="369332"/>
          </a:xfrm>
          <a:prstGeom prst="rect">
            <a:avLst/>
          </a:prstGeom>
          <a:noFill/>
        </p:spPr>
        <p:txBody>
          <a:bodyPr wrap="none" rtlCol="1">
            <a:spAutoFit/>
          </a:bodyPr>
          <a:lstStyle/>
          <a:p>
            <a:r>
              <a:rPr lang="en-US" dirty="0" smtClean="0"/>
              <a:t>PD Game </a:t>
            </a:r>
            <a:endParaRPr lang="fa-IR"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404664"/>
            <a:ext cx="1145506" cy="369332"/>
          </a:xfrm>
          <a:prstGeom prst="rect">
            <a:avLst/>
          </a:prstGeom>
          <a:noFill/>
        </p:spPr>
        <p:txBody>
          <a:bodyPr wrap="none" rtlCol="0">
            <a:spAutoFit/>
          </a:bodyPr>
          <a:lstStyle/>
          <a:p>
            <a:r>
              <a:rPr lang="en-US" dirty="0" smtClean="0"/>
              <a:t>Example : </a:t>
            </a:r>
            <a:endParaRPr lang="en-GB" dirty="0"/>
          </a:p>
        </p:txBody>
      </p:sp>
      <p:cxnSp>
        <p:nvCxnSpPr>
          <p:cNvPr id="7" name="Straight Connector 6"/>
          <p:cNvCxnSpPr/>
          <p:nvPr/>
        </p:nvCxnSpPr>
        <p:spPr>
          <a:xfrm flipH="1">
            <a:off x="2411760" y="980728"/>
            <a:ext cx="1152128" cy="15121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63888" y="980728"/>
            <a:ext cx="1224136" cy="144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88024" y="2420888"/>
            <a:ext cx="576064"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88024" y="2420888"/>
            <a:ext cx="0"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211960" y="2420888"/>
            <a:ext cx="576064" cy="36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1760" y="2492896"/>
            <a:ext cx="432048" cy="36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11760" y="2492896"/>
            <a:ext cx="0"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907704" y="2492896"/>
            <a:ext cx="504056"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347864" y="692696"/>
            <a:ext cx="301686" cy="369332"/>
          </a:xfrm>
          <a:prstGeom prst="rect">
            <a:avLst/>
          </a:prstGeom>
          <a:noFill/>
        </p:spPr>
        <p:txBody>
          <a:bodyPr wrap="none" rtlCol="0">
            <a:spAutoFit/>
          </a:bodyPr>
          <a:lstStyle/>
          <a:p>
            <a:r>
              <a:rPr lang="en-US" dirty="0" smtClean="0"/>
              <a:t>1</a:t>
            </a:r>
            <a:endParaRPr lang="en-GB" dirty="0"/>
          </a:p>
        </p:txBody>
      </p:sp>
      <p:sp>
        <p:nvSpPr>
          <p:cNvPr id="23" name="TextBox 22"/>
          <p:cNvSpPr txBox="1"/>
          <p:nvPr/>
        </p:nvSpPr>
        <p:spPr>
          <a:xfrm>
            <a:off x="2915816" y="1484784"/>
            <a:ext cx="327334" cy="369332"/>
          </a:xfrm>
          <a:prstGeom prst="rect">
            <a:avLst/>
          </a:prstGeom>
          <a:noFill/>
        </p:spPr>
        <p:txBody>
          <a:bodyPr wrap="none" rtlCol="0">
            <a:spAutoFit/>
          </a:bodyPr>
          <a:lstStyle/>
          <a:p>
            <a:r>
              <a:rPr lang="en-US" dirty="0" smtClean="0"/>
              <a:t>D</a:t>
            </a:r>
            <a:endParaRPr lang="en-GB" dirty="0"/>
          </a:p>
        </p:txBody>
      </p:sp>
      <p:sp>
        <p:nvSpPr>
          <p:cNvPr id="24" name="TextBox 23"/>
          <p:cNvSpPr txBox="1"/>
          <p:nvPr/>
        </p:nvSpPr>
        <p:spPr>
          <a:xfrm>
            <a:off x="4067944" y="1556792"/>
            <a:ext cx="332142" cy="369332"/>
          </a:xfrm>
          <a:prstGeom prst="rect">
            <a:avLst/>
          </a:prstGeom>
          <a:noFill/>
        </p:spPr>
        <p:txBody>
          <a:bodyPr wrap="none" rtlCol="0">
            <a:spAutoFit/>
          </a:bodyPr>
          <a:lstStyle/>
          <a:p>
            <a:r>
              <a:rPr lang="en-US" dirty="0" smtClean="0"/>
              <a:t>U</a:t>
            </a:r>
            <a:endParaRPr lang="en-GB" dirty="0"/>
          </a:p>
        </p:txBody>
      </p:sp>
      <p:sp>
        <p:nvSpPr>
          <p:cNvPr id="25" name="TextBox 24"/>
          <p:cNvSpPr txBox="1"/>
          <p:nvPr/>
        </p:nvSpPr>
        <p:spPr>
          <a:xfrm>
            <a:off x="1979712" y="2348880"/>
            <a:ext cx="264816" cy="369332"/>
          </a:xfrm>
          <a:prstGeom prst="rect">
            <a:avLst/>
          </a:prstGeom>
          <a:noFill/>
        </p:spPr>
        <p:txBody>
          <a:bodyPr wrap="none" rtlCol="0">
            <a:spAutoFit/>
          </a:bodyPr>
          <a:lstStyle/>
          <a:p>
            <a:r>
              <a:rPr lang="en-US" dirty="0" smtClean="0"/>
              <a:t>r</a:t>
            </a:r>
            <a:endParaRPr lang="en-GB" dirty="0"/>
          </a:p>
        </p:txBody>
      </p:sp>
      <p:sp>
        <p:nvSpPr>
          <p:cNvPr id="26" name="TextBox 25"/>
          <p:cNvSpPr txBox="1"/>
          <p:nvPr/>
        </p:nvSpPr>
        <p:spPr>
          <a:xfrm>
            <a:off x="2195736" y="2492896"/>
            <a:ext cx="369012" cy="369332"/>
          </a:xfrm>
          <a:prstGeom prst="rect">
            <a:avLst/>
          </a:prstGeom>
          <a:noFill/>
        </p:spPr>
        <p:txBody>
          <a:bodyPr wrap="none" rtlCol="0">
            <a:spAutoFit/>
          </a:bodyPr>
          <a:lstStyle/>
          <a:p>
            <a:r>
              <a:rPr lang="en-US" dirty="0" smtClean="0"/>
              <a:t>m</a:t>
            </a:r>
            <a:endParaRPr lang="en-GB" dirty="0"/>
          </a:p>
        </p:txBody>
      </p:sp>
      <p:sp>
        <p:nvSpPr>
          <p:cNvPr id="27" name="TextBox 26"/>
          <p:cNvSpPr txBox="1"/>
          <p:nvPr/>
        </p:nvSpPr>
        <p:spPr>
          <a:xfrm>
            <a:off x="2555776" y="2492896"/>
            <a:ext cx="237566" cy="369332"/>
          </a:xfrm>
          <a:prstGeom prst="rect">
            <a:avLst/>
          </a:prstGeom>
          <a:noFill/>
        </p:spPr>
        <p:txBody>
          <a:bodyPr wrap="none" rtlCol="0">
            <a:spAutoFit/>
          </a:bodyPr>
          <a:lstStyle/>
          <a:p>
            <a:r>
              <a:rPr lang="en-US" dirty="0" smtClean="0"/>
              <a:t>l</a:t>
            </a:r>
            <a:endParaRPr lang="en-GB" dirty="0"/>
          </a:p>
        </p:txBody>
      </p:sp>
      <p:sp>
        <p:nvSpPr>
          <p:cNvPr id="28" name="TextBox 27"/>
          <p:cNvSpPr txBox="1"/>
          <p:nvPr/>
        </p:nvSpPr>
        <p:spPr>
          <a:xfrm>
            <a:off x="4283968" y="2420888"/>
            <a:ext cx="264816" cy="369332"/>
          </a:xfrm>
          <a:prstGeom prst="rect">
            <a:avLst/>
          </a:prstGeom>
          <a:noFill/>
        </p:spPr>
        <p:txBody>
          <a:bodyPr wrap="none" rtlCol="0">
            <a:spAutoFit/>
          </a:bodyPr>
          <a:lstStyle/>
          <a:p>
            <a:r>
              <a:rPr lang="en-US" dirty="0" smtClean="0"/>
              <a:t>r</a:t>
            </a:r>
            <a:endParaRPr lang="en-GB" dirty="0"/>
          </a:p>
        </p:txBody>
      </p:sp>
      <p:sp>
        <p:nvSpPr>
          <p:cNvPr id="29" name="TextBox 28"/>
          <p:cNvSpPr txBox="1"/>
          <p:nvPr/>
        </p:nvSpPr>
        <p:spPr>
          <a:xfrm>
            <a:off x="4644008" y="2420888"/>
            <a:ext cx="369012" cy="369332"/>
          </a:xfrm>
          <a:prstGeom prst="rect">
            <a:avLst/>
          </a:prstGeom>
          <a:noFill/>
        </p:spPr>
        <p:txBody>
          <a:bodyPr wrap="none" rtlCol="0">
            <a:spAutoFit/>
          </a:bodyPr>
          <a:lstStyle/>
          <a:p>
            <a:r>
              <a:rPr lang="en-US" dirty="0" smtClean="0"/>
              <a:t>m</a:t>
            </a:r>
            <a:endParaRPr lang="en-GB" dirty="0"/>
          </a:p>
        </p:txBody>
      </p:sp>
      <p:sp>
        <p:nvSpPr>
          <p:cNvPr id="30" name="TextBox 29"/>
          <p:cNvSpPr txBox="1"/>
          <p:nvPr/>
        </p:nvSpPr>
        <p:spPr>
          <a:xfrm>
            <a:off x="4932040" y="2276872"/>
            <a:ext cx="237566" cy="369332"/>
          </a:xfrm>
          <a:prstGeom prst="rect">
            <a:avLst/>
          </a:prstGeom>
          <a:noFill/>
        </p:spPr>
        <p:txBody>
          <a:bodyPr wrap="none" rtlCol="0">
            <a:spAutoFit/>
          </a:bodyPr>
          <a:lstStyle/>
          <a:p>
            <a:r>
              <a:rPr lang="en-US" dirty="0" smtClean="0"/>
              <a:t>l</a:t>
            </a:r>
            <a:endParaRPr lang="en-GB" dirty="0"/>
          </a:p>
        </p:txBody>
      </p:sp>
      <p:cxnSp>
        <p:nvCxnSpPr>
          <p:cNvPr id="32" name="Straight Connector 31"/>
          <p:cNvCxnSpPr>
            <a:stCxn id="26" idx="0"/>
          </p:cNvCxnSpPr>
          <p:nvPr/>
        </p:nvCxnSpPr>
        <p:spPr>
          <a:xfrm flipV="1">
            <a:off x="2380242" y="2420888"/>
            <a:ext cx="2335774" cy="7200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47864" y="2204864"/>
            <a:ext cx="301686" cy="369332"/>
          </a:xfrm>
          <a:prstGeom prst="rect">
            <a:avLst/>
          </a:prstGeom>
          <a:noFill/>
        </p:spPr>
        <p:txBody>
          <a:bodyPr wrap="none" rtlCol="0">
            <a:spAutoFit/>
          </a:bodyPr>
          <a:lstStyle/>
          <a:p>
            <a:r>
              <a:rPr lang="en-US" dirty="0" smtClean="0"/>
              <a:t>2</a:t>
            </a:r>
            <a:endParaRPr lang="en-GB" dirty="0"/>
          </a:p>
        </p:txBody>
      </p:sp>
      <p:graphicFrame>
        <p:nvGraphicFramePr>
          <p:cNvPr id="34" name="Object 33"/>
          <p:cNvGraphicFramePr>
            <a:graphicFrameLocks noChangeAspect="1"/>
          </p:cNvGraphicFramePr>
          <p:nvPr/>
        </p:nvGraphicFramePr>
        <p:xfrm>
          <a:off x="1606550" y="2617788"/>
          <a:ext cx="317500" cy="361950"/>
        </p:xfrm>
        <a:graphic>
          <a:graphicData uri="http://schemas.openxmlformats.org/presentationml/2006/ole">
            <p:oleObj spid="_x0000_s154625" name="Equation" r:id="rId3" imgW="317160" imgH="241200" progId="Equation.3">
              <p:embed/>
            </p:oleObj>
          </a:graphicData>
        </a:graphic>
      </p:graphicFrame>
      <p:graphicFrame>
        <p:nvGraphicFramePr>
          <p:cNvPr id="154626" name="Object 2"/>
          <p:cNvGraphicFramePr>
            <a:graphicFrameLocks noChangeAspect="1"/>
          </p:cNvGraphicFramePr>
          <p:nvPr/>
        </p:nvGraphicFramePr>
        <p:xfrm>
          <a:off x="2217738" y="2924175"/>
          <a:ext cx="317500" cy="323850"/>
        </p:xfrm>
        <a:graphic>
          <a:graphicData uri="http://schemas.openxmlformats.org/presentationml/2006/ole">
            <p:oleObj spid="_x0000_s154626" name="Equation" r:id="rId4" imgW="317160" imgH="215640" progId="Equation.3">
              <p:embed/>
            </p:oleObj>
          </a:graphicData>
        </a:graphic>
      </p:graphicFrame>
      <p:graphicFrame>
        <p:nvGraphicFramePr>
          <p:cNvPr id="154627" name="Object 3"/>
          <p:cNvGraphicFramePr>
            <a:graphicFrameLocks noChangeAspect="1"/>
          </p:cNvGraphicFramePr>
          <p:nvPr/>
        </p:nvGraphicFramePr>
        <p:xfrm>
          <a:off x="2811463" y="2708275"/>
          <a:ext cx="368300" cy="323850"/>
        </p:xfrm>
        <a:graphic>
          <a:graphicData uri="http://schemas.openxmlformats.org/presentationml/2006/ole">
            <p:oleObj spid="_x0000_s154627" name="Equation" r:id="rId5" imgW="368280" imgH="215640" progId="Equation.3">
              <p:embed/>
            </p:oleObj>
          </a:graphicData>
        </a:graphic>
      </p:graphicFrame>
      <p:graphicFrame>
        <p:nvGraphicFramePr>
          <p:cNvPr id="154628" name="Object 4"/>
          <p:cNvGraphicFramePr>
            <a:graphicFrameLocks noChangeAspect="1"/>
          </p:cNvGraphicFramePr>
          <p:nvPr/>
        </p:nvGraphicFramePr>
        <p:xfrm>
          <a:off x="3892550" y="2636838"/>
          <a:ext cx="330200" cy="323850"/>
        </p:xfrm>
        <a:graphic>
          <a:graphicData uri="http://schemas.openxmlformats.org/presentationml/2006/ole">
            <p:oleObj spid="_x0000_s154628" name="Equation" r:id="rId6" imgW="330120" imgH="215640" progId="Equation.3">
              <p:embed/>
            </p:oleObj>
          </a:graphicData>
        </a:graphic>
      </p:graphicFrame>
      <p:graphicFrame>
        <p:nvGraphicFramePr>
          <p:cNvPr id="154629" name="Object 5"/>
          <p:cNvGraphicFramePr>
            <a:graphicFrameLocks noChangeAspect="1"/>
          </p:cNvGraphicFramePr>
          <p:nvPr/>
        </p:nvGraphicFramePr>
        <p:xfrm>
          <a:off x="4540250" y="2924175"/>
          <a:ext cx="330200" cy="323850"/>
        </p:xfrm>
        <a:graphic>
          <a:graphicData uri="http://schemas.openxmlformats.org/presentationml/2006/ole">
            <p:oleObj spid="_x0000_s154629" name="Equation" r:id="rId7" imgW="330120" imgH="215640" progId="Equation.3">
              <p:embed/>
            </p:oleObj>
          </a:graphicData>
        </a:graphic>
      </p:graphicFrame>
      <p:graphicFrame>
        <p:nvGraphicFramePr>
          <p:cNvPr id="154630" name="Object 6"/>
          <p:cNvGraphicFramePr>
            <a:graphicFrameLocks noChangeAspect="1"/>
          </p:cNvGraphicFramePr>
          <p:nvPr/>
        </p:nvGraphicFramePr>
        <p:xfrm>
          <a:off x="5332413" y="2492375"/>
          <a:ext cx="355600" cy="323850"/>
        </p:xfrm>
        <a:graphic>
          <a:graphicData uri="http://schemas.openxmlformats.org/presentationml/2006/ole">
            <p:oleObj spid="_x0000_s154630" name="Equation" r:id="rId8" imgW="355320" imgH="215640" progId="Equation.3">
              <p:embed/>
            </p:oleObj>
          </a:graphicData>
        </a:graphic>
      </p:graphicFrame>
      <p:cxnSp>
        <p:nvCxnSpPr>
          <p:cNvPr id="41" name="Straight Connector 40"/>
          <p:cNvCxnSpPr/>
          <p:nvPr/>
        </p:nvCxnSpPr>
        <p:spPr>
          <a:xfrm flipH="1">
            <a:off x="2195736" y="3789040"/>
            <a:ext cx="1224136" cy="64807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19872" y="3789040"/>
            <a:ext cx="0" cy="57606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419872" y="3789040"/>
            <a:ext cx="1368152" cy="50405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907704" y="4437112"/>
            <a:ext cx="288032"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195736" y="4437112"/>
            <a:ext cx="288032"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059832" y="4365104"/>
            <a:ext cx="360040" cy="21602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419872" y="4365104"/>
            <a:ext cx="360040" cy="21602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572000" y="4293096"/>
            <a:ext cx="216024"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88024" y="4293096"/>
            <a:ext cx="288032"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2267744" y="4365104"/>
            <a:ext cx="1152128" cy="7200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419872" y="4293096"/>
            <a:ext cx="1296144" cy="7200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203848" y="3501008"/>
            <a:ext cx="301686" cy="369332"/>
          </a:xfrm>
          <a:prstGeom prst="rect">
            <a:avLst/>
          </a:prstGeom>
          <a:noFill/>
        </p:spPr>
        <p:txBody>
          <a:bodyPr wrap="none" rtlCol="0">
            <a:spAutoFit/>
          </a:bodyPr>
          <a:lstStyle/>
          <a:p>
            <a:r>
              <a:rPr lang="en-US" dirty="0" smtClean="0"/>
              <a:t>2</a:t>
            </a:r>
            <a:endParaRPr lang="en-GB" dirty="0"/>
          </a:p>
        </p:txBody>
      </p:sp>
      <p:sp>
        <p:nvSpPr>
          <p:cNvPr id="67" name="TextBox 66"/>
          <p:cNvSpPr txBox="1"/>
          <p:nvPr/>
        </p:nvSpPr>
        <p:spPr>
          <a:xfrm>
            <a:off x="1763688" y="4293096"/>
            <a:ext cx="327334" cy="369332"/>
          </a:xfrm>
          <a:prstGeom prst="rect">
            <a:avLst/>
          </a:prstGeom>
          <a:noFill/>
        </p:spPr>
        <p:txBody>
          <a:bodyPr wrap="none" rtlCol="0">
            <a:spAutoFit/>
          </a:bodyPr>
          <a:lstStyle/>
          <a:p>
            <a:r>
              <a:rPr lang="en-US" dirty="0" smtClean="0"/>
              <a:t>D</a:t>
            </a:r>
            <a:endParaRPr lang="en-GB" dirty="0"/>
          </a:p>
        </p:txBody>
      </p:sp>
      <p:sp>
        <p:nvSpPr>
          <p:cNvPr id="68" name="TextBox 67"/>
          <p:cNvSpPr txBox="1"/>
          <p:nvPr/>
        </p:nvSpPr>
        <p:spPr>
          <a:xfrm>
            <a:off x="4932040" y="4221088"/>
            <a:ext cx="332142" cy="369332"/>
          </a:xfrm>
          <a:prstGeom prst="rect">
            <a:avLst/>
          </a:prstGeom>
          <a:noFill/>
        </p:spPr>
        <p:txBody>
          <a:bodyPr wrap="none" rtlCol="0">
            <a:spAutoFit/>
          </a:bodyPr>
          <a:lstStyle/>
          <a:p>
            <a:r>
              <a:rPr lang="en-US" dirty="0" smtClean="0"/>
              <a:t>U</a:t>
            </a:r>
            <a:endParaRPr lang="en-GB" dirty="0"/>
          </a:p>
        </p:txBody>
      </p:sp>
      <p:sp>
        <p:nvSpPr>
          <p:cNvPr id="69" name="TextBox 68"/>
          <p:cNvSpPr txBox="1"/>
          <p:nvPr/>
        </p:nvSpPr>
        <p:spPr>
          <a:xfrm>
            <a:off x="2195736" y="4365104"/>
            <a:ext cx="260134" cy="369332"/>
          </a:xfrm>
          <a:prstGeom prst="rect">
            <a:avLst/>
          </a:prstGeom>
          <a:noFill/>
        </p:spPr>
        <p:txBody>
          <a:bodyPr wrap="square" rtlCol="0">
            <a:spAutoFit/>
          </a:bodyPr>
          <a:lstStyle/>
          <a:p>
            <a:r>
              <a:rPr lang="en-US" dirty="0" smtClean="0"/>
              <a:t>U</a:t>
            </a:r>
            <a:endParaRPr lang="en-GB" dirty="0"/>
          </a:p>
        </p:txBody>
      </p:sp>
      <p:sp>
        <p:nvSpPr>
          <p:cNvPr id="70" name="TextBox 69"/>
          <p:cNvSpPr txBox="1"/>
          <p:nvPr/>
        </p:nvSpPr>
        <p:spPr>
          <a:xfrm>
            <a:off x="2987824" y="4221088"/>
            <a:ext cx="327334" cy="369332"/>
          </a:xfrm>
          <a:prstGeom prst="rect">
            <a:avLst/>
          </a:prstGeom>
          <a:noFill/>
        </p:spPr>
        <p:txBody>
          <a:bodyPr wrap="none" rtlCol="0">
            <a:spAutoFit/>
          </a:bodyPr>
          <a:lstStyle/>
          <a:p>
            <a:r>
              <a:rPr lang="en-US" dirty="0" smtClean="0"/>
              <a:t>D</a:t>
            </a:r>
            <a:endParaRPr lang="en-GB" dirty="0"/>
          </a:p>
        </p:txBody>
      </p:sp>
      <p:sp>
        <p:nvSpPr>
          <p:cNvPr id="71" name="TextBox 70"/>
          <p:cNvSpPr txBox="1"/>
          <p:nvPr/>
        </p:nvSpPr>
        <p:spPr>
          <a:xfrm>
            <a:off x="3491880" y="4293096"/>
            <a:ext cx="332142" cy="369332"/>
          </a:xfrm>
          <a:prstGeom prst="rect">
            <a:avLst/>
          </a:prstGeom>
          <a:noFill/>
        </p:spPr>
        <p:txBody>
          <a:bodyPr wrap="none" rtlCol="0">
            <a:spAutoFit/>
          </a:bodyPr>
          <a:lstStyle/>
          <a:p>
            <a:r>
              <a:rPr lang="en-US" dirty="0" smtClean="0"/>
              <a:t>U</a:t>
            </a:r>
            <a:endParaRPr lang="en-GB" dirty="0"/>
          </a:p>
        </p:txBody>
      </p:sp>
      <p:sp>
        <p:nvSpPr>
          <p:cNvPr id="72" name="TextBox 71"/>
          <p:cNvSpPr txBox="1"/>
          <p:nvPr/>
        </p:nvSpPr>
        <p:spPr>
          <a:xfrm>
            <a:off x="4499992" y="4149080"/>
            <a:ext cx="327334" cy="369332"/>
          </a:xfrm>
          <a:prstGeom prst="rect">
            <a:avLst/>
          </a:prstGeom>
          <a:noFill/>
        </p:spPr>
        <p:txBody>
          <a:bodyPr wrap="none" rtlCol="0">
            <a:spAutoFit/>
          </a:bodyPr>
          <a:lstStyle/>
          <a:p>
            <a:r>
              <a:rPr lang="en-US" dirty="0" smtClean="0"/>
              <a:t>D</a:t>
            </a:r>
            <a:endParaRPr lang="en-GB" dirty="0"/>
          </a:p>
        </p:txBody>
      </p:sp>
      <p:sp>
        <p:nvSpPr>
          <p:cNvPr id="73" name="TextBox 72"/>
          <p:cNvSpPr txBox="1"/>
          <p:nvPr/>
        </p:nvSpPr>
        <p:spPr>
          <a:xfrm>
            <a:off x="3347864" y="4005064"/>
            <a:ext cx="301686" cy="369332"/>
          </a:xfrm>
          <a:prstGeom prst="rect">
            <a:avLst/>
          </a:prstGeom>
          <a:noFill/>
        </p:spPr>
        <p:txBody>
          <a:bodyPr wrap="none" rtlCol="0">
            <a:spAutoFit/>
          </a:bodyPr>
          <a:lstStyle/>
          <a:p>
            <a:r>
              <a:rPr lang="en-US" dirty="0" smtClean="0"/>
              <a:t>1</a:t>
            </a:r>
            <a:endParaRPr lang="en-GB" dirty="0"/>
          </a:p>
        </p:txBody>
      </p:sp>
      <p:graphicFrame>
        <p:nvGraphicFramePr>
          <p:cNvPr id="154631" name="Object 7"/>
          <p:cNvGraphicFramePr>
            <a:graphicFrameLocks noChangeAspect="1"/>
          </p:cNvGraphicFramePr>
          <p:nvPr/>
        </p:nvGraphicFramePr>
        <p:xfrm>
          <a:off x="1587500" y="4652963"/>
          <a:ext cx="355600" cy="323850"/>
        </p:xfrm>
        <a:graphic>
          <a:graphicData uri="http://schemas.openxmlformats.org/presentationml/2006/ole">
            <p:oleObj spid="_x0000_s154631" name="Equation" r:id="rId9" imgW="355320" imgH="215640" progId="Equation.3">
              <p:embed/>
            </p:oleObj>
          </a:graphicData>
        </a:graphic>
      </p:graphicFrame>
      <p:graphicFrame>
        <p:nvGraphicFramePr>
          <p:cNvPr id="154632" name="Object 8"/>
          <p:cNvGraphicFramePr>
            <a:graphicFrameLocks noChangeAspect="1"/>
          </p:cNvGraphicFramePr>
          <p:nvPr/>
        </p:nvGraphicFramePr>
        <p:xfrm>
          <a:off x="2379663" y="4652963"/>
          <a:ext cx="330200" cy="323850"/>
        </p:xfrm>
        <a:graphic>
          <a:graphicData uri="http://schemas.openxmlformats.org/presentationml/2006/ole">
            <p:oleObj spid="_x0000_s154632" name="Equation" r:id="rId10" imgW="330120" imgH="215640" progId="Equation.3">
              <p:embed/>
            </p:oleObj>
          </a:graphicData>
        </a:graphic>
      </p:graphicFrame>
      <p:graphicFrame>
        <p:nvGraphicFramePr>
          <p:cNvPr id="154633" name="Object 9"/>
          <p:cNvGraphicFramePr>
            <a:graphicFrameLocks noChangeAspect="1"/>
          </p:cNvGraphicFramePr>
          <p:nvPr/>
        </p:nvGraphicFramePr>
        <p:xfrm>
          <a:off x="2811463" y="4508500"/>
          <a:ext cx="317500" cy="323850"/>
        </p:xfrm>
        <a:graphic>
          <a:graphicData uri="http://schemas.openxmlformats.org/presentationml/2006/ole">
            <p:oleObj spid="_x0000_s154633" name="Equation" r:id="rId11" imgW="317160" imgH="215640" progId="Equation.3">
              <p:embed/>
            </p:oleObj>
          </a:graphicData>
        </a:graphic>
      </p:graphicFrame>
      <p:graphicFrame>
        <p:nvGraphicFramePr>
          <p:cNvPr id="154634" name="Object 10"/>
          <p:cNvGraphicFramePr>
            <a:graphicFrameLocks noChangeAspect="1"/>
          </p:cNvGraphicFramePr>
          <p:nvPr/>
        </p:nvGraphicFramePr>
        <p:xfrm>
          <a:off x="3748088" y="4508500"/>
          <a:ext cx="330200" cy="323850"/>
        </p:xfrm>
        <a:graphic>
          <a:graphicData uri="http://schemas.openxmlformats.org/presentationml/2006/ole">
            <p:oleObj spid="_x0000_s154634" name="Equation" r:id="rId12" imgW="330120" imgH="215640" progId="Equation.3">
              <p:embed/>
            </p:oleObj>
          </a:graphicData>
        </a:graphic>
      </p:graphicFrame>
      <p:graphicFrame>
        <p:nvGraphicFramePr>
          <p:cNvPr id="154635" name="Object 11"/>
          <p:cNvGraphicFramePr>
            <a:graphicFrameLocks noChangeAspect="1"/>
          </p:cNvGraphicFramePr>
          <p:nvPr/>
        </p:nvGraphicFramePr>
        <p:xfrm>
          <a:off x="4324350" y="4581525"/>
          <a:ext cx="368300" cy="323850"/>
        </p:xfrm>
        <a:graphic>
          <a:graphicData uri="http://schemas.openxmlformats.org/presentationml/2006/ole">
            <p:oleObj spid="_x0000_s154635" name="Equation" r:id="rId13" imgW="368280" imgH="215640" progId="Equation.3">
              <p:embed/>
            </p:oleObj>
          </a:graphicData>
        </a:graphic>
      </p:graphicFrame>
      <p:graphicFrame>
        <p:nvGraphicFramePr>
          <p:cNvPr id="154636" name="Object 12"/>
          <p:cNvGraphicFramePr>
            <a:graphicFrameLocks noChangeAspect="1"/>
          </p:cNvGraphicFramePr>
          <p:nvPr/>
        </p:nvGraphicFramePr>
        <p:xfrm>
          <a:off x="4964113" y="4581525"/>
          <a:ext cx="439737" cy="323850"/>
        </p:xfrm>
        <a:graphic>
          <a:graphicData uri="http://schemas.openxmlformats.org/presentationml/2006/ole">
            <p:oleObj spid="_x0000_s154636" name="Equation" r:id="rId14" imgW="355320" imgH="215640" progId="Equation.3">
              <p:embed/>
            </p:oleObj>
          </a:graphicData>
        </a:graphic>
      </p:graphicFrame>
      <p:graphicFrame>
        <p:nvGraphicFramePr>
          <p:cNvPr id="80" name="Table 79"/>
          <p:cNvGraphicFramePr>
            <a:graphicFrameLocks noGrp="1"/>
          </p:cNvGraphicFramePr>
          <p:nvPr/>
        </p:nvGraphicFramePr>
        <p:xfrm>
          <a:off x="2555776" y="5445224"/>
          <a:ext cx="4848201" cy="731520"/>
        </p:xfrm>
        <a:graphic>
          <a:graphicData uri="http://schemas.openxmlformats.org/drawingml/2006/table">
            <a:tbl>
              <a:tblPr firstRow="1" bandRow="1">
                <a:tableStyleId>{5940675A-B579-460E-94D1-54222C63F5DA}</a:tableStyleId>
              </a:tblPr>
              <a:tblGrid>
                <a:gridCol w="1616067"/>
                <a:gridCol w="1616067"/>
                <a:gridCol w="1616067"/>
              </a:tblGrid>
              <a:tr h="146928">
                <a:tc>
                  <a:txBody>
                    <a:bodyPr/>
                    <a:lstStyle/>
                    <a:p>
                      <a:endParaRPr lang="en-GB" dirty="0"/>
                    </a:p>
                  </a:txBody>
                  <a:tcPr/>
                </a:tc>
                <a:tc>
                  <a:txBody>
                    <a:bodyPr/>
                    <a:lstStyle/>
                    <a:p>
                      <a:endParaRPr lang="en-GB"/>
                    </a:p>
                  </a:txBody>
                  <a:tcPr/>
                </a:tc>
                <a:tc>
                  <a:txBody>
                    <a:bodyPr/>
                    <a:lstStyle/>
                    <a:p>
                      <a:endParaRPr lang="en-GB" dirty="0"/>
                    </a:p>
                  </a:txBody>
                  <a:tcPr/>
                </a:tc>
              </a:tr>
              <a:tr h="146928">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81" name="TextBox 80"/>
          <p:cNvSpPr txBox="1"/>
          <p:nvPr/>
        </p:nvSpPr>
        <p:spPr>
          <a:xfrm>
            <a:off x="2123728" y="5445224"/>
            <a:ext cx="332142" cy="369332"/>
          </a:xfrm>
          <a:prstGeom prst="rect">
            <a:avLst/>
          </a:prstGeom>
          <a:noFill/>
        </p:spPr>
        <p:txBody>
          <a:bodyPr wrap="none" rtlCol="0">
            <a:spAutoFit/>
          </a:bodyPr>
          <a:lstStyle/>
          <a:p>
            <a:r>
              <a:rPr lang="en-US" dirty="0" smtClean="0"/>
              <a:t>U</a:t>
            </a:r>
            <a:endParaRPr lang="en-GB" dirty="0"/>
          </a:p>
        </p:txBody>
      </p:sp>
      <p:sp>
        <p:nvSpPr>
          <p:cNvPr id="82" name="TextBox 81"/>
          <p:cNvSpPr txBox="1"/>
          <p:nvPr/>
        </p:nvSpPr>
        <p:spPr>
          <a:xfrm>
            <a:off x="2123728" y="5805264"/>
            <a:ext cx="327334" cy="369332"/>
          </a:xfrm>
          <a:prstGeom prst="rect">
            <a:avLst/>
          </a:prstGeom>
          <a:noFill/>
        </p:spPr>
        <p:txBody>
          <a:bodyPr wrap="none" rtlCol="0">
            <a:spAutoFit/>
          </a:bodyPr>
          <a:lstStyle/>
          <a:p>
            <a:r>
              <a:rPr lang="en-US" dirty="0" smtClean="0"/>
              <a:t>D</a:t>
            </a:r>
            <a:endParaRPr lang="en-GB" dirty="0"/>
          </a:p>
        </p:txBody>
      </p:sp>
      <p:sp>
        <p:nvSpPr>
          <p:cNvPr id="83" name="TextBox 82"/>
          <p:cNvSpPr txBox="1"/>
          <p:nvPr/>
        </p:nvSpPr>
        <p:spPr>
          <a:xfrm>
            <a:off x="1691680" y="5589240"/>
            <a:ext cx="301686" cy="369332"/>
          </a:xfrm>
          <a:prstGeom prst="rect">
            <a:avLst/>
          </a:prstGeom>
          <a:noFill/>
        </p:spPr>
        <p:txBody>
          <a:bodyPr wrap="none" rtlCol="0">
            <a:spAutoFit/>
          </a:bodyPr>
          <a:lstStyle/>
          <a:p>
            <a:r>
              <a:rPr lang="en-US" dirty="0" smtClean="0"/>
              <a:t>1</a:t>
            </a:r>
            <a:endParaRPr lang="en-GB" dirty="0"/>
          </a:p>
        </p:txBody>
      </p:sp>
      <p:sp>
        <p:nvSpPr>
          <p:cNvPr id="84" name="TextBox 83"/>
          <p:cNvSpPr txBox="1"/>
          <p:nvPr/>
        </p:nvSpPr>
        <p:spPr>
          <a:xfrm>
            <a:off x="3203848" y="5085184"/>
            <a:ext cx="237566" cy="369332"/>
          </a:xfrm>
          <a:prstGeom prst="rect">
            <a:avLst/>
          </a:prstGeom>
          <a:noFill/>
        </p:spPr>
        <p:txBody>
          <a:bodyPr wrap="none" rtlCol="0">
            <a:spAutoFit/>
          </a:bodyPr>
          <a:lstStyle/>
          <a:p>
            <a:r>
              <a:rPr lang="en-US" dirty="0" smtClean="0"/>
              <a:t>l</a:t>
            </a:r>
            <a:endParaRPr lang="en-GB" dirty="0"/>
          </a:p>
        </p:txBody>
      </p:sp>
      <p:sp>
        <p:nvSpPr>
          <p:cNvPr id="85" name="TextBox 84"/>
          <p:cNvSpPr txBox="1"/>
          <p:nvPr/>
        </p:nvSpPr>
        <p:spPr>
          <a:xfrm>
            <a:off x="4716016" y="5013176"/>
            <a:ext cx="369012" cy="369332"/>
          </a:xfrm>
          <a:prstGeom prst="rect">
            <a:avLst/>
          </a:prstGeom>
          <a:noFill/>
        </p:spPr>
        <p:txBody>
          <a:bodyPr wrap="none" rtlCol="0">
            <a:spAutoFit/>
          </a:bodyPr>
          <a:lstStyle/>
          <a:p>
            <a:r>
              <a:rPr lang="en-US" dirty="0" smtClean="0"/>
              <a:t>m</a:t>
            </a:r>
            <a:endParaRPr lang="en-GB" dirty="0"/>
          </a:p>
        </p:txBody>
      </p:sp>
      <p:sp>
        <p:nvSpPr>
          <p:cNvPr id="86" name="TextBox 85"/>
          <p:cNvSpPr txBox="1"/>
          <p:nvPr/>
        </p:nvSpPr>
        <p:spPr>
          <a:xfrm>
            <a:off x="6372200" y="5085184"/>
            <a:ext cx="264816" cy="369332"/>
          </a:xfrm>
          <a:prstGeom prst="rect">
            <a:avLst/>
          </a:prstGeom>
          <a:noFill/>
        </p:spPr>
        <p:txBody>
          <a:bodyPr wrap="none" rtlCol="0">
            <a:spAutoFit/>
          </a:bodyPr>
          <a:lstStyle/>
          <a:p>
            <a:r>
              <a:rPr lang="en-US" dirty="0" smtClean="0"/>
              <a:t>r</a:t>
            </a:r>
            <a:endParaRPr lang="en-GB" dirty="0"/>
          </a:p>
        </p:txBody>
      </p:sp>
      <p:graphicFrame>
        <p:nvGraphicFramePr>
          <p:cNvPr id="154637" name="Object 13"/>
          <p:cNvGraphicFramePr>
            <a:graphicFrameLocks noChangeAspect="1"/>
          </p:cNvGraphicFramePr>
          <p:nvPr/>
        </p:nvGraphicFramePr>
        <p:xfrm>
          <a:off x="3100388" y="5445125"/>
          <a:ext cx="355600" cy="323850"/>
        </p:xfrm>
        <a:graphic>
          <a:graphicData uri="http://schemas.openxmlformats.org/presentationml/2006/ole">
            <p:oleObj spid="_x0000_s154637" name="Equation" r:id="rId15" imgW="355320" imgH="215640" progId="Equation.3">
              <p:embed/>
            </p:oleObj>
          </a:graphicData>
        </a:graphic>
      </p:graphicFrame>
      <p:graphicFrame>
        <p:nvGraphicFramePr>
          <p:cNvPr id="154638" name="Object 14"/>
          <p:cNvGraphicFramePr>
            <a:graphicFrameLocks noChangeAspect="1"/>
          </p:cNvGraphicFramePr>
          <p:nvPr/>
        </p:nvGraphicFramePr>
        <p:xfrm>
          <a:off x="4611688" y="5445125"/>
          <a:ext cx="330200" cy="323850"/>
        </p:xfrm>
        <a:graphic>
          <a:graphicData uri="http://schemas.openxmlformats.org/presentationml/2006/ole">
            <p:oleObj spid="_x0000_s154638" name="Equation" r:id="rId16" imgW="330120" imgH="215640" progId="Equation.3">
              <p:embed/>
            </p:oleObj>
          </a:graphicData>
        </a:graphic>
      </p:graphicFrame>
      <p:graphicFrame>
        <p:nvGraphicFramePr>
          <p:cNvPr id="154639" name="Object 15"/>
          <p:cNvGraphicFramePr>
            <a:graphicFrameLocks noChangeAspect="1"/>
          </p:cNvGraphicFramePr>
          <p:nvPr/>
        </p:nvGraphicFramePr>
        <p:xfrm>
          <a:off x="6340475" y="5445125"/>
          <a:ext cx="330200" cy="323850"/>
        </p:xfrm>
        <a:graphic>
          <a:graphicData uri="http://schemas.openxmlformats.org/presentationml/2006/ole">
            <p:oleObj spid="_x0000_s154639" name="Equation" r:id="rId17" imgW="330120" imgH="215640" progId="Equation.3">
              <p:embed/>
            </p:oleObj>
          </a:graphicData>
        </a:graphic>
      </p:graphicFrame>
      <p:graphicFrame>
        <p:nvGraphicFramePr>
          <p:cNvPr id="154640" name="Object 16"/>
          <p:cNvGraphicFramePr>
            <a:graphicFrameLocks noChangeAspect="1"/>
          </p:cNvGraphicFramePr>
          <p:nvPr/>
        </p:nvGraphicFramePr>
        <p:xfrm>
          <a:off x="3100388" y="5876925"/>
          <a:ext cx="368300" cy="323850"/>
        </p:xfrm>
        <a:graphic>
          <a:graphicData uri="http://schemas.openxmlformats.org/presentationml/2006/ole">
            <p:oleObj spid="_x0000_s154640" name="Equation" r:id="rId18" imgW="368280" imgH="215640" progId="Equation.3">
              <p:embed/>
            </p:oleObj>
          </a:graphicData>
        </a:graphic>
      </p:graphicFrame>
      <p:graphicFrame>
        <p:nvGraphicFramePr>
          <p:cNvPr id="154641" name="Object 17"/>
          <p:cNvGraphicFramePr>
            <a:graphicFrameLocks noChangeAspect="1"/>
          </p:cNvGraphicFramePr>
          <p:nvPr/>
        </p:nvGraphicFramePr>
        <p:xfrm>
          <a:off x="4756150" y="5805488"/>
          <a:ext cx="317500" cy="323850"/>
        </p:xfrm>
        <a:graphic>
          <a:graphicData uri="http://schemas.openxmlformats.org/presentationml/2006/ole">
            <p:oleObj spid="_x0000_s154641" name="Equation" r:id="rId19" imgW="317160" imgH="215640" progId="Equation.3">
              <p:embed/>
            </p:oleObj>
          </a:graphicData>
        </a:graphic>
      </p:graphicFrame>
      <p:graphicFrame>
        <p:nvGraphicFramePr>
          <p:cNvPr id="154642" name="Object 18"/>
          <p:cNvGraphicFramePr>
            <a:graphicFrameLocks noChangeAspect="1"/>
          </p:cNvGraphicFramePr>
          <p:nvPr/>
        </p:nvGraphicFramePr>
        <p:xfrm>
          <a:off x="6340475" y="5805488"/>
          <a:ext cx="355600" cy="323850"/>
        </p:xfrm>
        <a:graphic>
          <a:graphicData uri="http://schemas.openxmlformats.org/presentationml/2006/ole">
            <p:oleObj spid="_x0000_s154642" name="Equation" r:id="rId20" imgW="355320" imgH="215640" progId="Equation.3">
              <p:embed/>
            </p:oleObj>
          </a:graphicData>
        </a:graphic>
      </p:graphicFrame>
      <p:sp>
        <p:nvSpPr>
          <p:cNvPr id="93" name="TextBox 92"/>
          <p:cNvSpPr txBox="1"/>
          <p:nvPr/>
        </p:nvSpPr>
        <p:spPr>
          <a:xfrm>
            <a:off x="467544" y="6453336"/>
            <a:ext cx="3704156" cy="369332"/>
          </a:xfrm>
          <a:prstGeom prst="rect">
            <a:avLst/>
          </a:prstGeom>
          <a:noFill/>
        </p:spPr>
        <p:txBody>
          <a:bodyPr wrap="none" rtlCol="0">
            <a:spAutoFit/>
          </a:bodyPr>
          <a:lstStyle/>
          <a:p>
            <a:r>
              <a:rPr lang="en-US" dirty="0" smtClean="0"/>
              <a:t>What matter is information  not time </a:t>
            </a:r>
            <a:endParaRPr lang="en-GB" dirty="0"/>
          </a:p>
        </p:txBody>
      </p:sp>
      <p:sp>
        <p:nvSpPr>
          <p:cNvPr id="94" name="TextBox 93"/>
          <p:cNvSpPr txBox="1"/>
          <p:nvPr/>
        </p:nvSpPr>
        <p:spPr>
          <a:xfrm>
            <a:off x="5652120" y="4797152"/>
            <a:ext cx="301686" cy="369332"/>
          </a:xfrm>
          <a:prstGeom prst="rect">
            <a:avLst/>
          </a:prstGeom>
          <a:noFill/>
        </p:spPr>
        <p:txBody>
          <a:bodyPr wrap="none" rtlCol="0">
            <a:spAutoFit/>
          </a:bodyPr>
          <a:lstStyle/>
          <a:p>
            <a:r>
              <a:rPr lang="en-US" dirty="0" smtClean="0"/>
              <a:t>2</a:t>
            </a:r>
            <a:endParaRPr lang="en-GB" dirty="0"/>
          </a:p>
        </p:txBody>
      </p:sp>
      <p:sp>
        <p:nvSpPr>
          <p:cNvPr id="75" name="Slide Number Placeholder 74"/>
          <p:cNvSpPr>
            <a:spLocks noGrp="1"/>
          </p:cNvSpPr>
          <p:nvPr>
            <p:ph type="sldNum" sz="quarter" idx="12"/>
          </p:nvPr>
        </p:nvSpPr>
        <p:spPr/>
        <p:txBody>
          <a:bodyPr/>
          <a:lstStyle/>
          <a:p>
            <a:fld id="{1AC99574-BD32-4BAE-A6F6-2684FFE94A8F}" type="slidenum">
              <a:rPr lang="en-GB" smtClean="0"/>
              <a:pPr/>
              <a:t>123</a:t>
            </a:fld>
            <a:endParaRPr lang="en-GB"/>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2699792" y="548680"/>
            <a:ext cx="1224136" cy="158417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23928" y="548680"/>
            <a:ext cx="1296144" cy="115212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87824" y="1772816"/>
            <a:ext cx="360040" cy="36004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499992" y="1412776"/>
            <a:ext cx="360040" cy="43204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99992" y="1844824"/>
            <a:ext cx="360040" cy="28803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39952" y="1844824"/>
            <a:ext cx="360040" cy="43204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79912" y="260648"/>
            <a:ext cx="301686" cy="369332"/>
          </a:xfrm>
          <a:prstGeom prst="rect">
            <a:avLst/>
          </a:prstGeom>
          <a:noFill/>
        </p:spPr>
        <p:txBody>
          <a:bodyPr wrap="none" rtlCol="0">
            <a:spAutoFit/>
          </a:bodyPr>
          <a:lstStyle/>
          <a:p>
            <a:r>
              <a:rPr lang="en-US" dirty="0" smtClean="0"/>
              <a:t>1</a:t>
            </a:r>
            <a:endParaRPr lang="en-GB" dirty="0"/>
          </a:p>
        </p:txBody>
      </p:sp>
      <p:sp>
        <p:nvSpPr>
          <p:cNvPr id="18" name="TextBox 17"/>
          <p:cNvSpPr txBox="1"/>
          <p:nvPr/>
        </p:nvSpPr>
        <p:spPr>
          <a:xfrm>
            <a:off x="3275856" y="764704"/>
            <a:ext cx="327334" cy="369332"/>
          </a:xfrm>
          <a:prstGeom prst="rect">
            <a:avLst/>
          </a:prstGeom>
          <a:noFill/>
        </p:spPr>
        <p:txBody>
          <a:bodyPr wrap="none" rtlCol="0">
            <a:spAutoFit/>
          </a:bodyPr>
          <a:lstStyle/>
          <a:p>
            <a:r>
              <a:rPr lang="en-US" dirty="0" smtClean="0"/>
              <a:t>D</a:t>
            </a:r>
            <a:endParaRPr lang="en-GB" dirty="0"/>
          </a:p>
        </p:txBody>
      </p:sp>
      <p:sp>
        <p:nvSpPr>
          <p:cNvPr id="19" name="TextBox 18"/>
          <p:cNvSpPr txBox="1"/>
          <p:nvPr/>
        </p:nvSpPr>
        <p:spPr>
          <a:xfrm>
            <a:off x="4283968" y="692696"/>
            <a:ext cx="332142" cy="369332"/>
          </a:xfrm>
          <a:prstGeom prst="rect">
            <a:avLst/>
          </a:prstGeom>
          <a:noFill/>
        </p:spPr>
        <p:txBody>
          <a:bodyPr wrap="none" rtlCol="0">
            <a:spAutoFit/>
          </a:bodyPr>
          <a:lstStyle/>
          <a:p>
            <a:r>
              <a:rPr lang="en-US" dirty="0" smtClean="0"/>
              <a:t>U</a:t>
            </a:r>
            <a:endParaRPr lang="en-GB" dirty="0"/>
          </a:p>
        </p:txBody>
      </p:sp>
      <p:cxnSp>
        <p:nvCxnSpPr>
          <p:cNvPr id="21" name="Straight Connector 20"/>
          <p:cNvCxnSpPr/>
          <p:nvPr/>
        </p:nvCxnSpPr>
        <p:spPr>
          <a:xfrm flipV="1">
            <a:off x="3059832" y="1412776"/>
            <a:ext cx="1800200" cy="3600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3779912" y="1196752"/>
            <a:ext cx="1824508" cy="1706451"/>
          </a:xfrm>
          <a:custGeom>
            <a:avLst/>
            <a:gdLst>
              <a:gd name="connsiteX0" fmla="*/ 0 w 1824508"/>
              <a:gd name="connsiteY0" fmla="*/ 1283594 h 1706451"/>
              <a:gd name="connsiteX1" fmla="*/ 399246 w 1824508"/>
              <a:gd name="connsiteY1" fmla="*/ 510862 h 1706451"/>
              <a:gd name="connsiteX2" fmla="*/ 1481071 w 1824508"/>
              <a:gd name="connsiteY2" fmla="*/ 47222 h 1706451"/>
              <a:gd name="connsiteX3" fmla="*/ 1803043 w 1824508"/>
              <a:gd name="connsiteY3" fmla="*/ 794197 h 1706451"/>
              <a:gd name="connsiteX4" fmla="*/ 1352282 w 1824508"/>
              <a:gd name="connsiteY4" fmla="*/ 1618445 h 1706451"/>
              <a:gd name="connsiteX5" fmla="*/ 103031 w 1824508"/>
              <a:gd name="connsiteY5" fmla="*/ 1322231 h 1706451"/>
              <a:gd name="connsiteX6" fmla="*/ 103031 w 1824508"/>
              <a:gd name="connsiteY6" fmla="*/ 1322231 h 1706451"/>
              <a:gd name="connsiteX7" fmla="*/ 244699 w 1824508"/>
              <a:gd name="connsiteY7" fmla="*/ 1476777 h 1706451"/>
              <a:gd name="connsiteX8" fmla="*/ 244699 w 1824508"/>
              <a:gd name="connsiteY8" fmla="*/ 1451019 h 170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508" h="1706451">
                <a:moveTo>
                  <a:pt x="0" y="1283594"/>
                </a:moveTo>
                <a:cubicBezTo>
                  <a:pt x="76200" y="1000259"/>
                  <a:pt x="152401" y="716924"/>
                  <a:pt x="399246" y="510862"/>
                </a:cubicBezTo>
                <a:cubicBezTo>
                  <a:pt x="646091" y="304800"/>
                  <a:pt x="1247105" y="0"/>
                  <a:pt x="1481071" y="47222"/>
                </a:cubicBezTo>
                <a:cubicBezTo>
                  <a:pt x="1715037" y="94444"/>
                  <a:pt x="1824508" y="532327"/>
                  <a:pt x="1803043" y="794197"/>
                </a:cubicBezTo>
                <a:cubicBezTo>
                  <a:pt x="1781578" y="1056068"/>
                  <a:pt x="1635617" y="1530439"/>
                  <a:pt x="1352282" y="1618445"/>
                </a:cubicBezTo>
                <a:cubicBezTo>
                  <a:pt x="1068947" y="1706451"/>
                  <a:pt x="103031" y="1322231"/>
                  <a:pt x="103031" y="1322231"/>
                </a:cubicBezTo>
                <a:lnTo>
                  <a:pt x="103031" y="1322231"/>
                </a:lnTo>
                <a:cubicBezTo>
                  <a:pt x="126642" y="1347989"/>
                  <a:pt x="221088" y="1455312"/>
                  <a:pt x="244699" y="1476777"/>
                </a:cubicBezTo>
                <a:cubicBezTo>
                  <a:pt x="268310" y="1498242"/>
                  <a:pt x="256504" y="1474630"/>
                  <a:pt x="244699" y="1451019"/>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 name="TextBox 23"/>
          <p:cNvSpPr txBox="1"/>
          <p:nvPr/>
        </p:nvSpPr>
        <p:spPr>
          <a:xfrm>
            <a:off x="3563888" y="1412776"/>
            <a:ext cx="301686" cy="369332"/>
          </a:xfrm>
          <a:prstGeom prst="rect">
            <a:avLst/>
          </a:prstGeom>
          <a:noFill/>
        </p:spPr>
        <p:txBody>
          <a:bodyPr wrap="none" rtlCol="0">
            <a:spAutoFit/>
          </a:bodyPr>
          <a:lstStyle/>
          <a:p>
            <a:r>
              <a:rPr lang="en-US" dirty="0" smtClean="0"/>
              <a:t>2</a:t>
            </a:r>
            <a:endParaRPr lang="en-GB" dirty="0"/>
          </a:p>
        </p:txBody>
      </p:sp>
      <p:sp>
        <p:nvSpPr>
          <p:cNvPr id="25" name="TextBox 24"/>
          <p:cNvSpPr txBox="1"/>
          <p:nvPr/>
        </p:nvSpPr>
        <p:spPr>
          <a:xfrm>
            <a:off x="2195736" y="2060848"/>
            <a:ext cx="617477" cy="369332"/>
          </a:xfrm>
          <a:prstGeom prst="rect">
            <a:avLst/>
          </a:prstGeom>
          <a:noFill/>
        </p:spPr>
        <p:txBody>
          <a:bodyPr wrap="none" rtlCol="0">
            <a:spAutoFit/>
          </a:bodyPr>
          <a:lstStyle/>
          <a:p>
            <a:r>
              <a:rPr lang="en-US" dirty="0" smtClean="0"/>
              <a:t>(2,4)</a:t>
            </a:r>
            <a:endParaRPr lang="en-GB" dirty="0"/>
          </a:p>
        </p:txBody>
      </p:sp>
      <p:sp>
        <p:nvSpPr>
          <p:cNvPr id="26" name="TextBox 25"/>
          <p:cNvSpPr txBox="1"/>
          <p:nvPr/>
        </p:nvSpPr>
        <p:spPr>
          <a:xfrm>
            <a:off x="2987824" y="2060848"/>
            <a:ext cx="617477" cy="369332"/>
          </a:xfrm>
          <a:prstGeom prst="rect">
            <a:avLst/>
          </a:prstGeom>
          <a:noFill/>
        </p:spPr>
        <p:txBody>
          <a:bodyPr wrap="none" rtlCol="0">
            <a:spAutoFit/>
          </a:bodyPr>
          <a:lstStyle/>
          <a:p>
            <a:r>
              <a:rPr lang="en-US" dirty="0" smtClean="0"/>
              <a:t>(0,0)</a:t>
            </a:r>
            <a:endParaRPr lang="en-GB" dirty="0"/>
          </a:p>
        </p:txBody>
      </p:sp>
      <p:sp>
        <p:nvSpPr>
          <p:cNvPr id="27" name="TextBox 26"/>
          <p:cNvSpPr txBox="1"/>
          <p:nvPr/>
        </p:nvSpPr>
        <p:spPr>
          <a:xfrm>
            <a:off x="2627784" y="1700808"/>
            <a:ext cx="264816" cy="369332"/>
          </a:xfrm>
          <a:prstGeom prst="rect">
            <a:avLst/>
          </a:prstGeom>
          <a:noFill/>
        </p:spPr>
        <p:txBody>
          <a:bodyPr wrap="none" rtlCol="0">
            <a:spAutoFit/>
          </a:bodyPr>
          <a:lstStyle/>
          <a:p>
            <a:r>
              <a:rPr lang="en-US" dirty="0" smtClean="0"/>
              <a:t>r</a:t>
            </a:r>
            <a:endParaRPr lang="en-GB" dirty="0"/>
          </a:p>
        </p:txBody>
      </p:sp>
      <p:sp>
        <p:nvSpPr>
          <p:cNvPr id="28" name="TextBox 27"/>
          <p:cNvSpPr txBox="1"/>
          <p:nvPr/>
        </p:nvSpPr>
        <p:spPr>
          <a:xfrm>
            <a:off x="3059832" y="1700808"/>
            <a:ext cx="237566" cy="369332"/>
          </a:xfrm>
          <a:prstGeom prst="rect">
            <a:avLst/>
          </a:prstGeom>
          <a:noFill/>
        </p:spPr>
        <p:txBody>
          <a:bodyPr wrap="none" rtlCol="0">
            <a:spAutoFit/>
          </a:bodyPr>
          <a:lstStyle/>
          <a:p>
            <a:r>
              <a:rPr lang="en-US" dirty="0" smtClean="0"/>
              <a:t>l</a:t>
            </a:r>
            <a:endParaRPr lang="en-GB" dirty="0"/>
          </a:p>
        </p:txBody>
      </p:sp>
      <p:sp>
        <p:nvSpPr>
          <p:cNvPr id="29" name="TextBox 28"/>
          <p:cNvSpPr txBox="1"/>
          <p:nvPr/>
        </p:nvSpPr>
        <p:spPr>
          <a:xfrm>
            <a:off x="3707904" y="2276872"/>
            <a:ext cx="617477" cy="369332"/>
          </a:xfrm>
          <a:prstGeom prst="rect">
            <a:avLst/>
          </a:prstGeom>
          <a:noFill/>
        </p:spPr>
        <p:txBody>
          <a:bodyPr wrap="none" rtlCol="0">
            <a:spAutoFit/>
          </a:bodyPr>
          <a:lstStyle/>
          <a:p>
            <a:r>
              <a:rPr lang="en-US" dirty="0" smtClean="0"/>
              <a:t>(1,4)</a:t>
            </a:r>
            <a:endParaRPr lang="en-GB" dirty="0"/>
          </a:p>
        </p:txBody>
      </p:sp>
      <p:sp>
        <p:nvSpPr>
          <p:cNvPr id="30" name="TextBox 29"/>
          <p:cNvSpPr txBox="1"/>
          <p:nvPr/>
        </p:nvSpPr>
        <p:spPr>
          <a:xfrm>
            <a:off x="4644008" y="1988840"/>
            <a:ext cx="617477" cy="369332"/>
          </a:xfrm>
          <a:prstGeom prst="rect">
            <a:avLst/>
          </a:prstGeom>
          <a:noFill/>
        </p:spPr>
        <p:txBody>
          <a:bodyPr wrap="none" rtlCol="0">
            <a:spAutoFit/>
          </a:bodyPr>
          <a:lstStyle/>
          <a:p>
            <a:r>
              <a:rPr lang="en-US" dirty="0" smtClean="0"/>
              <a:t>(0,0)</a:t>
            </a:r>
            <a:endParaRPr lang="en-GB" dirty="0"/>
          </a:p>
        </p:txBody>
      </p:sp>
      <p:sp>
        <p:nvSpPr>
          <p:cNvPr id="31" name="TextBox 30"/>
          <p:cNvSpPr txBox="1"/>
          <p:nvPr/>
        </p:nvSpPr>
        <p:spPr>
          <a:xfrm>
            <a:off x="5148064" y="1484784"/>
            <a:ext cx="617477" cy="369332"/>
          </a:xfrm>
          <a:prstGeom prst="rect">
            <a:avLst/>
          </a:prstGeom>
          <a:noFill/>
        </p:spPr>
        <p:txBody>
          <a:bodyPr wrap="none" rtlCol="0">
            <a:spAutoFit/>
          </a:bodyPr>
          <a:lstStyle/>
          <a:p>
            <a:r>
              <a:rPr lang="en-US" dirty="0" smtClean="0"/>
              <a:t>(4,2)</a:t>
            </a:r>
            <a:endParaRPr lang="en-GB" dirty="0"/>
          </a:p>
        </p:txBody>
      </p:sp>
      <p:sp>
        <p:nvSpPr>
          <p:cNvPr id="32" name="TextBox 31"/>
          <p:cNvSpPr txBox="1"/>
          <p:nvPr/>
        </p:nvSpPr>
        <p:spPr>
          <a:xfrm>
            <a:off x="3995936" y="1844824"/>
            <a:ext cx="306494" cy="369332"/>
          </a:xfrm>
          <a:prstGeom prst="rect">
            <a:avLst/>
          </a:prstGeom>
          <a:noFill/>
        </p:spPr>
        <p:txBody>
          <a:bodyPr wrap="none" rtlCol="0">
            <a:spAutoFit/>
          </a:bodyPr>
          <a:lstStyle/>
          <a:p>
            <a:r>
              <a:rPr lang="en-US" dirty="0" smtClean="0"/>
              <a:t>d</a:t>
            </a:r>
            <a:endParaRPr lang="en-GB" dirty="0"/>
          </a:p>
        </p:txBody>
      </p:sp>
      <p:sp>
        <p:nvSpPr>
          <p:cNvPr id="33" name="TextBox 32"/>
          <p:cNvSpPr txBox="1"/>
          <p:nvPr/>
        </p:nvSpPr>
        <p:spPr>
          <a:xfrm>
            <a:off x="4499992" y="1772816"/>
            <a:ext cx="306494" cy="369332"/>
          </a:xfrm>
          <a:prstGeom prst="rect">
            <a:avLst/>
          </a:prstGeom>
          <a:noFill/>
        </p:spPr>
        <p:txBody>
          <a:bodyPr wrap="none" rtlCol="0">
            <a:spAutoFit/>
          </a:bodyPr>
          <a:lstStyle/>
          <a:p>
            <a:r>
              <a:rPr lang="en-US" dirty="0" smtClean="0"/>
              <a:t>u</a:t>
            </a:r>
            <a:endParaRPr lang="en-GB" dirty="0"/>
          </a:p>
        </p:txBody>
      </p:sp>
      <p:sp>
        <p:nvSpPr>
          <p:cNvPr id="34" name="TextBox 33"/>
          <p:cNvSpPr txBox="1"/>
          <p:nvPr/>
        </p:nvSpPr>
        <p:spPr>
          <a:xfrm>
            <a:off x="4429124" y="1357298"/>
            <a:ext cx="264816" cy="369332"/>
          </a:xfrm>
          <a:prstGeom prst="rect">
            <a:avLst/>
          </a:prstGeom>
          <a:noFill/>
        </p:spPr>
        <p:txBody>
          <a:bodyPr wrap="none" rtlCol="0">
            <a:spAutoFit/>
          </a:bodyPr>
          <a:lstStyle/>
          <a:p>
            <a:r>
              <a:rPr lang="en-US" dirty="0" smtClean="0"/>
              <a:t>r</a:t>
            </a:r>
            <a:endParaRPr lang="en-GB" dirty="0"/>
          </a:p>
        </p:txBody>
      </p:sp>
      <p:sp>
        <p:nvSpPr>
          <p:cNvPr id="35" name="TextBox 34"/>
          <p:cNvSpPr txBox="1"/>
          <p:nvPr/>
        </p:nvSpPr>
        <p:spPr>
          <a:xfrm>
            <a:off x="5004048" y="1268760"/>
            <a:ext cx="237566" cy="369332"/>
          </a:xfrm>
          <a:prstGeom prst="rect">
            <a:avLst/>
          </a:prstGeom>
          <a:noFill/>
        </p:spPr>
        <p:txBody>
          <a:bodyPr wrap="none" rtlCol="0">
            <a:spAutoFit/>
          </a:bodyPr>
          <a:lstStyle/>
          <a:p>
            <a:r>
              <a:rPr lang="en-US" dirty="0" smtClean="0"/>
              <a:t>l</a:t>
            </a:r>
            <a:endParaRPr lang="en-GB" dirty="0"/>
          </a:p>
        </p:txBody>
      </p:sp>
      <p:sp>
        <p:nvSpPr>
          <p:cNvPr id="36" name="TextBox 35"/>
          <p:cNvSpPr txBox="1"/>
          <p:nvPr/>
        </p:nvSpPr>
        <p:spPr>
          <a:xfrm>
            <a:off x="5436096" y="2060848"/>
            <a:ext cx="1049198" cy="369332"/>
          </a:xfrm>
          <a:prstGeom prst="rect">
            <a:avLst/>
          </a:prstGeom>
          <a:noFill/>
        </p:spPr>
        <p:txBody>
          <a:bodyPr wrap="none" rtlCol="0">
            <a:spAutoFit/>
          </a:bodyPr>
          <a:lstStyle/>
          <a:p>
            <a:r>
              <a:rPr lang="en-US" dirty="0" err="1" smtClean="0"/>
              <a:t>Subgame</a:t>
            </a:r>
            <a:endParaRPr lang="en-GB" dirty="0"/>
          </a:p>
        </p:txBody>
      </p:sp>
      <p:sp>
        <p:nvSpPr>
          <p:cNvPr id="37" name="TextBox 36"/>
          <p:cNvSpPr txBox="1"/>
          <p:nvPr/>
        </p:nvSpPr>
        <p:spPr>
          <a:xfrm>
            <a:off x="899592" y="3140968"/>
            <a:ext cx="1714124" cy="369332"/>
          </a:xfrm>
          <a:prstGeom prst="rect">
            <a:avLst/>
          </a:prstGeom>
          <a:noFill/>
        </p:spPr>
        <p:txBody>
          <a:bodyPr wrap="none" rtlCol="0">
            <a:spAutoFit/>
          </a:bodyPr>
          <a:lstStyle/>
          <a:p>
            <a:r>
              <a:rPr lang="en-US" dirty="0" smtClean="0"/>
              <a:t>Strategies  for 1:</a:t>
            </a:r>
            <a:endParaRPr lang="en-GB" dirty="0"/>
          </a:p>
        </p:txBody>
      </p:sp>
      <p:graphicFrame>
        <p:nvGraphicFramePr>
          <p:cNvPr id="38" name="Object 37"/>
          <p:cNvGraphicFramePr>
            <a:graphicFrameLocks noChangeAspect="1"/>
          </p:cNvGraphicFramePr>
          <p:nvPr/>
        </p:nvGraphicFramePr>
        <p:xfrm>
          <a:off x="2555776" y="3140968"/>
          <a:ext cx="1492560" cy="398016"/>
        </p:xfrm>
        <a:graphic>
          <a:graphicData uri="http://schemas.openxmlformats.org/presentationml/2006/ole">
            <p:oleObj spid="_x0000_s147457" name="Equation" r:id="rId3" imgW="952200" imgH="253800" progId="Equation.3">
              <p:embed/>
            </p:oleObj>
          </a:graphicData>
        </a:graphic>
      </p:graphicFrame>
      <p:sp>
        <p:nvSpPr>
          <p:cNvPr id="39" name="TextBox 38"/>
          <p:cNvSpPr txBox="1"/>
          <p:nvPr/>
        </p:nvSpPr>
        <p:spPr>
          <a:xfrm>
            <a:off x="1043608" y="3573016"/>
            <a:ext cx="1957780" cy="646331"/>
          </a:xfrm>
          <a:prstGeom prst="rect">
            <a:avLst/>
          </a:prstGeom>
          <a:noFill/>
        </p:spPr>
        <p:txBody>
          <a:bodyPr wrap="none" rtlCol="0">
            <a:spAutoFit/>
          </a:bodyPr>
          <a:lstStyle/>
          <a:p>
            <a:r>
              <a:rPr lang="en-US" dirty="0" smtClean="0"/>
              <a:t>Strategies for 2:  </a:t>
            </a:r>
            <a:r>
              <a:rPr lang="en-US" dirty="0" err="1" smtClean="0"/>
              <a:t>l,r</a:t>
            </a:r>
            <a:endParaRPr lang="en-US" dirty="0" smtClean="0"/>
          </a:p>
          <a:p>
            <a:endParaRPr lang="en-GB" dirty="0"/>
          </a:p>
        </p:txBody>
      </p:sp>
      <p:graphicFrame>
        <p:nvGraphicFramePr>
          <p:cNvPr id="147458" name="Object 2"/>
          <p:cNvGraphicFramePr>
            <a:graphicFrameLocks noChangeAspect="1"/>
          </p:cNvGraphicFramePr>
          <p:nvPr/>
        </p:nvGraphicFramePr>
        <p:xfrm>
          <a:off x="1547664" y="4365104"/>
          <a:ext cx="396875" cy="1468438"/>
        </p:xfrm>
        <a:graphic>
          <a:graphicData uri="http://schemas.openxmlformats.org/presentationml/2006/ole">
            <p:oleObj spid="_x0000_s147458" name="Equation" r:id="rId4" imgW="253800" imgH="939600" progId="Equation.3">
              <p:embed/>
            </p:oleObj>
          </a:graphicData>
        </a:graphic>
      </p:graphicFrame>
      <p:graphicFrame>
        <p:nvGraphicFramePr>
          <p:cNvPr id="41" name="Table 40"/>
          <p:cNvGraphicFramePr>
            <a:graphicFrameLocks noGrp="1"/>
          </p:cNvGraphicFramePr>
          <p:nvPr/>
        </p:nvGraphicFramePr>
        <p:xfrm>
          <a:off x="2051720" y="4365104"/>
          <a:ext cx="1728192" cy="1463040"/>
        </p:xfrm>
        <a:graphic>
          <a:graphicData uri="http://schemas.openxmlformats.org/drawingml/2006/table">
            <a:tbl>
              <a:tblPr firstRow="1" bandRow="1">
                <a:tableStyleId>{5940675A-B579-460E-94D1-54222C63F5DA}</a:tableStyleId>
              </a:tblPr>
              <a:tblGrid>
                <a:gridCol w="864096"/>
                <a:gridCol w="864096"/>
              </a:tblGrid>
              <a:tr h="347758">
                <a:tc>
                  <a:txBody>
                    <a:bodyPr/>
                    <a:lstStyle/>
                    <a:p>
                      <a:endParaRPr lang="en-GB" dirty="0"/>
                    </a:p>
                  </a:txBody>
                  <a:tcPr/>
                </a:tc>
                <a:tc>
                  <a:txBody>
                    <a:bodyPr/>
                    <a:lstStyle/>
                    <a:p>
                      <a:endParaRPr lang="en-GB" dirty="0"/>
                    </a:p>
                  </a:txBody>
                  <a:tcPr/>
                </a:tc>
              </a:tr>
              <a:tr h="347758">
                <a:tc>
                  <a:txBody>
                    <a:bodyPr/>
                    <a:lstStyle/>
                    <a:p>
                      <a:endParaRPr lang="en-GB"/>
                    </a:p>
                  </a:txBody>
                  <a:tcPr/>
                </a:tc>
                <a:tc>
                  <a:txBody>
                    <a:bodyPr/>
                    <a:lstStyle/>
                    <a:p>
                      <a:endParaRPr lang="en-GB"/>
                    </a:p>
                  </a:txBody>
                  <a:tcPr/>
                </a:tc>
              </a:tr>
              <a:tr h="347758">
                <a:tc>
                  <a:txBody>
                    <a:bodyPr/>
                    <a:lstStyle/>
                    <a:p>
                      <a:endParaRPr lang="en-GB"/>
                    </a:p>
                  </a:txBody>
                  <a:tcPr/>
                </a:tc>
                <a:tc>
                  <a:txBody>
                    <a:bodyPr/>
                    <a:lstStyle/>
                    <a:p>
                      <a:endParaRPr lang="en-GB"/>
                    </a:p>
                  </a:txBody>
                  <a:tcPr/>
                </a:tc>
              </a:tr>
              <a:tr h="347758">
                <a:tc>
                  <a:txBody>
                    <a:bodyPr/>
                    <a:lstStyle/>
                    <a:p>
                      <a:endParaRPr lang="en-GB"/>
                    </a:p>
                  </a:txBody>
                  <a:tcPr/>
                </a:tc>
                <a:tc>
                  <a:txBody>
                    <a:bodyPr/>
                    <a:lstStyle/>
                    <a:p>
                      <a:endParaRPr lang="en-GB" dirty="0"/>
                    </a:p>
                  </a:txBody>
                  <a:tcPr/>
                </a:tc>
              </a:tr>
            </a:tbl>
          </a:graphicData>
        </a:graphic>
      </p:graphicFrame>
      <p:sp>
        <p:nvSpPr>
          <p:cNvPr id="42" name="TextBox 41"/>
          <p:cNvSpPr txBox="1"/>
          <p:nvPr/>
        </p:nvSpPr>
        <p:spPr>
          <a:xfrm>
            <a:off x="2339752" y="3933056"/>
            <a:ext cx="237566" cy="369332"/>
          </a:xfrm>
          <a:prstGeom prst="rect">
            <a:avLst/>
          </a:prstGeom>
          <a:noFill/>
        </p:spPr>
        <p:txBody>
          <a:bodyPr wrap="none" rtlCol="0">
            <a:spAutoFit/>
          </a:bodyPr>
          <a:lstStyle/>
          <a:p>
            <a:r>
              <a:rPr lang="en-US" dirty="0" smtClean="0"/>
              <a:t>l</a:t>
            </a:r>
            <a:endParaRPr lang="en-GB" dirty="0"/>
          </a:p>
        </p:txBody>
      </p:sp>
      <p:sp>
        <p:nvSpPr>
          <p:cNvPr id="43" name="TextBox 42"/>
          <p:cNvSpPr txBox="1"/>
          <p:nvPr/>
        </p:nvSpPr>
        <p:spPr>
          <a:xfrm>
            <a:off x="3059832" y="3861048"/>
            <a:ext cx="264816" cy="369332"/>
          </a:xfrm>
          <a:prstGeom prst="rect">
            <a:avLst/>
          </a:prstGeom>
          <a:noFill/>
        </p:spPr>
        <p:txBody>
          <a:bodyPr wrap="none" rtlCol="0">
            <a:spAutoFit/>
          </a:bodyPr>
          <a:lstStyle/>
          <a:p>
            <a:r>
              <a:rPr lang="en-US" dirty="0" smtClean="0"/>
              <a:t>r</a:t>
            </a:r>
            <a:endParaRPr lang="en-GB" dirty="0"/>
          </a:p>
        </p:txBody>
      </p:sp>
      <p:sp>
        <p:nvSpPr>
          <p:cNvPr id="44" name="TextBox 43"/>
          <p:cNvSpPr txBox="1"/>
          <p:nvPr/>
        </p:nvSpPr>
        <p:spPr>
          <a:xfrm>
            <a:off x="2195736" y="4365104"/>
            <a:ext cx="476412" cy="369332"/>
          </a:xfrm>
          <a:prstGeom prst="rect">
            <a:avLst/>
          </a:prstGeom>
          <a:noFill/>
        </p:spPr>
        <p:txBody>
          <a:bodyPr wrap="none" rtlCol="0">
            <a:spAutoFit/>
          </a:bodyPr>
          <a:lstStyle/>
          <a:p>
            <a:r>
              <a:rPr lang="en-US" dirty="0" smtClean="0"/>
              <a:t>4,2</a:t>
            </a:r>
            <a:endParaRPr lang="en-GB" dirty="0"/>
          </a:p>
        </p:txBody>
      </p:sp>
      <p:sp>
        <p:nvSpPr>
          <p:cNvPr id="45" name="TextBox 44"/>
          <p:cNvSpPr txBox="1"/>
          <p:nvPr/>
        </p:nvSpPr>
        <p:spPr>
          <a:xfrm>
            <a:off x="3059832" y="4365104"/>
            <a:ext cx="476412" cy="369332"/>
          </a:xfrm>
          <a:prstGeom prst="rect">
            <a:avLst/>
          </a:prstGeom>
          <a:noFill/>
        </p:spPr>
        <p:txBody>
          <a:bodyPr wrap="none" rtlCol="0">
            <a:spAutoFit/>
          </a:bodyPr>
          <a:lstStyle/>
          <a:p>
            <a:r>
              <a:rPr lang="en-US" dirty="0" smtClean="0"/>
              <a:t>0,0</a:t>
            </a:r>
            <a:endParaRPr lang="en-GB" dirty="0"/>
          </a:p>
        </p:txBody>
      </p:sp>
      <p:sp>
        <p:nvSpPr>
          <p:cNvPr id="47" name="TextBox 46"/>
          <p:cNvSpPr txBox="1"/>
          <p:nvPr/>
        </p:nvSpPr>
        <p:spPr>
          <a:xfrm>
            <a:off x="2267744" y="4725144"/>
            <a:ext cx="476412" cy="369332"/>
          </a:xfrm>
          <a:prstGeom prst="rect">
            <a:avLst/>
          </a:prstGeom>
          <a:noFill/>
        </p:spPr>
        <p:txBody>
          <a:bodyPr wrap="none" rtlCol="0">
            <a:spAutoFit/>
          </a:bodyPr>
          <a:lstStyle/>
          <a:p>
            <a:r>
              <a:rPr lang="en-US" dirty="0" smtClean="0"/>
              <a:t>4,2</a:t>
            </a:r>
            <a:endParaRPr lang="en-GB" dirty="0"/>
          </a:p>
        </p:txBody>
      </p:sp>
      <p:sp>
        <p:nvSpPr>
          <p:cNvPr id="48" name="TextBox 47"/>
          <p:cNvSpPr txBox="1"/>
          <p:nvPr/>
        </p:nvSpPr>
        <p:spPr>
          <a:xfrm>
            <a:off x="3131840" y="4725144"/>
            <a:ext cx="476412" cy="369332"/>
          </a:xfrm>
          <a:prstGeom prst="rect">
            <a:avLst/>
          </a:prstGeom>
          <a:noFill/>
        </p:spPr>
        <p:txBody>
          <a:bodyPr wrap="none" rtlCol="0">
            <a:spAutoFit/>
          </a:bodyPr>
          <a:lstStyle/>
          <a:p>
            <a:r>
              <a:rPr lang="en-US" dirty="0" smtClean="0"/>
              <a:t>1,4</a:t>
            </a:r>
            <a:endParaRPr lang="en-GB" dirty="0"/>
          </a:p>
        </p:txBody>
      </p:sp>
      <p:sp>
        <p:nvSpPr>
          <p:cNvPr id="49" name="TextBox 48"/>
          <p:cNvSpPr txBox="1"/>
          <p:nvPr/>
        </p:nvSpPr>
        <p:spPr>
          <a:xfrm>
            <a:off x="2267744" y="5085184"/>
            <a:ext cx="476412" cy="369332"/>
          </a:xfrm>
          <a:prstGeom prst="rect">
            <a:avLst/>
          </a:prstGeom>
          <a:noFill/>
        </p:spPr>
        <p:txBody>
          <a:bodyPr wrap="none" rtlCol="0">
            <a:spAutoFit/>
          </a:bodyPr>
          <a:lstStyle/>
          <a:p>
            <a:r>
              <a:rPr lang="en-US" dirty="0" smtClean="0"/>
              <a:t>0,0</a:t>
            </a:r>
            <a:endParaRPr lang="en-GB" dirty="0"/>
          </a:p>
        </p:txBody>
      </p:sp>
      <p:sp>
        <p:nvSpPr>
          <p:cNvPr id="50" name="TextBox 49"/>
          <p:cNvSpPr txBox="1"/>
          <p:nvPr/>
        </p:nvSpPr>
        <p:spPr>
          <a:xfrm>
            <a:off x="3059832" y="5085184"/>
            <a:ext cx="476412" cy="369332"/>
          </a:xfrm>
          <a:prstGeom prst="rect">
            <a:avLst/>
          </a:prstGeom>
          <a:noFill/>
        </p:spPr>
        <p:txBody>
          <a:bodyPr wrap="none" rtlCol="0">
            <a:spAutoFit/>
          </a:bodyPr>
          <a:lstStyle/>
          <a:p>
            <a:r>
              <a:rPr lang="en-US" dirty="0" smtClean="0"/>
              <a:t>2,4</a:t>
            </a:r>
            <a:endParaRPr lang="en-GB" dirty="0"/>
          </a:p>
        </p:txBody>
      </p:sp>
      <p:sp>
        <p:nvSpPr>
          <p:cNvPr id="51" name="TextBox 50"/>
          <p:cNvSpPr txBox="1"/>
          <p:nvPr/>
        </p:nvSpPr>
        <p:spPr>
          <a:xfrm>
            <a:off x="2267744" y="5445224"/>
            <a:ext cx="476412" cy="369332"/>
          </a:xfrm>
          <a:prstGeom prst="rect">
            <a:avLst/>
          </a:prstGeom>
          <a:noFill/>
        </p:spPr>
        <p:txBody>
          <a:bodyPr wrap="none" rtlCol="0">
            <a:spAutoFit/>
          </a:bodyPr>
          <a:lstStyle/>
          <a:p>
            <a:r>
              <a:rPr lang="en-US" dirty="0" smtClean="0"/>
              <a:t>0,0</a:t>
            </a:r>
            <a:endParaRPr lang="en-GB" dirty="0"/>
          </a:p>
        </p:txBody>
      </p:sp>
      <p:sp>
        <p:nvSpPr>
          <p:cNvPr id="52" name="TextBox 51"/>
          <p:cNvSpPr txBox="1"/>
          <p:nvPr/>
        </p:nvSpPr>
        <p:spPr>
          <a:xfrm>
            <a:off x="3059832" y="5445224"/>
            <a:ext cx="476412" cy="369332"/>
          </a:xfrm>
          <a:prstGeom prst="rect">
            <a:avLst/>
          </a:prstGeom>
          <a:noFill/>
        </p:spPr>
        <p:txBody>
          <a:bodyPr wrap="none" rtlCol="0">
            <a:spAutoFit/>
          </a:bodyPr>
          <a:lstStyle/>
          <a:p>
            <a:r>
              <a:rPr lang="en-US" dirty="0" smtClean="0"/>
              <a:t>2,4</a:t>
            </a:r>
            <a:endParaRPr lang="en-GB" dirty="0"/>
          </a:p>
        </p:txBody>
      </p:sp>
      <p:sp>
        <p:nvSpPr>
          <p:cNvPr id="53" name="TextBox 52"/>
          <p:cNvSpPr txBox="1"/>
          <p:nvPr/>
        </p:nvSpPr>
        <p:spPr>
          <a:xfrm>
            <a:off x="4499992" y="4581128"/>
            <a:ext cx="508473" cy="369332"/>
          </a:xfrm>
          <a:prstGeom prst="rect">
            <a:avLst/>
          </a:prstGeom>
          <a:noFill/>
        </p:spPr>
        <p:txBody>
          <a:bodyPr wrap="none" rtlCol="0">
            <a:spAutoFit/>
          </a:bodyPr>
          <a:lstStyle/>
          <a:p>
            <a:r>
              <a:rPr lang="en-US" dirty="0" smtClean="0"/>
              <a:t>NE:</a:t>
            </a:r>
            <a:endParaRPr lang="en-GB" dirty="0"/>
          </a:p>
        </p:txBody>
      </p:sp>
      <p:graphicFrame>
        <p:nvGraphicFramePr>
          <p:cNvPr id="147459" name="Object 3"/>
          <p:cNvGraphicFramePr>
            <a:graphicFrameLocks noChangeAspect="1"/>
          </p:cNvGraphicFramePr>
          <p:nvPr/>
        </p:nvGraphicFramePr>
        <p:xfrm>
          <a:off x="5220072" y="4653136"/>
          <a:ext cx="1071563" cy="967234"/>
        </p:xfrm>
        <a:graphic>
          <a:graphicData uri="http://schemas.openxmlformats.org/presentationml/2006/ole">
            <p:oleObj spid="_x0000_s147459" name="Equation" r:id="rId5" imgW="685800" imgH="711000" progId="Equation.3">
              <p:embed/>
            </p:oleObj>
          </a:graphicData>
        </a:graphic>
      </p:graphicFrame>
      <p:sp>
        <p:nvSpPr>
          <p:cNvPr id="55" name="Right Brace 54"/>
          <p:cNvSpPr/>
          <p:nvPr/>
        </p:nvSpPr>
        <p:spPr>
          <a:xfrm>
            <a:off x="6228184" y="4581128"/>
            <a:ext cx="72008"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p:cNvSpPr txBox="1"/>
          <p:nvPr/>
        </p:nvSpPr>
        <p:spPr>
          <a:xfrm>
            <a:off x="6372200" y="4653136"/>
            <a:ext cx="768159" cy="369332"/>
          </a:xfrm>
          <a:prstGeom prst="rect">
            <a:avLst/>
          </a:prstGeom>
          <a:noFill/>
        </p:spPr>
        <p:txBody>
          <a:bodyPr wrap="none" rtlCol="0">
            <a:spAutoFit/>
          </a:bodyPr>
          <a:lstStyle/>
          <a:p>
            <a:r>
              <a:rPr lang="en-US" dirty="0" smtClean="0"/>
              <a:t>Not BI</a:t>
            </a:r>
            <a:endParaRPr lang="en-GB" dirty="0"/>
          </a:p>
        </p:txBody>
      </p:sp>
      <p:sp>
        <p:nvSpPr>
          <p:cNvPr id="46" name="Date Placeholder 45"/>
          <p:cNvSpPr>
            <a:spLocks noGrp="1"/>
          </p:cNvSpPr>
          <p:nvPr>
            <p:ph type="dt" sz="half" idx="10"/>
          </p:nvPr>
        </p:nvSpPr>
        <p:spPr/>
        <p:txBody>
          <a:bodyPr/>
          <a:lstStyle/>
          <a:p>
            <a:fld id="{7FBAC5C9-6A2B-44A9-919A-0631274E8BDB}" type="datetime1">
              <a:rPr lang="en-GB" smtClean="0"/>
              <a:pPr/>
              <a:t>01/12/2013</a:t>
            </a:fld>
            <a:endParaRPr lang="en-GB"/>
          </a:p>
        </p:txBody>
      </p:sp>
      <p:sp>
        <p:nvSpPr>
          <p:cNvPr id="54" name="Slide Number Placeholder 53"/>
          <p:cNvSpPr>
            <a:spLocks noGrp="1"/>
          </p:cNvSpPr>
          <p:nvPr>
            <p:ph type="sldNum" sz="quarter" idx="12"/>
          </p:nvPr>
        </p:nvSpPr>
        <p:spPr/>
        <p:txBody>
          <a:bodyPr/>
          <a:lstStyle/>
          <a:p>
            <a:fld id="{1AC99574-BD32-4BAE-A6F6-2684FFE94A8F}" type="slidenum">
              <a:rPr lang="en-GB" smtClean="0"/>
              <a:pPr/>
              <a:t>124</a:t>
            </a:fld>
            <a:endParaRPr lang="en-GB"/>
          </a:p>
        </p:txBody>
      </p:sp>
      <p:cxnSp>
        <p:nvCxnSpPr>
          <p:cNvPr id="60" name="Straight Arrow Connector 59"/>
          <p:cNvCxnSpPr/>
          <p:nvPr/>
        </p:nvCxnSpPr>
        <p:spPr>
          <a:xfrm rot="5400000">
            <a:off x="4607719" y="1535893"/>
            <a:ext cx="214314"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4286248" y="1928802"/>
            <a:ext cx="142876"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2786050" y="1785926"/>
            <a:ext cx="214314" cy="2143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3214678" y="1214422"/>
            <a:ext cx="214314" cy="2143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000760" y="6143644"/>
            <a:ext cx="521297" cy="369332"/>
          </a:xfrm>
          <a:prstGeom prst="rect">
            <a:avLst/>
          </a:prstGeom>
          <a:noFill/>
        </p:spPr>
        <p:txBody>
          <a:bodyPr wrap="none" rtlCol="1">
            <a:spAutoFit/>
          </a:bodyPr>
          <a:lstStyle/>
          <a:p>
            <a:r>
              <a:rPr lang="en-US" dirty="0" smtClean="0"/>
              <a:t>SPE</a:t>
            </a:r>
            <a:endParaRPr lang="fa-IR" dirty="0"/>
          </a:p>
        </p:txBody>
      </p:sp>
      <p:cxnSp>
        <p:nvCxnSpPr>
          <p:cNvPr id="71" name="Straight Arrow Connector 70"/>
          <p:cNvCxnSpPr/>
          <p:nvPr/>
        </p:nvCxnSpPr>
        <p:spPr>
          <a:xfrm rot="16200000" flipV="1">
            <a:off x="5679289" y="5750735"/>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404664"/>
            <a:ext cx="1145506" cy="369332"/>
          </a:xfrm>
          <a:prstGeom prst="rect">
            <a:avLst/>
          </a:prstGeom>
          <a:noFill/>
        </p:spPr>
        <p:txBody>
          <a:bodyPr wrap="none" rtlCol="0">
            <a:spAutoFit/>
          </a:bodyPr>
          <a:lstStyle/>
          <a:p>
            <a:r>
              <a:rPr lang="en-US" dirty="0" smtClean="0"/>
              <a:t>Example : </a:t>
            </a:r>
            <a:endParaRPr lang="en-GB" dirty="0"/>
          </a:p>
        </p:txBody>
      </p:sp>
      <p:cxnSp>
        <p:nvCxnSpPr>
          <p:cNvPr id="5" name="Straight Connector 4"/>
          <p:cNvCxnSpPr/>
          <p:nvPr/>
        </p:nvCxnSpPr>
        <p:spPr>
          <a:xfrm flipH="1">
            <a:off x="2627784" y="620688"/>
            <a:ext cx="1152128" cy="23762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79912" y="620688"/>
            <a:ext cx="792088"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19872" y="1412776"/>
            <a:ext cx="1152128" cy="648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979712" y="2996952"/>
            <a:ext cx="648072"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27784" y="2996952"/>
            <a:ext cx="50405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63888" y="404664"/>
            <a:ext cx="301686" cy="369332"/>
          </a:xfrm>
          <a:prstGeom prst="rect">
            <a:avLst/>
          </a:prstGeom>
          <a:noFill/>
        </p:spPr>
        <p:txBody>
          <a:bodyPr wrap="none" rtlCol="0">
            <a:spAutoFit/>
          </a:bodyPr>
          <a:lstStyle/>
          <a:p>
            <a:r>
              <a:rPr lang="en-US" dirty="0" smtClean="0"/>
              <a:t>1</a:t>
            </a:r>
            <a:endParaRPr lang="en-GB" dirty="0"/>
          </a:p>
        </p:txBody>
      </p:sp>
      <p:sp>
        <p:nvSpPr>
          <p:cNvPr id="17" name="TextBox 16"/>
          <p:cNvSpPr txBox="1"/>
          <p:nvPr/>
        </p:nvSpPr>
        <p:spPr>
          <a:xfrm>
            <a:off x="3419872" y="764704"/>
            <a:ext cx="309700" cy="369332"/>
          </a:xfrm>
          <a:prstGeom prst="rect">
            <a:avLst/>
          </a:prstGeom>
          <a:noFill/>
        </p:spPr>
        <p:txBody>
          <a:bodyPr wrap="none" rtlCol="0">
            <a:spAutoFit/>
          </a:bodyPr>
          <a:lstStyle/>
          <a:p>
            <a:r>
              <a:rPr lang="en-US" dirty="0" smtClean="0"/>
              <a:t>B</a:t>
            </a:r>
            <a:endParaRPr lang="en-GB" dirty="0"/>
          </a:p>
        </p:txBody>
      </p:sp>
      <p:sp>
        <p:nvSpPr>
          <p:cNvPr id="18" name="TextBox 17"/>
          <p:cNvSpPr txBox="1"/>
          <p:nvPr/>
        </p:nvSpPr>
        <p:spPr>
          <a:xfrm>
            <a:off x="3995936" y="548680"/>
            <a:ext cx="317716" cy="369332"/>
          </a:xfrm>
          <a:prstGeom prst="rect">
            <a:avLst/>
          </a:prstGeom>
          <a:noFill/>
        </p:spPr>
        <p:txBody>
          <a:bodyPr wrap="none" rtlCol="0">
            <a:spAutoFit/>
          </a:bodyPr>
          <a:lstStyle/>
          <a:p>
            <a:r>
              <a:rPr lang="en-US" dirty="0" smtClean="0"/>
              <a:t>A</a:t>
            </a:r>
            <a:endParaRPr lang="en-GB" dirty="0"/>
          </a:p>
        </p:txBody>
      </p:sp>
      <p:sp>
        <p:nvSpPr>
          <p:cNvPr id="19" name="TextBox 18"/>
          <p:cNvSpPr txBox="1"/>
          <p:nvPr/>
        </p:nvSpPr>
        <p:spPr>
          <a:xfrm>
            <a:off x="3275856" y="1268760"/>
            <a:ext cx="301686" cy="369332"/>
          </a:xfrm>
          <a:prstGeom prst="rect">
            <a:avLst/>
          </a:prstGeom>
          <a:noFill/>
        </p:spPr>
        <p:txBody>
          <a:bodyPr wrap="none" rtlCol="0">
            <a:spAutoFit/>
          </a:bodyPr>
          <a:lstStyle/>
          <a:p>
            <a:r>
              <a:rPr lang="en-US" dirty="0" smtClean="0"/>
              <a:t>2</a:t>
            </a:r>
            <a:endParaRPr lang="en-GB" dirty="0"/>
          </a:p>
        </p:txBody>
      </p:sp>
      <p:sp>
        <p:nvSpPr>
          <p:cNvPr id="20" name="TextBox 19"/>
          <p:cNvSpPr txBox="1"/>
          <p:nvPr/>
        </p:nvSpPr>
        <p:spPr>
          <a:xfrm>
            <a:off x="2915816" y="1628800"/>
            <a:ext cx="327334" cy="369332"/>
          </a:xfrm>
          <a:prstGeom prst="rect">
            <a:avLst/>
          </a:prstGeom>
          <a:noFill/>
        </p:spPr>
        <p:txBody>
          <a:bodyPr wrap="none" rtlCol="0">
            <a:spAutoFit/>
          </a:bodyPr>
          <a:lstStyle/>
          <a:p>
            <a:r>
              <a:rPr lang="en-US" dirty="0" smtClean="0"/>
              <a:t>D</a:t>
            </a:r>
            <a:endParaRPr lang="en-GB" dirty="0"/>
          </a:p>
        </p:txBody>
      </p:sp>
      <p:sp>
        <p:nvSpPr>
          <p:cNvPr id="21" name="TextBox 20"/>
          <p:cNvSpPr txBox="1"/>
          <p:nvPr/>
        </p:nvSpPr>
        <p:spPr>
          <a:xfrm>
            <a:off x="3707904" y="1484784"/>
            <a:ext cx="332142" cy="369332"/>
          </a:xfrm>
          <a:prstGeom prst="rect">
            <a:avLst/>
          </a:prstGeom>
          <a:noFill/>
        </p:spPr>
        <p:txBody>
          <a:bodyPr wrap="none" rtlCol="0">
            <a:spAutoFit/>
          </a:bodyPr>
          <a:lstStyle/>
          <a:p>
            <a:r>
              <a:rPr lang="en-US" dirty="0" smtClean="0"/>
              <a:t>U</a:t>
            </a:r>
            <a:endParaRPr lang="en-GB" dirty="0"/>
          </a:p>
        </p:txBody>
      </p:sp>
      <p:cxnSp>
        <p:nvCxnSpPr>
          <p:cNvPr id="23" name="Straight Connector 22"/>
          <p:cNvCxnSpPr/>
          <p:nvPr/>
        </p:nvCxnSpPr>
        <p:spPr>
          <a:xfrm flipH="1">
            <a:off x="4067944" y="1844824"/>
            <a:ext cx="72008"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11960" y="1628800"/>
            <a:ext cx="237566" cy="369332"/>
          </a:xfrm>
          <a:prstGeom prst="rect">
            <a:avLst/>
          </a:prstGeom>
          <a:noFill/>
        </p:spPr>
        <p:txBody>
          <a:bodyPr wrap="none" rtlCol="0">
            <a:spAutoFit/>
          </a:bodyPr>
          <a:lstStyle/>
          <a:p>
            <a:r>
              <a:rPr lang="en-US" dirty="0" smtClean="0"/>
              <a:t>l</a:t>
            </a:r>
            <a:endParaRPr lang="en-GB" dirty="0"/>
          </a:p>
        </p:txBody>
      </p:sp>
      <p:sp>
        <p:nvSpPr>
          <p:cNvPr id="25" name="TextBox 24"/>
          <p:cNvSpPr txBox="1"/>
          <p:nvPr/>
        </p:nvSpPr>
        <p:spPr>
          <a:xfrm>
            <a:off x="4572000" y="836712"/>
            <a:ext cx="651140" cy="369332"/>
          </a:xfrm>
          <a:prstGeom prst="rect">
            <a:avLst/>
          </a:prstGeom>
          <a:noFill/>
        </p:spPr>
        <p:txBody>
          <a:bodyPr wrap="none" rtlCol="0">
            <a:spAutoFit/>
          </a:bodyPr>
          <a:lstStyle/>
          <a:p>
            <a:r>
              <a:rPr lang="en-US" dirty="0" smtClean="0"/>
              <a:t>1,0,0</a:t>
            </a:r>
            <a:endParaRPr lang="en-GB" dirty="0"/>
          </a:p>
        </p:txBody>
      </p:sp>
      <p:sp>
        <p:nvSpPr>
          <p:cNvPr id="27" name="TextBox 26"/>
          <p:cNvSpPr txBox="1"/>
          <p:nvPr/>
        </p:nvSpPr>
        <p:spPr>
          <a:xfrm>
            <a:off x="4572000" y="1844824"/>
            <a:ext cx="651140" cy="369332"/>
          </a:xfrm>
          <a:prstGeom prst="rect">
            <a:avLst/>
          </a:prstGeom>
          <a:noFill/>
        </p:spPr>
        <p:txBody>
          <a:bodyPr wrap="none" rtlCol="0">
            <a:spAutoFit/>
          </a:bodyPr>
          <a:lstStyle/>
          <a:p>
            <a:r>
              <a:rPr lang="en-US" dirty="0" smtClean="0"/>
              <a:t>0,1,1</a:t>
            </a:r>
            <a:endParaRPr lang="en-GB" dirty="0"/>
          </a:p>
        </p:txBody>
      </p:sp>
      <p:sp>
        <p:nvSpPr>
          <p:cNvPr id="28" name="TextBox 27"/>
          <p:cNvSpPr txBox="1"/>
          <p:nvPr/>
        </p:nvSpPr>
        <p:spPr>
          <a:xfrm>
            <a:off x="3995936" y="2276872"/>
            <a:ext cx="651140" cy="369332"/>
          </a:xfrm>
          <a:prstGeom prst="rect">
            <a:avLst/>
          </a:prstGeom>
          <a:noFill/>
        </p:spPr>
        <p:txBody>
          <a:bodyPr wrap="none" rtlCol="0">
            <a:spAutoFit/>
          </a:bodyPr>
          <a:lstStyle/>
          <a:p>
            <a:r>
              <a:rPr lang="en-US" dirty="0" smtClean="0"/>
              <a:t>0,0,2</a:t>
            </a:r>
            <a:endParaRPr lang="en-GB" dirty="0"/>
          </a:p>
        </p:txBody>
      </p:sp>
      <p:sp>
        <p:nvSpPr>
          <p:cNvPr id="29" name="TextBox 28"/>
          <p:cNvSpPr txBox="1"/>
          <p:nvPr/>
        </p:nvSpPr>
        <p:spPr>
          <a:xfrm>
            <a:off x="3059832" y="3284984"/>
            <a:ext cx="721672" cy="369332"/>
          </a:xfrm>
          <a:prstGeom prst="rect">
            <a:avLst/>
          </a:prstGeom>
          <a:noFill/>
        </p:spPr>
        <p:txBody>
          <a:bodyPr wrap="none" rtlCol="0">
            <a:spAutoFit/>
          </a:bodyPr>
          <a:lstStyle/>
          <a:p>
            <a:r>
              <a:rPr lang="en-US" dirty="0" smtClean="0"/>
              <a:t>0,0,-1</a:t>
            </a:r>
            <a:endParaRPr lang="en-GB" dirty="0"/>
          </a:p>
        </p:txBody>
      </p:sp>
      <p:sp>
        <p:nvSpPr>
          <p:cNvPr id="30" name="TextBox 29"/>
          <p:cNvSpPr txBox="1"/>
          <p:nvPr/>
        </p:nvSpPr>
        <p:spPr>
          <a:xfrm>
            <a:off x="1547664" y="3140968"/>
            <a:ext cx="651140" cy="369332"/>
          </a:xfrm>
          <a:prstGeom prst="rect">
            <a:avLst/>
          </a:prstGeom>
          <a:noFill/>
        </p:spPr>
        <p:txBody>
          <a:bodyPr wrap="none" rtlCol="0">
            <a:spAutoFit/>
          </a:bodyPr>
          <a:lstStyle/>
          <a:p>
            <a:r>
              <a:rPr lang="en-US" dirty="0" smtClean="0"/>
              <a:t>2,1,0</a:t>
            </a:r>
            <a:endParaRPr lang="en-GB" dirty="0"/>
          </a:p>
        </p:txBody>
      </p:sp>
      <p:cxnSp>
        <p:nvCxnSpPr>
          <p:cNvPr id="32" name="Straight Connector 31"/>
          <p:cNvCxnSpPr/>
          <p:nvPr/>
        </p:nvCxnSpPr>
        <p:spPr>
          <a:xfrm flipV="1">
            <a:off x="2699792" y="1844824"/>
            <a:ext cx="1440160" cy="115212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203848" y="2348880"/>
            <a:ext cx="301686" cy="369332"/>
          </a:xfrm>
          <a:prstGeom prst="rect">
            <a:avLst/>
          </a:prstGeom>
          <a:noFill/>
        </p:spPr>
        <p:txBody>
          <a:bodyPr wrap="none" rtlCol="0">
            <a:spAutoFit/>
          </a:bodyPr>
          <a:lstStyle/>
          <a:p>
            <a:r>
              <a:rPr lang="en-US" dirty="0" smtClean="0"/>
              <a:t>3</a:t>
            </a:r>
            <a:endParaRPr lang="en-GB" dirty="0"/>
          </a:p>
        </p:txBody>
      </p:sp>
      <p:sp>
        <p:nvSpPr>
          <p:cNvPr id="35" name="Freeform 34"/>
          <p:cNvSpPr/>
          <p:nvPr/>
        </p:nvSpPr>
        <p:spPr>
          <a:xfrm>
            <a:off x="953036" y="905814"/>
            <a:ext cx="4685764" cy="3859369"/>
          </a:xfrm>
          <a:custGeom>
            <a:avLst/>
            <a:gdLst>
              <a:gd name="connsiteX0" fmla="*/ 1210615 w 4685764"/>
              <a:gd name="connsiteY0" fmla="*/ 665409 h 3859369"/>
              <a:gd name="connsiteX1" fmla="*/ 1996226 w 4685764"/>
              <a:gd name="connsiteY1" fmla="*/ 85859 h 3859369"/>
              <a:gd name="connsiteX2" fmla="*/ 4662153 w 4685764"/>
              <a:gd name="connsiteY2" fmla="*/ 1180563 h 3859369"/>
              <a:gd name="connsiteX3" fmla="*/ 2137894 w 4685764"/>
              <a:gd name="connsiteY3" fmla="*/ 3666186 h 3859369"/>
              <a:gd name="connsiteX4" fmla="*/ 167426 w 4685764"/>
              <a:gd name="connsiteY4" fmla="*/ 2339662 h 3859369"/>
              <a:gd name="connsiteX5" fmla="*/ 1133341 w 4685764"/>
              <a:gd name="connsiteY5" fmla="*/ 768440 h 3859369"/>
              <a:gd name="connsiteX6" fmla="*/ 1133341 w 4685764"/>
              <a:gd name="connsiteY6" fmla="*/ 768440 h 3859369"/>
              <a:gd name="connsiteX7" fmla="*/ 1133341 w 4685764"/>
              <a:gd name="connsiteY7" fmla="*/ 768440 h 385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5764" h="3859369">
                <a:moveTo>
                  <a:pt x="1210615" y="665409"/>
                </a:moveTo>
                <a:cubicBezTo>
                  <a:pt x="1315792" y="332704"/>
                  <a:pt x="1420970" y="0"/>
                  <a:pt x="1996226" y="85859"/>
                </a:cubicBezTo>
                <a:cubicBezTo>
                  <a:pt x="2571482" y="171718"/>
                  <a:pt x="4638542" y="583842"/>
                  <a:pt x="4662153" y="1180563"/>
                </a:cubicBezTo>
                <a:cubicBezTo>
                  <a:pt x="4685764" y="1777284"/>
                  <a:pt x="2887015" y="3473003"/>
                  <a:pt x="2137894" y="3666186"/>
                </a:cubicBezTo>
                <a:cubicBezTo>
                  <a:pt x="1388773" y="3859369"/>
                  <a:pt x="334852" y="2822620"/>
                  <a:pt x="167426" y="2339662"/>
                </a:cubicBezTo>
                <a:cubicBezTo>
                  <a:pt x="0" y="1856704"/>
                  <a:pt x="1133341" y="768440"/>
                  <a:pt x="1133341" y="768440"/>
                </a:cubicBezTo>
                <a:lnTo>
                  <a:pt x="1133341" y="768440"/>
                </a:lnTo>
                <a:lnTo>
                  <a:pt x="1133341" y="76844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6" name="TextBox 35"/>
          <p:cNvSpPr txBox="1"/>
          <p:nvPr/>
        </p:nvSpPr>
        <p:spPr>
          <a:xfrm>
            <a:off x="5292080" y="3284984"/>
            <a:ext cx="1124026" cy="369332"/>
          </a:xfrm>
          <a:prstGeom prst="rect">
            <a:avLst/>
          </a:prstGeom>
          <a:noFill/>
        </p:spPr>
        <p:txBody>
          <a:bodyPr wrap="none" rtlCol="0">
            <a:spAutoFit/>
          </a:bodyPr>
          <a:lstStyle/>
          <a:p>
            <a:r>
              <a:rPr lang="en-US" dirty="0" err="1" smtClean="0"/>
              <a:t>Subg-ame</a:t>
            </a:r>
            <a:endParaRPr lang="en-GB" dirty="0"/>
          </a:p>
        </p:txBody>
      </p:sp>
      <p:graphicFrame>
        <p:nvGraphicFramePr>
          <p:cNvPr id="37" name="Table 36"/>
          <p:cNvGraphicFramePr>
            <a:graphicFrameLocks noGrp="1"/>
          </p:cNvGraphicFramePr>
          <p:nvPr/>
        </p:nvGraphicFramePr>
        <p:xfrm>
          <a:off x="1403648" y="4725144"/>
          <a:ext cx="2255912" cy="731520"/>
        </p:xfrm>
        <a:graphic>
          <a:graphicData uri="http://schemas.openxmlformats.org/drawingml/2006/table">
            <a:tbl>
              <a:tblPr firstRow="1" bandRow="1">
                <a:tableStyleId>{5940675A-B579-460E-94D1-54222C63F5DA}</a:tableStyleId>
              </a:tblPr>
              <a:tblGrid>
                <a:gridCol w="1127956"/>
                <a:gridCol w="1127956"/>
              </a:tblGrid>
              <a:tr h="290944">
                <a:tc>
                  <a:txBody>
                    <a:bodyPr/>
                    <a:lstStyle/>
                    <a:p>
                      <a:endParaRPr lang="en-GB" dirty="0"/>
                    </a:p>
                  </a:txBody>
                  <a:tcPr/>
                </a:tc>
                <a:tc>
                  <a:txBody>
                    <a:bodyPr/>
                    <a:lstStyle/>
                    <a:p>
                      <a:endParaRPr lang="en-GB"/>
                    </a:p>
                  </a:txBody>
                  <a:tcPr/>
                </a:tc>
              </a:tr>
              <a:tr h="290944">
                <a:tc>
                  <a:txBody>
                    <a:bodyPr/>
                    <a:lstStyle/>
                    <a:p>
                      <a:endParaRPr lang="en-GB"/>
                    </a:p>
                  </a:txBody>
                  <a:tcPr/>
                </a:tc>
                <a:tc>
                  <a:txBody>
                    <a:bodyPr/>
                    <a:lstStyle/>
                    <a:p>
                      <a:endParaRPr lang="en-GB" dirty="0"/>
                    </a:p>
                  </a:txBody>
                  <a:tcPr/>
                </a:tc>
              </a:tr>
            </a:tbl>
          </a:graphicData>
        </a:graphic>
      </p:graphicFrame>
      <p:sp>
        <p:nvSpPr>
          <p:cNvPr id="38" name="TextBox 37"/>
          <p:cNvSpPr txBox="1"/>
          <p:nvPr/>
        </p:nvSpPr>
        <p:spPr>
          <a:xfrm>
            <a:off x="971600" y="5085184"/>
            <a:ext cx="327334" cy="369332"/>
          </a:xfrm>
          <a:prstGeom prst="rect">
            <a:avLst/>
          </a:prstGeom>
          <a:noFill/>
        </p:spPr>
        <p:txBody>
          <a:bodyPr wrap="none" rtlCol="0">
            <a:spAutoFit/>
          </a:bodyPr>
          <a:lstStyle/>
          <a:p>
            <a:r>
              <a:rPr lang="en-US" dirty="0" smtClean="0"/>
              <a:t>D</a:t>
            </a:r>
            <a:endParaRPr lang="en-GB" dirty="0"/>
          </a:p>
        </p:txBody>
      </p:sp>
      <p:sp>
        <p:nvSpPr>
          <p:cNvPr id="39" name="TextBox 38"/>
          <p:cNvSpPr txBox="1"/>
          <p:nvPr/>
        </p:nvSpPr>
        <p:spPr>
          <a:xfrm>
            <a:off x="971600" y="4653136"/>
            <a:ext cx="332142" cy="369332"/>
          </a:xfrm>
          <a:prstGeom prst="rect">
            <a:avLst/>
          </a:prstGeom>
          <a:noFill/>
        </p:spPr>
        <p:txBody>
          <a:bodyPr wrap="none" rtlCol="0">
            <a:spAutoFit/>
          </a:bodyPr>
          <a:lstStyle/>
          <a:p>
            <a:r>
              <a:rPr lang="en-US" dirty="0" smtClean="0"/>
              <a:t>U</a:t>
            </a:r>
            <a:endParaRPr lang="en-GB" dirty="0"/>
          </a:p>
        </p:txBody>
      </p:sp>
      <p:sp>
        <p:nvSpPr>
          <p:cNvPr id="40" name="TextBox 39"/>
          <p:cNvSpPr txBox="1"/>
          <p:nvPr/>
        </p:nvSpPr>
        <p:spPr>
          <a:xfrm>
            <a:off x="1619672" y="4365104"/>
            <a:ext cx="237566" cy="369332"/>
          </a:xfrm>
          <a:prstGeom prst="rect">
            <a:avLst/>
          </a:prstGeom>
          <a:noFill/>
        </p:spPr>
        <p:txBody>
          <a:bodyPr wrap="none" rtlCol="0">
            <a:spAutoFit/>
          </a:bodyPr>
          <a:lstStyle/>
          <a:p>
            <a:r>
              <a:rPr lang="en-US" dirty="0" smtClean="0"/>
              <a:t>l</a:t>
            </a:r>
            <a:endParaRPr lang="en-GB" dirty="0"/>
          </a:p>
        </p:txBody>
      </p:sp>
      <p:sp>
        <p:nvSpPr>
          <p:cNvPr id="41" name="TextBox 40"/>
          <p:cNvSpPr txBox="1"/>
          <p:nvPr/>
        </p:nvSpPr>
        <p:spPr>
          <a:xfrm>
            <a:off x="2843808" y="4365104"/>
            <a:ext cx="264816" cy="369332"/>
          </a:xfrm>
          <a:prstGeom prst="rect">
            <a:avLst/>
          </a:prstGeom>
          <a:noFill/>
        </p:spPr>
        <p:txBody>
          <a:bodyPr wrap="none" rtlCol="0">
            <a:spAutoFit/>
          </a:bodyPr>
          <a:lstStyle/>
          <a:p>
            <a:r>
              <a:rPr lang="en-US" dirty="0" smtClean="0"/>
              <a:t>r</a:t>
            </a:r>
            <a:endParaRPr lang="en-GB" dirty="0"/>
          </a:p>
        </p:txBody>
      </p:sp>
      <p:sp>
        <p:nvSpPr>
          <p:cNvPr id="42" name="TextBox 41"/>
          <p:cNvSpPr txBox="1"/>
          <p:nvPr/>
        </p:nvSpPr>
        <p:spPr>
          <a:xfrm>
            <a:off x="2267744" y="4149080"/>
            <a:ext cx="317716" cy="369332"/>
          </a:xfrm>
          <a:prstGeom prst="rect">
            <a:avLst/>
          </a:prstGeom>
          <a:noFill/>
        </p:spPr>
        <p:txBody>
          <a:bodyPr wrap="square" rtlCol="0">
            <a:spAutoFit/>
          </a:bodyPr>
          <a:lstStyle/>
          <a:p>
            <a:r>
              <a:rPr lang="en-US" dirty="0" smtClean="0"/>
              <a:t>A</a:t>
            </a:r>
            <a:endParaRPr lang="en-GB" dirty="0"/>
          </a:p>
        </p:txBody>
      </p:sp>
      <p:sp>
        <p:nvSpPr>
          <p:cNvPr id="43" name="TextBox 42"/>
          <p:cNvSpPr txBox="1"/>
          <p:nvPr/>
        </p:nvSpPr>
        <p:spPr>
          <a:xfrm>
            <a:off x="1619672" y="4725144"/>
            <a:ext cx="651140" cy="369332"/>
          </a:xfrm>
          <a:prstGeom prst="rect">
            <a:avLst/>
          </a:prstGeom>
          <a:noFill/>
        </p:spPr>
        <p:txBody>
          <a:bodyPr wrap="none" rtlCol="0">
            <a:spAutoFit/>
          </a:bodyPr>
          <a:lstStyle/>
          <a:p>
            <a:r>
              <a:rPr lang="en-US" dirty="0" smtClean="0"/>
              <a:t>1,0,0</a:t>
            </a:r>
            <a:endParaRPr lang="en-GB" dirty="0"/>
          </a:p>
        </p:txBody>
      </p:sp>
      <p:sp>
        <p:nvSpPr>
          <p:cNvPr id="44" name="TextBox 43"/>
          <p:cNvSpPr txBox="1"/>
          <p:nvPr/>
        </p:nvSpPr>
        <p:spPr>
          <a:xfrm>
            <a:off x="2627784" y="4725144"/>
            <a:ext cx="651140" cy="369332"/>
          </a:xfrm>
          <a:prstGeom prst="rect">
            <a:avLst/>
          </a:prstGeom>
          <a:noFill/>
        </p:spPr>
        <p:txBody>
          <a:bodyPr wrap="none" rtlCol="0">
            <a:spAutoFit/>
          </a:bodyPr>
          <a:lstStyle/>
          <a:p>
            <a:r>
              <a:rPr lang="en-US" dirty="0" smtClean="0"/>
              <a:t>1,0,0</a:t>
            </a:r>
            <a:endParaRPr lang="en-GB" dirty="0"/>
          </a:p>
        </p:txBody>
      </p:sp>
      <p:sp>
        <p:nvSpPr>
          <p:cNvPr id="45" name="TextBox 44"/>
          <p:cNvSpPr txBox="1"/>
          <p:nvPr/>
        </p:nvSpPr>
        <p:spPr>
          <a:xfrm>
            <a:off x="2699792" y="5085184"/>
            <a:ext cx="651140" cy="369332"/>
          </a:xfrm>
          <a:prstGeom prst="rect">
            <a:avLst/>
          </a:prstGeom>
          <a:noFill/>
        </p:spPr>
        <p:txBody>
          <a:bodyPr wrap="none" rtlCol="0">
            <a:spAutoFit/>
          </a:bodyPr>
          <a:lstStyle/>
          <a:p>
            <a:r>
              <a:rPr lang="en-US" dirty="0" smtClean="0"/>
              <a:t>1,0,0</a:t>
            </a:r>
            <a:endParaRPr lang="en-GB" dirty="0"/>
          </a:p>
        </p:txBody>
      </p:sp>
      <p:sp>
        <p:nvSpPr>
          <p:cNvPr id="46" name="TextBox 45"/>
          <p:cNvSpPr txBox="1"/>
          <p:nvPr/>
        </p:nvSpPr>
        <p:spPr>
          <a:xfrm>
            <a:off x="1619672" y="5085184"/>
            <a:ext cx="651140" cy="369332"/>
          </a:xfrm>
          <a:prstGeom prst="rect">
            <a:avLst/>
          </a:prstGeom>
          <a:noFill/>
        </p:spPr>
        <p:txBody>
          <a:bodyPr wrap="none" rtlCol="0">
            <a:spAutoFit/>
          </a:bodyPr>
          <a:lstStyle/>
          <a:p>
            <a:r>
              <a:rPr lang="en-US" dirty="0" smtClean="0"/>
              <a:t>1,0,0</a:t>
            </a:r>
            <a:endParaRPr lang="en-GB" dirty="0"/>
          </a:p>
        </p:txBody>
      </p:sp>
      <p:graphicFrame>
        <p:nvGraphicFramePr>
          <p:cNvPr id="47" name="Table 46"/>
          <p:cNvGraphicFramePr>
            <a:graphicFrameLocks noGrp="1"/>
          </p:cNvGraphicFramePr>
          <p:nvPr/>
        </p:nvGraphicFramePr>
        <p:xfrm>
          <a:off x="5076056" y="4725144"/>
          <a:ext cx="2255912" cy="731520"/>
        </p:xfrm>
        <a:graphic>
          <a:graphicData uri="http://schemas.openxmlformats.org/drawingml/2006/table">
            <a:tbl>
              <a:tblPr firstRow="1" bandRow="1">
                <a:tableStyleId>{5940675A-B579-460E-94D1-54222C63F5DA}</a:tableStyleId>
              </a:tblPr>
              <a:tblGrid>
                <a:gridCol w="1127956"/>
                <a:gridCol w="1127956"/>
              </a:tblGrid>
              <a:tr h="290944">
                <a:tc>
                  <a:txBody>
                    <a:bodyPr/>
                    <a:lstStyle/>
                    <a:p>
                      <a:endParaRPr lang="en-GB" dirty="0"/>
                    </a:p>
                  </a:txBody>
                  <a:tcPr/>
                </a:tc>
                <a:tc>
                  <a:txBody>
                    <a:bodyPr/>
                    <a:lstStyle/>
                    <a:p>
                      <a:endParaRPr lang="en-GB"/>
                    </a:p>
                  </a:txBody>
                  <a:tcPr/>
                </a:tc>
              </a:tr>
              <a:tr h="290944">
                <a:tc>
                  <a:txBody>
                    <a:bodyPr/>
                    <a:lstStyle/>
                    <a:p>
                      <a:endParaRPr lang="en-GB"/>
                    </a:p>
                  </a:txBody>
                  <a:tcPr/>
                </a:tc>
                <a:tc>
                  <a:txBody>
                    <a:bodyPr/>
                    <a:lstStyle/>
                    <a:p>
                      <a:endParaRPr lang="en-GB" dirty="0"/>
                    </a:p>
                  </a:txBody>
                  <a:tcPr/>
                </a:tc>
              </a:tr>
            </a:tbl>
          </a:graphicData>
        </a:graphic>
      </p:graphicFrame>
      <p:sp>
        <p:nvSpPr>
          <p:cNvPr id="48" name="TextBox 47"/>
          <p:cNvSpPr txBox="1"/>
          <p:nvPr/>
        </p:nvSpPr>
        <p:spPr>
          <a:xfrm>
            <a:off x="4644008" y="5085184"/>
            <a:ext cx="327334" cy="369332"/>
          </a:xfrm>
          <a:prstGeom prst="rect">
            <a:avLst/>
          </a:prstGeom>
          <a:noFill/>
        </p:spPr>
        <p:txBody>
          <a:bodyPr wrap="none" rtlCol="0">
            <a:spAutoFit/>
          </a:bodyPr>
          <a:lstStyle/>
          <a:p>
            <a:r>
              <a:rPr lang="en-US" dirty="0" smtClean="0"/>
              <a:t>D</a:t>
            </a:r>
            <a:endParaRPr lang="en-GB" dirty="0"/>
          </a:p>
        </p:txBody>
      </p:sp>
      <p:sp>
        <p:nvSpPr>
          <p:cNvPr id="49" name="TextBox 48"/>
          <p:cNvSpPr txBox="1"/>
          <p:nvPr/>
        </p:nvSpPr>
        <p:spPr>
          <a:xfrm>
            <a:off x="4644008" y="4653136"/>
            <a:ext cx="332142" cy="369332"/>
          </a:xfrm>
          <a:prstGeom prst="rect">
            <a:avLst/>
          </a:prstGeom>
          <a:noFill/>
        </p:spPr>
        <p:txBody>
          <a:bodyPr wrap="none" rtlCol="0">
            <a:spAutoFit/>
          </a:bodyPr>
          <a:lstStyle/>
          <a:p>
            <a:r>
              <a:rPr lang="en-US" dirty="0" smtClean="0"/>
              <a:t>U</a:t>
            </a:r>
            <a:endParaRPr lang="en-GB" dirty="0"/>
          </a:p>
        </p:txBody>
      </p:sp>
      <p:sp>
        <p:nvSpPr>
          <p:cNvPr id="50" name="TextBox 49"/>
          <p:cNvSpPr txBox="1"/>
          <p:nvPr/>
        </p:nvSpPr>
        <p:spPr>
          <a:xfrm>
            <a:off x="5292080" y="4365104"/>
            <a:ext cx="237566" cy="369332"/>
          </a:xfrm>
          <a:prstGeom prst="rect">
            <a:avLst/>
          </a:prstGeom>
          <a:noFill/>
        </p:spPr>
        <p:txBody>
          <a:bodyPr wrap="none" rtlCol="0">
            <a:spAutoFit/>
          </a:bodyPr>
          <a:lstStyle/>
          <a:p>
            <a:r>
              <a:rPr lang="en-US" dirty="0" smtClean="0"/>
              <a:t>l</a:t>
            </a:r>
            <a:endParaRPr lang="en-GB" dirty="0"/>
          </a:p>
        </p:txBody>
      </p:sp>
      <p:sp>
        <p:nvSpPr>
          <p:cNvPr id="51" name="TextBox 50"/>
          <p:cNvSpPr txBox="1"/>
          <p:nvPr/>
        </p:nvSpPr>
        <p:spPr>
          <a:xfrm>
            <a:off x="6516216" y="4365104"/>
            <a:ext cx="264816" cy="369332"/>
          </a:xfrm>
          <a:prstGeom prst="rect">
            <a:avLst/>
          </a:prstGeom>
          <a:noFill/>
        </p:spPr>
        <p:txBody>
          <a:bodyPr wrap="none" rtlCol="0">
            <a:spAutoFit/>
          </a:bodyPr>
          <a:lstStyle/>
          <a:p>
            <a:r>
              <a:rPr lang="en-US" dirty="0" smtClean="0"/>
              <a:t>r</a:t>
            </a:r>
            <a:endParaRPr lang="en-GB" dirty="0"/>
          </a:p>
        </p:txBody>
      </p:sp>
      <p:sp>
        <p:nvSpPr>
          <p:cNvPr id="52" name="TextBox 51"/>
          <p:cNvSpPr txBox="1"/>
          <p:nvPr/>
        </p:nvSpPr>
        <p:spPr>
          <a:xfrm>
            <a:off x="5292080" y="4725144"/>
            <a:ext cx="651140" cy="369332"/>
          </a:xfrm>
          <a:prstGeom prst="rect">
            <a:avLst/>
          </a:prstGeom>
          <a:noFill/>
        </p:spPr>
        <p:txBody>
          <a:bodyPr wrap="none" rtlCol="0">
            <a:spAutoFit/>
          </a:bodyPr>
          <a:lstStyle/>
          <a:p>
            <a:r>
              <a:rPr lang="en-US" dirty="0" smtClean="0"/>
              <a:t>0,1,1</a:t>
            </a:r>
            <a:endParaRPr lang="en-GB" dirty="0"/>
          </a:p>
        </p:txBody>
      </p:sp>
      <p:sp>
        <p:nvSpPr>
          <p:cNvPr id="53" name="TextBox 52"/>
          <p:cNvSpPr txBox="1"/>
          <p:nvPr/>
        </p:nvSpPr>
        <p:spPr>
          <a:xfrm>
            <a:off x="6300192" y="4725144"/>
            <a:ext cx="651140" cy="369332"/>
          </a:xfrm>
          <a:prstGeom prst="rect">
            <a:avLst/>
          </a:prstGeom>
          <a:noFill/>
        </p:spPr>
        <p:txBody>
          <a:bodyPr wrap="none" rtlCol="0">
            <a:spAutoFit/>
          </a:bodyPr>
          <a:lstStyle/>
          <a:p>
            <a:r>
              <a:rPr lang="en-US" dirty="0" smtClean="0"/>
              <a:t>0,0,2</a:t>
            </a:r>
            <a:endParaRPr lang="en-GB" dirty="0"/>
          </a:p>
        </p:txBody>
      </p:sp>
      <p:sp>
        <p:nvSpPr>
          <p:cNvPr id="54" name="TextBox 53"/>
          <p:cNvSpPr txBox="1"/>
          <p:nvPr/>
        </p:nvSpPr>
        <p:spPr>
          <a:xfrm>
            <a:off x="6372200" y="5085184"/>
            <a:ext cx="651140" cy="369332"/>
          </a:xfrm>
          <a:prstGeom prst="rect">
            <a:avLst/>
          </a:prstGeom>
          <a:noFill/>
        </p:spPr>
        <p:txBody>
          <a:bodyPr wrap="none" rtlCol="0">
            <a:spAutoFit/>
          </a:bodyPr>
          <a:lstStyle/>
          <a:p>
            <a:r>
              <a:rPr lang="en-US" dirty="0" smtClean="0"/>
              <a:t>2,1,0</a:t>
            </a:r>
            <a:endParaRPr lang="en-GB" dirty="0"/>
          </a:p>
        </p:txBody>
      </p:sp>
      <p:sp>
        <p:nvSpPr>
          <p:cNvPr id="55" name="TextBox 54"/>
          <p:cNvSpPr txBox="1"/>
          <p:nvPr/>
        </p:nvSpPr>
        <p:spPr>
          <a:xfrm>
            <a:off x="5292080" y="5085184"/>
            <a:ext cx="721672" cy="369332"/>
          </a:xfrm>
          <a:prstGeom prst="rect">
            <a:avLst/>
          </a:prstGeom>
          <a:noFill/>
        </p:spPr>
        <p:txBody>
          <a:bodyPr wrap="none" rtlCol="0">
            <a:spAutoFit/>
          </a:bodyPr>
          <a:lstStyle/>
          <a:p>
            <a:r>
              <a:rPr lang="en-US" dirty="0" smtClean="0"/>
              <a:t>0,0,-1</a:t>
            </a:r>
            <a:endParaRPr lang="en-GB" dirty="0"/>
          </a:p>
        </p:txBody>
      </p:sp>
      <p:sp>
        <p:nvSpPr>
          <p:cNvPr id="56" name="TextBox 55"/>
          <p:cNvSpPr txBox="1"/>
          <p:nvPr/>
        </p:nvSpPr>
        <p:spPr>
          <a:xfrm>
            <a:off x="6012160" y="4221088"/>
            <a:ext cx="309700" cy="369332"/>
          </a:xfrm>
          <a:prstGeom prst="rect">
            <a:avLst/>
          </a:prstGeom>
          <a:noFill/>
        </p:spPr>
        <p:txBody>
          <a:bodyPr wrap="none" rtlCol="0">
            <a:spAutoFit/>
          </a:bodyPr>
          <a:lstStyle/>
          <a:p>
            <a:r>
              <a:rPr lang="en-US" dirty="0" smtClean="0"/>
              <a:t>B</a:t>
            </a:r>
            <a:endParaRPr lang="en-GB" dirty="0"/>
          </a:p>
        </p:txBody>
      </p:sp>
      <p:sp>
        <p:nvSpPr>
          <p:cNvPr id="57" name="TextBox 56"/>
          <p:cNvSpPr txBox="1"/>
          <p:nvPr/>
        </p:nvSpPr>
        <p:spPr>
          <a:xfrm>
            <a:off x="1187624" y="5733256"/>
            <a:ext cx="583814" cy="369332"/>
          </a:xfrm>
          <a:prstGeom prst="rect">
            <a:avLst/>
          </a:prstGeom>
          <a:noFill/>
        </p:spPr>
        <p:txBody>
          <a:bodyPr wrap="none" rtlCol="0">
            <a:spAutoFit/>
          </a:bodyPr>
          <a:lstStyle/>
          <a:p>
            <a:r>
              <a:rPr lang="en-US" dirty="0" smtClean="0"/>
              <a:t>SPE:</a:t>
            </a:r>
            <a:endParaRPr lang="en-GB" dirty="0"/>
          </a:p>
        </p:txBody>
      </p:sp>
      <p:sp>
        <p:nvSpPr>
          <p:cNvPr id="58" name="TextBox 57"/>
          <p:cNvSpPr txBox="1"/>
          <p:nvPr/>
        </p:nvSpPr>
        <p:spPr>
          <a:xfrm>
            <a:off x="1835696" y="5733256"/>
            <a:ext cx="779637" cy="369332"/>
          </a:xfrm>
          <a:prstGeom prst="rect">
            <a:avLst/>
          </a:prstGeom>
          <a:noFill/>
        </p:spPr>
        <p:txBody>
          <a:bodyPr wrap="none" rtlCol="0">
            <a:spAutoFit/>
          </a:bodyPr>
          <a:lstStyle/>
          <a:p>
            <a:r>
              <a:rPr lang="en-US" dirty="0" smtClean="0"/>
              <a:t>(</a:t>
            </a:r>
            <a:r>
              <a:rPr lang="en-US" dirty="0" err="1" smtClean="0"/>
              <a:t>B,D,r</a:t>
            </a:r>
            <a:r>
              <a:rPr lang="en-US" dirty="0" smtClean="0"/>
              <a:t>)</a:t>
            </a:r>
            <a:endParaRPr lang="en-GB" dirty="0"/>
          </a:p>
        </p:txBody>
      </p:sp>
      <p:cxnSp>
        <p:nvCxnSpPr>
          <p:cNvPr id="60" name="Straight Arrow Connector 59"/>
          <p:cNvCxnSpPr/>
          <p:nvPr/>
        </p:nvCxnSpPr>
        <p:spPr>
          <a:xfrm>
            <a:off x="2771800" y="5949280"/>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707904" y="5733256"/>
            <a:ext cx="600036" cy="369332"/>
          </a:xfrm>
          <a:prstGeom prst="rect">
            <a:avLst/>
          </a:prstGeom>
          <a:noFill/>
        </p:spPr>
        <p:txBody>
          <a:bodyPr wrap="none" rtlCol="0">
            <a:spAutoFit/>
          </a:bodyPr>
          <a:lstStyle/>
          <a:p>
            <a:r>
              <a:rPr lang="en-US" dirty="0" smtClean="0"/>
              <a:t>(</a:t>
            </a:r>
            <a:r>
              <a:rPr lang="en-US" dirty="0" err="1" smtClean="0"/>
              <a:t>D,r</a:t>
            </a:r>
            <a:r>
              <a:rPr lang="en-US" dirty="0" smtClean="0"/>
              <a:t>)</a:t>
            </a:r>
            <a:endParaRPr lang="en-GB" dirty="0"/>
          </a:p>
        </p:txBody>
      </p:sp>
      <p:sp>
        <p:nvSpPr>
          <p:cNvPr id="62" name="TextBox 61"/>
          <p:cNvSpPr txBox="1"/>
          <p:nvPr/>
        </p:nvSpPr>
        <p:spPr>
          <a:xfrm>
            <a:off x="899592" y="6237312"/>
            <a:ext cx="5364417" cy="369332"/>
          </a:xfrm>
          <a:prstGeom prst="rect">
            <a:avLst/>
          </a:prstGeom>
          <a:noFill/>
        </p:spPr>
        <p:txBody>
          <a:bodyPr wrap="none" rtlCol="0">
            <a:spAutoFit/>
          </a:bodyPr>
          <a:lstStyle/>
          <a:p>
            <a:r>
              <a:rPr lang="en-US" dirty="0" smtClean="0"/>
              <a:t>Lets of NE: </a:t>
            </a:r>
            <a:r>
              <a:rPr lang="en-US" dirty="0" err="1" smtClean="0"/>
              <a:t>eg</a:t>
            </a:r>
            <a:r>
              <a:rPr lang="en-US" dirty="0" smtClean="0"/>
              <a:t> [</a:t>
            </a:r>
            <a:r>
              <a:rPr lang="en-US" dirty="0" err="1" smtClean="0"/>
              <a:t>A,u,l</a:t>
            </a:r>
            <a:r>
              <a:rPr lang="en-US" dirty="0" smtClean="0"/>
              <a:t>]                          look at the </a:t>
            </a:r>
            <a:r>
              <a:rPr lang="en-US" dirty="0" err="1" smtClean="0"/>
              <a:t>subgame</a:t>
            </a:r>
            <a:endParaRPr lang="en-GB" dirty="0"/>
          </a:p>
        </p:txBody>
      </p:sp>
      <p:sp>
        <p:nvSpPr>
          <p:cNvPr id="59" name="Date Placeholder 58"/>
          <p:cNvSpPr>
            <a:spLocks noGrp="1"/>
          </p:cNvSpPr>
          <p:nvPr>
            <p:ph type="dt" sz="half" idx="10"/>
          </p:nvPr>
        </p:nvSpPr>
        <p:spPr/>
        <p:txBody>
          <a:bodyPr/>
          <a:lstStyle/>
          <a:p>
            <a:fld id="{DBA7B63E-FDC0-4611-91BD-823CC6C259C3}" type="datetime1">
              <a:rPr lang="en-GB" smtClean="0"/>
              <a:pPr/>
              <a:t>01/12/2013</a:t>
            </a:fld>
            <a:endParaRPr lang="en-GB"/>
          </a:p>
        </p:txBody>
      </p:sp>
      <p:sp>
        <p:nvSpPr>
          <p:cNvPr id="63" name="Slide Number Placeholder 62"/>
          <p:cNvSpPr>
            <a:spLocks noGrp="1"/>
          </p:cNvSpPr>
          <p:nvPr>
            <p:ph type="sldNum" sz="quarter" idx="12"/>
          </p:nvPr>
        </p:nvSpPr>
        <p:spPr/>
        <p:txBody>
          <a:bodyPr/>
          <a:lstStyle/>
          <a:p>
            <a:fld id="{1AC99574-BD32-4BAE-A6F6-2684FFE94A8F}" type="slidenum">
              <a:rPr lang="en-GB" smtClean="0"/>
              <a:pPr/>
              <a:t>125</a:t>
            </a:fld>
            <a:endParaRPr lang="en-GB"/>
          </a:p>
        </p:txBody>
      </p:sp>
      <p:cxnSp>
        <p:nvCxnSpPr>
          <p:cNvPr id="65" name="Straight Arrow Connector 64"/>
          <p:cNvCxnSpPr/>
          <p:nvPr/>
        </p:nvCxnSpPr>
        <p:spPr>
          <a:xfrm rot="5400000">
            <a:off x="3929852" y="2142322"/>
            <a:ext cx="285752"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786050" y="2928934"/>
            <a:ext cx="237565" cy="369332"/>
          </a:xfrm>
          <a:prstGeom prst="rect">
            <a:avLst/>
          </a:prstGeom>
          <a:noFill/>
        </p:spPr>
        <p:txBody>
          <a:bodyPr wrap="none" rtlCol="1">
            <a:spAutoFit/>
          </a:bodyPr>
          <a:lstStyle/>
          <a:p>
            <a:r>
              <a:rPr lang="en-US" dirty="0" smtClean="0"/>
              <a:t>l</a:t>
            </a:r>
            <a:endParaRPr lang="fa-IR" dirty="0"/>
          </a:p>
        </p:txBody>
      </p:sp>
      <p:sp>
        <p:nvSpPr>
          <p:cNvPr id="68" name="TextBox 67"/>
          <p:cNvSpPr txBox="1"/>
          <p:nvPr/>
        </p:nvSpPr>
        <p:spPr>
          <a:xfrm>
            <a:off x="3786182" y="1857364"/>
            <a:ext cx="476412" cy="369332"/>
          </a:xfrm>
          <a:prstGeom prst="rect">
            <a:avLst/>
          </a:prstGeom>
          <a:noFill/>
        </p:spPr>
        <p:txBody>
          <a:bodyPr wrap="none" rtlCol="1">
            <a:spAutoFit/>
          </a:bodyPr>
          <a:lstStyle/>
          <a:p>
            <a:r>
              <a:rPr lang="en-US" dirty="0" smtClean="0"/>
              <a:t>r    </a:t>
            </a:r>
            <a:endParaRPr lang="fa-IR" dirty="0"/>
          </a:p>
        </p:txBody>
      </p:sp>
      <p:sp>
        <p:nvSpPr>
          <p:cNvPr id="69" name="TextBox 68"/>
          <p:cNvSpPr txBox="1"/>
          <p:nvPr/>
        </p:nvSpPr>
        <p:spPr>
          <a:xfrm>
            <a:off x="2000232" y="2857496"/>
            <a:ext cx="688009" cy="369332"/>
          </a:xfrm>
          <a:prstGeom prst="rect">
            <a:avLst/>
          </a:prstGeom>
          <a:noFill/>
        </p:spPr>
        <p:txBody>
          <a:bodyPr wrap="none" rtlCol="1">
            <a:spAutoFit/>
          </a:bodyPr>
          <a:lstStyle/>
          <a:p>
            <a:r>
              <a:rPr lang="en-US" dirty="0" smtClean="0"/>
              <a:t>r        </a:t>
            </a:r>
            <a:endParaRPr lang="fa-IR" dirty="0"/>
          </a:p>
        </p:txBody>
      </p:sp>
      <p:cxnSp>
        <p:nvCxnSpPr>
          <p:cNvPr id="73" name="Straight Arrow Connector 72"/>
          <p:cNvCxnSpPr/>
          <p:nvPr/>
        </p:nvCxnSpPr>
        <p:spPr>
          <a:xfrm rot="10800000" flipV="1">
            <a:off x="2285984" y="3000372"/>
            <a:ext cx="214314" cy="14287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2786050" y="2214554"/>
            <a:ext cx="285752" cy="14287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3536149" y="821513"/>
            <a:ext cx="285752" cy="7143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340768"/>
            <a:ext cx="301686" cy="369332"/>
          </a:xfrm>
          <a:prstGeom prst="rect">
            <a:avLst/>
          </a:prstGeom>
          <a:noFill/>
        </p:spPr>
        <p:txBody>
          <a:bodyPr wrap="none" rtlCol="0">
            <a:spAutoFit/>
          </a:bodyPr>
          <a:lstStyle/>
          <a:p>
            <a:r>
              <a:rPr lang="en-US" dirty="0" smtClean="0"/>
              <a:t>2</a:t>
            </a:r>
            <a:endParaRPr lang="en-GB" dirty="0"/>
          </a:p>
        </p:txBody>
      </p:sp>
      <p:sp>
        <p:nvSpPr>
          <p:cNvPr id="4" name="TextBox 3"/>
          <p:cNvSpPr txBox="1"/>
          <p:nvPr/>
        </p:nvSpPr>
        <p:spPr>
          <a:xfrm>
            <a:off x="971600" y="1052736"/>
            <a:ext cx="332142" cy="369332"/>
          </a:xfrm>
          <a:prstGeom prst="rect">
            <a:avLst/>
          </a:prstGeom>
          <a:noFill/>
        </p:spPr>
        <p:txBody>
          <a:bodyPr wrap="none" rtlCol="0">
            <a:spAutoFit/>
          </a:bodyPr>
          <a:lstStyle/>
          <a:p>
            <a:r>
              <a:rPr lang="en-US" dirty="0" smtClean="0"/>
              <a:t>U</a:t>
            </a:r>
            <a:endParaRPr lang="en-GB" dirty="0"/>
          </a:p>
        </p:txBody>
      </p:sp>
      <p:sp>
        <p:nvSpPr>
          <p:cNvPr id="5" name="TextBox 4"/>
          <p:cNvSpPr txBox="1"/>
          <p:nvPr/>
        </p:nvSpPr>
        <p:spPr>
          <a:xfrm>
            <a:off x="971600" y="1628800"/>
            <a:ext cx="327334" cy="369332"/>
          </a:xfrm>
          <a:prstGeom prst="rect">
            <a:avLst/>
          </a:prstGeom>
          <a:noFill/>
        </p:spPr>
        <p:txBody>
          <a:bodyPr wrap="none" rtlCol="0">
            <a:spAutoFit/>
          </a:bodyPr>
          <a:lstStyle/>
          <a:p>
            <a:r>
              <a:rPr lang="en-US" dirty="0" smtClean="0"/>
              <a:t>D</a:t>
            </a:r>
            <a:endParaRPr lang="en-GB" dirty="0"/>
          </a:p>
        </p:txBody>
      </p:sp>
      <p:sp>
        <p:nvSpPr>
          <p:cNvPr id="6" name="TextBox 5"/>
          <p:cNvSpPr txBox="1"/>
          <p:nvPr/>
        </p:nvSpPr>
        <p:spPr>
          <a:xfrm>
            <a:off x="2051720" y="404664"/>
            <a:ext cx="301686" cy="369332"/>
          </a:xfrm>
          <a:prstGeom prst="rect">
            <a:avLst/>
          </a:prstGeom>
          <a:noFill/>
        </p:spPr>
        <p:txBody>
          <a:bodyPr wrap="none" rtlCol="0">
            <a:spAutoFit/>
          </a:bodyPr>
          <a:lstStyle/>
          <a:p>
            <a:r>
              <a:rPr lang="en-US" dirty="0" smtClean="0"/>
              <a:t>3</a:t>
            </a:r>
            <a:endParaRPr lang="en-GB" dirty="0"/>
          </a:p>
        </p:txBody>
      </p:sp>
      <p:sp>
        <p:nvSpPr>
          <p:cNvPr id="7" name="TextBox 6"/>
          <p:cNvSpPr txBox="1"/>
          <p:nvPr/>
        </p:nvSpPr>
        <p:spPr>
          <a:xfrm>
            <a:off x="1691680" y="692696"/>
            <a:ext cx="237566" cy="369332"/>
          </a:xfrm>
          <a:prstGeom prst="rect">
            <a:avLst/>
          </a:prstGeom>
          <a:noFill/>
        </p:spPr>
        <p:txBody>
          <a:bodyPr wrap="none" rtlCol="0">
            <a:spAutoFit/>
          </a:bodyPr>
          <a:lstStyle/>
          <a:p>
            <a:r>
              <a:rPr lang="en-US" dirty="0" smtClean="0"/>
              <a:t>l</a:t>
            </a:r>
            <a:endParaRPr lang="en-GB" dirty="0"/>
          </a:p>
        </p:txBody>
      </p:sp>
      <p:sp>
        <p:nvSpPr>
          <p:cNvPr id="8" name="TextBox 7"/>
          <p:cNvSpPr txBox="1"/>
          <p:nvPr/>
        </p:nvSpPr>
        <p:spPr>
          <a:xfrm>
            <a:off x="2627784" y="620688"/>
            <a:ext cx="264816" cy="369332"/>
          </a:xfrm>
          <a:prstGeom prst="rect">
            <a:avLst/>
          </a:prstGeom>
          <a:noFill/>
        </p:spPr>
        <p:txBody>
          <a:bodyPr wrap="none" rtlCol="0">
            <a:spAutoFit/>
          </a:bodyPr>
          <a:lstStyle/>
          <a:p>
            <a:r>
              <a:rPr lang="en-US" dirty="0" smtClean="0"/>
              <a:t>r</a:t>
            </a:r>
            <a:endParaRPr lang="en-GB" dirty="0"/>
          </a:p>
        </p:txBody>
      </p:sp>
      <p:graphicFrame>
        <p:nvGraphicFramePr>
          <p:cNvPr id="9" name="Table 8"/>
          <p:cNvGraphicFramePr>
            <a:graphicFrameLocks noGrp="1"/>
          </p:cNvGraphicFramePr>
          <p:nvPr/>
        </p:nvGraphicFramePr>
        <p:xfrm>
          <a:off x="1331640" y="1196752"/>
          <a:ext cx="2448272" cy="731520"/>
        </p:xfrm>
        <a:graphic>
          <a:graphicData uri="http://schemas.openxmlformats.org/drawingml/2006/table">
            <a:tbl>
              <a:tblPr firstRow="1" bandRow="1">
                <a:tableStyleId>{5940675A-B579-460E-94D1-54222C63F5DA}</a:tableStyleId>
              </a:tblPr>
              <a:tblGrid>
                <a:gridCol w="1224136"/>
                <a:gridCol w="1224136"/>
              </a:tblGrid>
              <a:tr h="226824">
                <a:tc>
                  <a:txBody>
                    <a:bodyPr/>
                    <a:lstStyle/>
                    <a:p>
                      <a:endParaRPr lang="en-GB" dirty="0"/>
                    </a:p>
                  </a:txBody>
                  <a:tcPr/>
                </a:tc>
                <a:tc>
                  <a:txBody>
                    <a:bodyPr/>
                    <a:lstStyle/>
                    <a:p>
                      <a:endParaRPr lang="en-GB"/>
                    </a:p>
                  </a:txBody>
                  <a:tcPr/>
                </a:tc>
              </a:tr>
              <a:tr h="226824">
                <a:tc>
                  <a:txBody>
                    <a:bodyPr/>
                    <a:lstStyle/>
                    <a:p>
                      <a:endParaRPr lang="en-GB"/>
                    </a:p>
                  </a:txBody>
                  <a:tcPr/>
                </a:tc>
                <a:tc>
                  <a:txBody>
                    <a:bodyPr/>
                    <a:lstStyle/>
                    <a:p>
                      <a:endParaRPr lang="en-GB" dirty="0"/>
                    </a:p>
                  </a:txBody>
                  <a:tcPr/>
                </a:tc>
              </a:tr>
            </a:tbl>
          </a:graphicData>
        </a:graphic>
      </p:graphicFrame>
      <p:sp>
        <p:nvSpPr>
          <p:cNvPr id="10" name="TextBox 9"/>
          <p:cNvSpPr txBox="1"/>
          <p:nvPr/>
        </p:nvSpPr>
        <p:spPr>
          <a:xfrm>
            <a:off x="1619672" y="1196752"/>
            <a:ext cx="476412" cy="369332"/>
          </a:xfrm>
          <a:prstGeom prst="rect">
            <a:avLst/>
          </a:prstGeom>
          <a:noFill/>
        </p:spPr>
        <p:txBody>
          <a:bodyPr wrap="none" rtlCol="0">
            <a:spAutoFit/>
          </a:bodyPr>
          <a:lstStyle/>
          <a:p>
            <a:r>
              <a:rPr lang="en-US" dirty="0" smtClean="0"/>
              <a:t>1,1</a:t>
            </a:r>
            <a:endParaRPr lang="en-GB" dirty="0"/>
          </a:p>
        </p:txBody>
      </p:sp>
      <p:sp>
        <p:nvSpPr>
          <p:cNvPr id="11" name="TextBox 10"/>
          <p:cNvSpPr txBox="1"/>
          <p:nvPr/>
        </p:nvSpPr>
        <p:spPr>
          <a:xfrm>
            <a:off x="2843808" y="1196752"/>
            <a:ext cx="476412" cy="369332"/>
          </a:xfrm>
          <a:prstGeom prst="rect">
            <a:avLst/>
          </a:prstGeom>
          <a:noFill/>
        </p:spPr>
        <p:txBody>
          <a:bodyPr wrap="none" rtlCol="0">
            <a:spAutoFit/>
          </a:bodyPr>
          <a:lstStyle/>
          <a:p>
            <a:r>
              <a:rPr lang="en-US" dirty="0" smtClean="0"/>
              <a:t>0,2</a:t>
            </a:r>
            <a:endParaRPr lang="en-GB" dirty="0"/>
          </a:p>
        </p:txBody>
      </p:sp>
      <p:sp>
        <p:nvSpPr>
          <p:cNvPr id="12" name="TextBox 11"/>
          <p:cNvSpPr txBox="1"/>
          <p:nvPr/>
        </p:nvSpPr>
        <p:spPr>
          <a:xfrm>
            <a:off x="1691680" y="1556792"/>
            <a:ext cx="476412" cy="369332"/>
          </a:xfrm>
          <a:prstGeom prst="rect">
            <a:avLst/>
          </a:prstGeom>
          <a:noFill/>
        </p:spPr>
        <p:txBody>
          <a:bodyPr wrap="none" rtlCol="0">
            <a:spAutoFit/>
          </a:bodyPr>
          <a:lstStyle/>
          <a:p>
            <a:r>
              <a:rPr lang="en-US" dirty="0" smtClean="0"/>
              <a:t>0,1</a:t>
            </a:r>
            <a:endParaRPr lang="en-GB" dirty="0"/>
          </a:p>
        </p:txBody>
      </p:sp>
      <p:sp>
        <p:nvSpPr>
          <p:cNvPr id="13" name="TextBox 12"/>
          <p:cNvSpPr txBox="1"/>
          <p:nvPr/>
        </p:nvSpPr>
        <p:spPr>
          <a:xfrm>
            <a:off x="2771800" y="1556792"/>
            <a:ext cx="476412" cy="369332"/>
          </a:xfrm>
          <a:prstGeom prst="rect">
            <a:avLst/>
          </a:prstGeom>
          <a:noFill/>
        </p:spPr>
        <p:txBody>
          <a:bodyPr wrap="none" rtlCol="0">
            <a:spAutoFit/>
          </a:bodyPr>
          <a:lstStyle/>
          <a:p>
            <a:r>
              <a:rPr lang="en-US" dirty="0" smtClean="0"/>
              <a:t>1,0</a:t>
            </a:r>
            <a:endParaRPr lang="en-GB" dirty="0"/>
          </a:p>
        </p:txBody>
      </p:sp>
      <p:sp>
        <p:nvSpPr>
          <p:cNvPr id="14" name="TextBox 13"/>
          <p:cNvSpPr txBox="1"/>
          <p:nvPr/>
        </p:nvSpPr>
        <p:spPr>
          <a:xfrm>
            <a:off x="4572000" y="548680"/>
            <a:ext cx="2714397" cy="369332"/>
          </a:xfrm>
          <a:prstGeom prst="rect">
            <a:avLst/>
          </a:prstGeom>
          <a:noFill/>
        </p:spPr>
        <p:txBody>
          <a:bodyPr wrap="none" rtlCol="0">
            <a:spAutoFit/>
          </a:bodyPr>
          <a:lstStyle/>
          <a:p>
            <a:r>
              <a:rPr lang="en-US" dirty="0" smtClean="0"/>
              <a:t>NE  of   the </a:t>
            </a:r>
            <a:r>
              <a:rPr lang="en-US" dirty="0" err="1" smtClean="0"/>
              <a:t>subg-ame</a:t>
            </a:r>
            <a:r>
              <a:rPr lang="en-US" dirty="0" smtClean="0"/>
              <a:t>  (</a:t>
            </a:r>
            <a:r>
              <a:rPr lang="en-US" dirty="0" err="1" smtClean="0"/>
              <a:t>D,r</a:t>
            </a:r>
            <a:r>
              <a:rPr lang="en-US" dirty="0" smtClean="0"/>
              <a:t>)</a:t>
            </a:r>
            <a:endParaRPr lang="en-GB" dirty="0"/>
          </a:p>
        </p:txBody>
      </p:sp>
      <p:sp>
        <p:nvSpPr>
          <p:cNvPr id="15" name="TextBox 14"/>
          <p:cNvSpPr txBox="1"/>
          <p:nvPr/>
        </p:nvSpPr>
        <p:spPr>
          <a:xfrm>
            <a:off x="683568" y="2348880"/>
            <a:ext cx="8492838" cy="1200329"/>
          </a:xfrm>
          <a:prstGeom prst="rect">
            <a:avLst/>
          </a:prstGeom>
          <a:noFill/>
        </p:spPr>
        <p:txBody>
          <a:bodyPr wrap="none" rtlCol="0">
            <a:spAutoFit/>
          </a:bodyPr>
          <a:lstStyle/>
          <a:p>
            <a:r>
              <a:rPr lang="en-US" dirty="0" smtClean="0"/>
              <a:t>Definition: A </a:t>
            </a:r>
            <a:r>
              <a:rPr lang="en-US" dirty="0" err="1" smtClean="0"/>
              <a:t>subg-ame</a:t>
            </a:r>
            <a:r>
              <a:rPr lang="en-US" dirty="0" smtClean="0"/>
              <a:t>  is a part of game that looks like a game with in the tree it satisfies</a:t>
            </a:r>
          </a:p>
          <a:p>
            <a:r>
              <a:rPr lang="en-US" dirty="0" err="1" smtClean="0"/>
              <a:t>i</a:t>
            </a:r>
            <a:r>
              <a:rPr lang="en-US" dirty="0" smtClean="0"/>
              <a:t>)It starts from a single node </a:t>
            </a:r>
          </a:p>
          <a:p>
            <a:r>
              <a:rPr lang="en-US" dirty="0" smtClean="0"/>
              <a:t>ii) It comprises all successors to that node</a:t>
            </a:r>
          </a:p>
          <a:p>
            <a:r>
              <a:rPr lang="en-US" dirty="0" smtClean="0"/>
              <a:t>iii) It  does not break up any </a:t>
            </a:r>
            <a:r>
              <a:rPr lang="en-US" dirty="0" err="1" smtClean="0"/>
              <a:t>informations</a:t>
            </a:r>
            <a:r>
              <a:rPr lang="en-US" dirty="0" smtClean="0"/>
              <a:t> sets. </a:t>
            </a:r>
            <a:endParaRPr lang="en-GB" dirty="0"/>
          </a:p>
        </p:txBody>
      </p:sp>
      <p:sp>
        <p:nvSpPr>
          <p:cNvPr id="18" name="TextBox 17"/>
          <p:cNvSpPr txBox="1"/>
          <p:nvPr/>
        </p:nvSpPr>
        <p:spPr>
          <a:xfrm>
            <a:off x="755576" y="3861048"/>
            <a:ext cx="1783502" cy="369332"/>
          </a:xfrm>
          <a:prstGeom prst="rect">
            <a:avLst/>
          </a:prstGeom>
          <a:noFill/>
        </p:spPr>
        <p:txBody>
          <a:bodyPr wrap="none" rtlCol="0">
            <a:spAutoFit/>
          </a:bodyPr>
          <a:lstStyle/>
          <a:p>
            <a:r>
              <a:rPr lang="en-US" dirty="0" smtClean="0"/>
              <a:t>Definition: A NE </a:t>
            </a:r>
            <a:endParaRPr lang="en-GB" dirty="0"/>
          </a:p>
        </p:txBody>
      </p:sp>
      <p:graphicFrame>
        <p:nvGraphicFramePr>
          <p:cNvPr id="19" name="Object 18"/>
          <p:cNvGraphicFramePr>
            <a:graphicFrameLocks noChangeAspect="1"/>
          </p:cNvGraphicFramePr>
          <p:nvPr/>
        </p:nvGraphicFramePr>
        <p:xfrm>
          <a:off x="2483768" y="3843119"/>
          <a:ext cx="2016224" cy="403245"/>
        </p:xfrm>
        <a:graphic>
          <a:graphicData uri="http://schemas.openxmlformats.org/presentationml/2006/ole">
            <p:oleObj spid="_x0000_s145409" name="Equation" r:id="rId3" imgW="1206360" imgH="241200" progId="Equation.3">
              <p:embed/>
            </p:oleObj>
          </a:graphicData>
        </a:graphic>
      </p:graphicFrame>
      <p:sp>
        <p:nvSpPr>
          <p:cNvPr id="20" name="TextBox 19"/>
          <p:cNvSpPr txBox="1"/>
          <p:nvPr/>
        </p:nvSpPr>
        <p:spPr>
          <a:xfrm>
            <a:off x="4499992" y="3789040"/>
            <a:ext cx="3837461" cy="646331"/>
          </a:xfrm>
          <a:prstGeom prst="rect">
            <a:avLst/>
          </a:prstGeom>
          <a:noFill/>
          <a:ln>
            <a:solidFill>
              <a:srgbClr val="FF0000"/>
            </a:solidFill>
          </a:ln>
        </p:spPr>
        <p:txBody>
          <a:bodyPr wrap="none" rtlCol="0">
            <a:spAutoFit/>
          </a:bodyPr>
          <a:lstStyle/>
          <a:p>
            <a:r>
              <a:rPr lang="en-US" dirty="0" smtClean="0"/>
              <a:t>Is a sub game perfect equilibrium (SPE)</a:t>
            </a:r>
          </a:p>
          <a:p>
            <a:r>
              <a:rPr lang="en-US" dirty="0" smtClean="0"/>
              <a:t> </a:t>
            </a:r>
            <a:endParaRPr lang="en-GB" dirty="0"/>
          </a:p>
        </p:txBody>
      </p:sp>
      <p:sp>
        <p:nvSpPr>
          <p:cNvPr id="21" name="TextBox 20"/>
          <p:cNvSpPr txBox="1"/>
          <p:nvPr/>
        </p:nvSpPr>
        <p:spPr>
          <a:xfrm>
            <a:off x="683568" y="4581128"/>
            <a:ext cx="5003165" cy="369332"/>
          </a:xfrm>
          <a:prstGeom prst="rect">
            <a:avLst/>
          </a:prstGeom>
          <a:noFill/>
        </p:spPr>
        <p:txBody>
          <a:bodyPr wrap="none" rtlCol="0">
            <a:spAutoFit/>
          </a:bodyPr>
          <a:lstStyle/>
          <a:p>
            <a:r>
              <a:rPr lang="en-US" dirty="0" smtClean="0"/>
              <a:t>If it includes a NE  in every sub-game  of the game . </a:t>
            </a:r>
            <a:endParaRPr lang="en-GB" dirty="0"/>
          </a:p>
        </p:txBody>
      </p:sp>
      <p:sp>
        <p:nvSpPr>
          <p:cNvPr id="22" name="Date Placeholder 21"/>
          <p:cNvSpPr>
            <a:spLocks noGrp="1"/>
          </p:cNvSpPr>
          <p:nvPr>
            <p:ph type="dt" sz="half" idx="10"/>
          </p:nvPr>
        </p:nvSpPr>
        <p:spPr/>
        <p:txBody>
          <a:bodyPr/>
          <a:lstStyle/>
          <a:p>
            <a:fld id="{7BFDACCC-1182-407B-8F5B-A1D9C9EB4E28}" type="datetime1">
              <a:rPr lang="en-GB" smtClean="0"/>
              <a:pPr/>
              <a:t>01/12/2013</a:t>
            </a:fld>
            <a:endParaRPr lang="en-GB"/>
          </a:p>
        </p:txBody>
      </p:sp>
      <p:sp>
        <p:nvSpPr>
          <p:cNvPr id="23" name="Slide Number Placeholder 22"/>
          <p:cNvSpPr>
            <a:spLocks noGrp="1"/>
          </p:cNvSpPr>
          <p:nvPr>
            <p:ph type="sldNum" sz="quarter" idx="12"/>
          </p:nvPr>
        </p:nvSpPr>
        <p:spPr/>
        <p:txBody>
          <a:bodyPr/>
          <a:lstStyle/>
          <a:p>
            <a:fld id="{1AC99574-BD32-4BAE-A6F6-2684FFE94A8F}" type="slidenum">
              <a:rPr lang="en-GB" smtClean="0"/>
              <a:pPr/>
              <a:t>126</a:t>
            </a:fld>
            <a:endParaRPr lang="en-GB"/>
          </a:p>
        </p:txBody>
      </p:sp>
      <p:cxnSp>
        <p:nvCxnSpPr>
          <p:cNvPr id="25" name="Straight Connector 24"/>
          <p:cNvCxnSpPr/>
          <p:nvPr/>
        </p:nvCxnSpPr>
        <p:spPr>
          <a:xfrm flipV="1">
            <a:off x="6072198" y="5143512"/>
            <a:ext cx="500066" cy="4286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72198" y="5572140"/>
            <a:ext cx="642942" cy="3571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572264" y="4786322"/>
            <a:ext cx="428628" cy="3571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72264" y="5143512"/>
            <a:ext cx="500066" cy="214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7072330" y="5143512"/>
            <a:ext cx="214314" cy="214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072330" y="5357826"/>
            <a:ext cx="285752" cy="142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715140" y="5786454"/>
            <a:ext cx="285752" cy="142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715140" y="5929330"/>
            <a:ext cx="285752" cy="214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786446" y="5286388"/>
            <a:ext cx="301685" cy="369332"/>
          </a:xfrm>
          <a:prstGeom prst="rect">
            <a:avLst/>
          </a:prstGeom>
          <a:noFill/>
        </p:spPr>
        <p:txBody>
          <a:bodyPr wrap="none" rtlCol="1">
            <a:spAutoFit/>
          </a:bodyPr>
          <a:lstStyle/>
          <a:p>
            <a:r>
              <a:rPr lang="en-US" dirty="0" smtClean="0"/>
              <a:t>1</a:t>
            </a:r>
            <a:endParaRPr lang="fa-IR" dirty="0"/>
          </a:p>
        </p:txBody>
      </p:sp>
      <p:sp>
        <p:nvSpPr>
          <p:cNvPr id="43" name="TextBox 42"/>
          <p:cNvSpPr txBox="1"/>
          <p:nvPr/>
        </p:nvSpPr>
        <p:spPr>
          <a:xfrm>
            <a:off x="6357950" y="4929198"/>
            <a:ext cx="301685" cy="369332"/>
          </a:xfrm>
          <a:prstGeom prst="rect">
            <a:avLst/>
          </a:prstGeom>
          <a:noFill/>
        </p:spPr>
        <p:txBody>
          <a:bodyPr wrap="none" rtlCol="1">
            <a:spAutoFit/>
          </a:bodyPr>
          <a:lstStyle/>
          <a:p>
            <a:r>
              <a:rPr lang="en-US" dirty="0" smtClean="0"/>
              <a:t>2</a:t>
            </a:r>
            <a:endParaRPr lang="fa-IR" dirty="0"/>
          </a:p>
        </p:txBody>
      </p:sp>
      <p:sp>
        <p:nvSpPr>
          <p:cNvPr id="44" name="TextBox 43"/>
          <p:cNvSpPr txBox="1"/>
          <p:nvPr/>
        </p:nvSpPr>
        <p:spPr>
          <a:xfrm>
            <a:off x="6429388" y="5715016"/>
            <a:ext cx="301685" cy="369332"/>
          </a:xfrm>
          <a:prstGeom prst="rect">
            <a:avLst/>
          </a:prstGeom>
          <a:noFill/>
        </p:spPr>
        <p:txBody>
          <a:bodyPr wrap="none" rtlCol="1">
            <a:spAutoFit/>
          </a:bodyPr>
          <a:lstStyle/>
          <a:p>
            <a:r>
              <a:rPr lang="en-US" dirty="0" smtClean="0"/>
              <a:t>2</a:t>
            </a:r>
            <a:endParaRPr lang="fa-IR" dirty="0"/>
          </a:p>
        </p:txBody>
      </p:sp>
      <p:cxnSp>
        <p:nvCxnSpPr>
          <p:cNvPr id="48" name="Straight Connector 47"/>
          <p:cNvCxnSpPr/>
          <p:nvPr/>
        </p:nvCxnSpPr>
        <p:spPr>
          <a:xfrm rot="5400000" flipH="1" flipV="1">
            <a:off x="7000892" y="5643578"/>
            <a:ext cx="142876" cy="142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00892" y="5786454"/>
            <a:ext cx="214314" cy="142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6893735" y="6250801"/>
            <a:ext cx="357190" cy="1428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000892" y="6143644"/>
            <a:ext cx="428628" cy="714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858016" y="5143512"/>
            <a:ext cx="301685" cy="369332"/>
          </a:xfrm>
          <a:prstGeom prst="rect">
            <a:avLst/>
          </a:prstGeom>
          <a:noFill/>
        </p:spPr>
        <p:txBody>
          <a:bodyPr wrap="none" rtlCol="1">
            <a:spAutoFit/>
          </a:bodyPr>
          <a:lstStyle/>
          <a:p>
            <a:r>
              <a:rPr lang="en-US" dirty="0" smtClean="0"/>
              <a:t>1</a:t>
            </a:r>
            <a:endParaRPr lang="fa-IR" dirty="0"/>
          </a:p>
        </p:txBody>
      </p:sp>
      <p:sp>
        <p:nvSpPr>
          <p:cNvPr id="58" name="TextBox 57"/>
          <p:cNvSpPr txBox="1"/>
          <p:nvPr/>
        </p:nvSpPr>
        <p:spPr>
          <a:xfrm>
            <a:off x="6786578" y="5572140"/>
            <a:ext cx="301685" cy="369332"/>
          </a:xfrm>
          <a:prstGeom prst="rect">
            <a:avLst/>
          </a:prstGeom>
          <a:noFill/>
        </p:spPr>
        <p:txBody>
          <a:bodyPr wrap="none" rtlCol="1">
            <a:spAutoFit/>
          </a:bodyPr>
          <a:lstStyle/>
          <a:p>
            <a:r>
              <a:rPr lang="en-US" dirty="0" smtClean="0"/>
              <a:t>1</a:t>
            </a:r>
            <a:endParaRPr lang="fa-IR" dirty="0"/>
          </a:p>
        </p:txBody>
      </p:sp>
      <p:sp>
        <p:nvSpPr>
          <p:cNvPr id="59" name="TextBox 58"/>
          <p:cNvSpPr txBox="1"/>
          <p:nvPr/>
        </p:nvSpPr>
        <p:spPr>
          <a:xfrm>
            <a:off x="6786578" y="6000768"/>
            <a:ext cx="301685" cy="369332"/>
          </a:xfrm>
          <a:prstGeom prst="rect">
            <a:avLst/>
          </a:prstGeom>
          <a:noFill/>
        </p:spPr>
        <p:txBody>
          <a:bodyPr wrap="none" rtlCol="1">
            <a:spAutoFit/>
          </a:bodyPr>
          <a:lstStyle/>
          <a:p>
            <a:r>
              <a:rPr lang="en-US" dirty="0" smtClean="0"/>
              <a:t>1</a:t>
            </a:r>
            <a:endParaRPr lang="fa-IR" dirty="0"/>
          </a:p>
        </p:txBody>
      </p:sp>
      <p:sp>
        <p:nvSpPr>
          <p:cNvPr id="63" name="Freeform 62"/>
          <p:cNvSpPr/>
          <p:nvPr/>
        </p:nvSpPr>
        <p:spPr>
          <a:xfrm>
            <a:off x="6558038" y="5914571"/>
            <a:ext cx="1025676" cy="807962"/>
          </a:xfrm>
          <a:custGeom>
            <a:avLst/>
            <a:gdLst>
              <a:gd name="connsiteX0" fmla="*/ 104019 w 1025676"/>
              <a:gd name="connsiteY0" fmla="*/ 500743 h 807962"/>
              <a:gd name="connsiteX1" fmla="*/ 423333 w 1025676"/>
              <a:gd name="connsiteY1" fmla="*/ 50800 h 807962"/>
              <a:gd name="connsiteX2" fmla="*/ 960362 w 1025676"/>
              <a:gd name="connsiteY2" fmla="*/ 195943 h 807962"/>
              <a:gd name="connsiteX3" fmla="*/ 815219 w 1025676"/>
              <a:gd name="connsiteY3" fmla="*/ 747486 h 807962"/>
              <a:gd name="connsiteX4" fmla="*/ 118533 w 1025676"/>
              <a:gd name="connsiteY4" fmla="*/ 558800 h 807962"/>
              <a:gd name="connsiteX5" fmla="*/ 104019 w 1025676"/>
              <a:gd name="connsiteY5" fmla="*/ 558800 h 807962"/>
              <a:gd name="connsiteX6" fmla="*/ 104019 w 1025676"/>
              <a:gd name="connsiteY6" fmla="*/ 558800 h 80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676" h="807962">
                <a:moveTo>
                  <a:pt x="104019" y="500743"/>
                </a:moveTo>
                <a:cubicBezTo>
                  <a:pt x="192314" y="301171"/>
                  <a:pt x="280609" y="101600"/>
                  <a:pt x="423333" y="50800"/>
                </a:cubicBezTo>
                <a:cubicBezTo>
                  <a:pt x="566057" y="0"/>
                  <a:pt x="895048" y="79829"/>
                  <a:pt x="960362" y="195943"/>
                </a:cubicBezTo>
                <a:cubicBezTo>
                  <a:pt x="1025676" y="312057"/>
                  <a:pt x="955524" y="687010"/>
                  <a:pt x="815219" y="747486"/>
                </a:cubicBezTo>
                <a:cubicBezTo>
                  <a:pt x="674914" y="807962"/>
                  <a:pt x="237066" y="590248"/>
                  <a:pt x="118533" y="558800"/>
                </a:cubicBezTo>
                <a:cubicBezTo>
                  <a:pt x="0" y="527352"/>
                  <a:pt x="104019" y="558800"/>
                  <a:pt x="104019" y="558800"/>
                </a:cubicBezTo>
                <a:lnTo>
                  <a:pt x="104019" y="558800"/>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cxnSp>
        <p:nvCxnSpPr>
          <p:cNvPr id="67" name="Straight Connector 66"/>
          <p:cNvCxnSpPr/>
          <p:nvPr/>
        </p:nvCxnSpPr>
        <p:spPr>
          <a:xfrm rot="5400000">
            <a:off x="6607983" y="5750735"/>
            <a:ext cx="785818" cy="15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68" name="Freeform 67"/>
          <p:cNvSpPr/>
          <p:nvPr/>
        </p:nvSpPr>
        <p:spPr>
          <a:xfrm>
            <a:off x="6110514" y="4717143"/>
            <a:ext cx="2007810" cy="2148114"/>
          </a:xfrm>
          <a:custGeom>
            <a:avLst/>
            <a:gdLst>
              <a:gd name="connsiteX0" fmla="*/ 0 w 2007810"/>
              <a:gd name="connsiteY0" fmla="*/ 1785257 h 2148114"/>
              <a:gd name="connsiteX1" fmla="*/ 1161143 w 2007810"/>
              <a:gd name="connsiteY1" fmla="*/ 130628 h 2148114"/>
              <a:gd name="connsiteX2" fmla="*/ 1872343 w 2007810"/>
              <a:gd name="connsiteY2" fmla="*/ 1001486 h 2148114"/>
              <a:gd name="connsiteX3" fmla="*/ 1712686 w 2007810"/>
              <a:gd name="connsiteY3" fmla="*/ 2017486 h 2148114"/>
              <a:gd name="connsiteX4" fmla="*/ 101600 w 2007810"/>
              <a:gd name="connsiteY4" fmla="*/ 1785257 h 2148114"/>
              <a:gd name="connsiteX5" fmla="*/ 101600 w 2007810"/>
              <a:gd name="connsiteY5" fmla="*/ 1785257 h 2148114"/>
              <a:gd name="connsiteX6" fmla="*/ 72572 w 2007810"/>
              <a:gd name="connsiteY6" fmla="*/ 1828800 h 214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810" h="2148114">
                <a:moveTo>
                  <a:pt x="0" y="1785257"/>
                </a:moveTo>
                <a:cubicBezTo>
                  <a:pt x="424543" y="1023256"/>
                  <a:pt x="849086" y="261256"/>
                  <a:pt x="1161143" y="130628"/>
                </a:cubicBezTo>
                <a:cubicBezTo>
                  <a:pt x="1473200" y="0"/>
                  <a:pt x="1780419" y="687010"/>
                  <a:pt x="1872343" y="1001486"/>
                </a:cubicBezTo>
                <a:cubicBezTo>
                  <a:pt x="1964267" y="1315962"/>
                  <a:pt x="2007810" y="1886858"/>
                  <a:pt x="1712686" y="2017486"/>
                </a:cubicBezTo>
                <a:cubicBezTo>
                  <a:pt x="1417562" y="2148114"/>
                  <a:pt x="101600" y="1785257"/>
                  <a:pt x="101600" y="1785257"/>
                </a:cubicBezTo>
                <a:lnTo>
                  <a:pt x="101600" y="1785257"/>
                </a:lnTo>
                <a:lnTo>
                  <a:pt x="72572" y="1828800"/>
                </a:ln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260648"/>
            <a:ext cx="2888611" cy="369332"/>
          </a:xfrm>
          <a:prstGeom prst="rect">
            <a:avLst/>
          </a:prstGeom>
          <a:noFill/>
        </p:spPr>
        <p:txBody>
          <a:bodyPr wrap="none" rtlCol="0">
            <a:spAutoFit/>
          </a:bodyPr>
          <a:lstStyle/>
          <a:p>
            <a:r>
              <a:rPr lang="en-US" dirty="0" smtClean="0"/>
              <a:t>Example :  Do not screw   up </a:t>
            </a:r>
            <a:endParaRPr lang="en-GB" dirty="0"/>
          </a:p>
        </p:txBody>
      </p:sp>
      <p:cxnSp>
        <p:nvCxnSpPr>
          <p:cNvPr id="5" name="Straight Connector 4"/>
          <p:cNvCxnSpPr/>
          <p:nvPr/>
        </p:nvCxnSpPr>
        <p:spPr>
          <a:xfrm>
            <a:off x="2987824" y="1124744"/>
            <a:ext cx="2160240" cy="18722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483768" y="1124744"/>
            <a:ext cx="504056" cy="5760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987824" y="1556792"/>
            <a:ext cx="504056" cy="5760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563888" y="1988840"/>
            <a:ext cx="432048"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71800" y="836712"/>
            <a:ext cx="301686" cy="369332"/>
          </a:xfrm>
          <a:prstGeom prst="rect">
            <a:avLst/>
          </a:prstGeom>
          <a:noFill/>
        </p:spPr>
        <p:txBody>
          <a:bodyPr wrap="none" rtlCol="0">
            <a:spAutoFit/>
          </a:bodyPr>
          <a:lstStyle/>
          <a:p>
            <a:r>
              <a:rPr lang="en-US" dirty="0" smtClean="0"/>
              <a:t>1</a:t>
            </a:r>
            <a:endParaRPr lang="en-GB" dirty="0"/>
          </a:p>
        </p:txBody>
      </p:sp>
      <p:sp>
        <p:nvSpPr>
          <p:cNvPr id="13" name="TextBox 12"/>
          <p:cNvSpPr txBox="1"/>
          <p:nvPr/>
        </p:nvSpPr>
        <p:spPr>
          <a:xfrm>
            <a:off x="3059832" y="1052736"/>
            <a:ext cx="332142" cy="369332"/>
          </a:xfrm>
          <a:prstGeom prst="rect">
            <a:avLst/>
          </a:prstGeom>
          <a:noFill/>
        </p:spPr>
        <p:txBody>
          <a:bodyPr wrap="none" rtlCol="0">
            <a:spAutoFit/>
          </a:bodyPr>
          <a:lstStyle/>
          <a:p>
            <a:r>
              <a:rPr lang="en-US" dirty="0" smtClean="0"/>
              <a:t>U</a:t>
            </a:r>
            <a:endParaRPr lang="en-GB" dirty="0"/>
          </a:p>
        </p:txBody>
      </p:sp>
      <p:sp>
        <p:nvSpPr>
          <p:cNvPr id="14" name="TextBox 13"/>
          <p:cNvSpPr txBox="1"/>
          <p:nvPr/>
        </p:nvSpPr>
        <p:spPr>
          <a:xfrm>
            <a:off x="2123728" y="1484784"/>
            <a:ext cx="476412" cy="369332"/>
          </a:xfrm>
          <a:prstGeom prst="rect">
            <a:avLst/>
          </a:prstGeom>
          <a:noFill/>
        </p:spPr>
        <p:txBody>
          <a:bodyPr wrap="none" rtlCol="0">
            <a:spAutoFit/>
          </a:bodyPr>
          <a:lstStyle/>
          <a:p>
            <a:r>
              <a:rPr lang="en-US" dirty="0" smtClean="0"/>
              <a:t>2,1</a:t>
            </a:r>
            <a:endParaRPr lang="en-GB" dirty="0"/>
          </a:p>
        </p:txBody>
      </p:sp>
      <p:sp>
        <p:nvSpPr>
          <p:cNvPr id="15" name="TextBox 14"/>
          <p:cNvSpPr txBox="1"/>
          <p:nvPr/>
        </p:nvSpPr>
        <p:spPr>
          <a:xfrm>
            <a:off x="2699792" y="1844824"/>
            <a:ext cx="476412" cy="369332"/>
          </a:xfrm>
          <a:prstGeom prst="rect">
            <a:avLst/>
          </a:prstGeom>
          <a:noFill/>
        </p:spPr>
        <p:txBody>
          <a:bodyPr wrap="none" rtlCol="0">
            <a:spAutoFit/>
          </a:bodyPr>
          <a:lstStyle/>
          <a:p>
            <a:r>
              <a:rPr lang="en-US" dirty="0" smtClean="0"/>
              <a:t>1,2</a:t>
            </a:r>
            <a:endParaRPr lang="en-GB" dirty="0"/>
          </a:p>
        </p:txBody>
      </p:sp>
      <p:sp>
        <p:nvSpPr>
          <p:cNvPr id="16" name="TextBox 15"/>
          <p:cNvSpPr txBox="1"/>
          <p:nvPr/>
        </p:nvSpPr>
        <p:spPr>
          <a:xfrm>
            <a:off x="3275856" y="2276872"/>
            <a:ext cx="476412" cy="369332"/>
          </a:xfrm>
          <a:prstGeom prst="rect">
            <a:avLst/>
          </a:prstGeom>
          <a:noFill/>
        </p:spPr>
        <p:txBody>
          <a:bodyPr wrap="none" rtlCol="0">
            <a:spAutoFit/>
          </a:bodyPr>
          <a:lstStyle/>
          <a:p>
            <a:r>
              <a:rPr lang="en-US" dirty="0" smtClean="0"/>
              <a:t>3,1</a:t>
            </a:r>
            <a:endParaRPr lang="en-GB" dirty="0"/>
          </a:p>
        </p:txBody>
      </p:sp>
      <p:sp>
        <p:nvSpPr>
          <p:cNvPr id="17" name="TextBox 16"/>
          <p:cNvSpPr txBox="1"/>
          <p:nvPr/>
        </p:nvSpPr>
        <p:spPr>
          <a:xfrm>
            <a:off x="5004048" y="2780928"/>
            <a:ext cx="476412" cy="369332"/>
          </a:xfrm>
          <a:prstGeom prst="rect">
            <a:avLst/>
          </a:prstGeom>
          <a:noFill/>
        </p:spPr>
        <p:txBody>
          <a:bodyPr wrap="none" rtlCol="0">
            <a:spAutoFit/>
          </a:bodyPr>
          <a:lstStyle/>
          <a:p>
            <a:r>
              <a:rPr lang="en-US" dirty="0" smtClean="0"/>
              <a:t>4,3</a:t>
            </a:r>
            <a:endParaRPr lang="en-GB" dirty="0"/>
          </a:p>
        </p:txBody>
      </p:sp>
      <p:sp>
        <p:nvSpPr>
          <p:cNvPr id="18" name="TextBox 17"/>
          <p:cNvSpPr txBox="1"/>
          <p:nvPr/>
        </p:nvSpPr>
        <p:spPr>
          <a:xfrm>
            <a:off x="3347864" y="1340768"/>
            <a:ext cx="301686" cy="369332"/>
          </a:xfrm>
          <a:prstGeom prst="rect">
            <a:avLst/>
          </a:prstGeom>
          <a:noFill/>
        </p:spPr>
        <p:txBody>
          <a:bodyPr wrap="none" rtlCol="0">
            <a:spAutoFit/>
          </a:bodyPr>
          <a:lstStyle/>
          <a:p>
            <a:r>
              <a:rPr lang="en-US" dirty="0" smtClean="0"/>
              <a:t>2</a:t>
            </a:r>
            <a:endParaRPr lang="en-GB" dirty="0"/>
          </a:p>
        </p:txBody>
      </p:sp>
      <p:sp>
        <p:nvSpPr>
          <p:cNvPr id="19" name="TextBox 18"/>
          <p:cNvSpPr txBox="1"/>
          <p:nvPr/>
        </p:nvSpPr>
        <p:spPr>
          <a:xfrm>
            <a:off x="3923928" y="1700808"/>
            <a:ext cx="301686" cy="369332"/>
          </a:xfrm>
          <a:prstGeom prst="rect">
            <a:avLst/>
          </a:prstGeom>
          <a:noFill/>
        </p:spPr>
        <p:txBody>
          <a:bodyPr wrap="none" rtlCol="0">
            <a:spAutoFit/>
          </a:bodyPr>
          <a:lstStyle/>
          <a:p>
            <a:r>
              <a:rPr lang="en-US" dirty="0" smtClean="0"/>
              <a:t>1</a:t>
            </a:r>
            <a:endParaRPr lang="en-GB" dirty="0"/>
          </a:p>
        </p:txBody>
      </p:sp>
      <p:sp>
        <p:nvSpPr>
          <p:cNvPr id="20" name="TextBox 19"/>
          <p:cNvSpPr txBox="1"/>
          <p:nvPr/>
        </p:nvSpPr>
        <p:spPr>
          <a:xfrm>
            <a:off x="4499992" y="2276872"/>
            <a:ext cx="306494" cy="369332"/>
          </a:xfrm>
          <a:prstGeom prst="rect">
            <a:avLst/>
          </a:prstGeom>
          <a:noFill/>
        </p:spPr>
        <p:txBody>
          <a:bodyPr wrap="none" rtlCol="0">
            <a:spAutoFit/>
          </a:bodyPr>
          <a:lstStyle/>
          <a:p>
            <a:r>
              <a:rPr lang="en-US" dirty="0" smtClean="0"/>
              <a:t>u</a:t>
            </a:r>
            <a:endParaRPr lang="en-GB" dirty="0"/>
          </a:p>
        </p:txBody>
      </p:sp>
      <p:sp>
        <p:nvSpPr>
          <p:cNvPr id="21" name="TextBox 20"/>
          <p:cNvSpPr txBox="1"/>
          <p:nvPr/>
        </p:nvSpPr>
        <p:spPr>
          <a:xfrm>
            <a:off x="3635896" y="1988840"/>
            <a:ext cx="306494" cy="369332"/>
          </a:xfrm>
          <a:prstGeom prst="rect">
            <a:avLst/>
          </a:prstGeom>
          <a:noFill/>
        </p:spPr>
        <p:txBody>
          <a:bodyPr wrap="none" rtlCol="0">
            <a:spAutoFit/>
          </a:bodyPr>
          <a:lstStyle/>
          <a:p>
            <a:r>
              <a:rPr lang="en-US" dirty="0" smtClean="0"/>
              <a:t>d</a:t>
            </a:r>
            <a:endParaRPr lang="en-GB" dirty="0"/>
          </a:p>
        </p:txBody>
      </p:sp>
      <p:graphicFrame>
        <p:nvGraphicFramePr>
          <p:cNvPr id="22" name="Object 21"/>
          <p:cNvGraphicFramePr>
            <a:graphicFrameLocks noChangeAspect="1"/>
          </p:cNvGraphicFramePr>
          <p:nvPr/>
        </p:nvGraphicFramePr>
        <p:xfrm>
          <a:off x="1331640" y="2996952"/>
          <a:ext cx="2673350" cy="925512"/>
        </p:xfrm>
        <a:graphic>
          <a:graphicData uri="http://schemas.openxmlformats.org/presentationml/2006/ole">
            <p:oleObj spid="_x0000_s144385" name="Equation" r:id="rId3" imgW="1320480" imgH="457200" progId="Equation.3">
              <p:embed/>
            </p:oleObj>
          </a:graphicData>
        </a:graphic>
      </p:graphicFrame>
      <p:sp>
        <p:nvSpPr>
          <p:cNvPr id="24" name="TextBox 23"/>
          <p:cNvSpPr txBox="1"/>
          <p:nvPr/>
        </p:nvSpPr>
        <p:spPr>
          <a:xfrm>
            <a:off x="179512" y="3068960"/>
            <a:ext cx="445956" cy="369332"/>
          </a:xfrm>
          <a:prstGeom prst="rect">
            <a:avLst/>
          </a:prstGeom>
          <a:noFill/>
        </p:spPr>
        <p:txBody>
          <a:bodyPr wrap="none" rtlCol="0">
            <a:spAutoFit/>
          </a:bodyPr>
          <a:lstStyle/>
          <a:p>
            <a:r>
              <a:rPr lang="en-US" dirty="0" smtClean="0"/>
              <a:t>NE</a:t>
            </a:r>
            <a:endParaRPr lang="en-GB" dirty="0"/>
          </a:p>
        </p:txBody>
      </p:sp>
      <p:sp>
        <p:nvSpPr>
          <p:cNvPr id="26" name="TextBox 25"/>
          <p:cNvSpPr txBox="1"/>
          <p:nvPr/>
        </p:nvSpPr>
        <p:spPr>
          <a:xfrm>
            <a:off x="1547664" y="3501008"/>
            <a:ext cx="367408" cy="369332"/>
          </a:xfrm>
          <a:prstGeom prst="rect">
            <a:avLst/>
          </a:prstGeom>
          <a:noFill/>
        </p:spPr>
        <p:txBody>
          <a:bodyPr wrap="none" rtlCol="0">
            <a:spAutoFit/>
          </a:bodyPr>
          <a:lstStyle/>
          <a:p>
            <a:r>
              <a:rPr lang="en-US" dirty="0" smtClean="0"/>
              <a:t>BI</a:t>
            </a:r>
            <a:endParaRPr lang="en-GB" dirty="0"/>
          </a:p>
        </p:txBody>
      </p:sp>
      <p:graphicFrame>
        <p:nvGraphicFramePr>
          <p:cNvPr id="144386" name="Object 2"/>
          <p:cNvGraphicFramePr>
            <a:graphicFrameLocks noChangeAspect="1"/>
          </p:cNvGraphicFramePr>
          <p:nvPr/>
        </p:nvGraphicFramePr>
        <p:xfrm>
          <a:off x="1547813" y="4365625"/>
          <a:ext cx="396875" cy="1468438"/>
        </p:xfrm>
        <a:graphic>
          <a:graphicData uri="http://schemas.openxmlformats.org/presentationml/2006/ole">
            <p:oleObj spid="_x0000_s144386" name="Equation" r:id="rId4" imgW="253800" imgH="939600" progId="Equation.3">
              <p:embed/>
            </p:oleObj>
          </a:graphicData>
        </a:graphic>
      </p:graphicFrame>
      <p:graphicFrame>
        <p:nvGraphicFramePr>
          <p:cNvPr id="28" name="Table 27"/>
          <p:cNvGraphicFramePr>
            <a:graphicFrameLocks noGrp="1"/>
          </p:cNvGraphicFramePr>
          <p:nvPr/>
        </p:nvGraphicFramePr>
        <p:xfrm>
          <a:off x="2051720" y="4437112"/>
          <a:ext cx="1728192" cy="1463040"/>
        </p:xfrm>
        <a:graphic>
          <a:graphicData uri="http://schemas.openxmlformats.org/drawingml/2006/table">
            <a:tbl>
              <a:tblPr firstRow="1" bandRow="1">
                <a:tableStyleId>{5940675A-B579-460E-94D1-54222C63F5DA}</a:tableStyleId>
              </a:tblPr>
              <a:tblGrid>
                <a:gridCol w="864096"/>
                <a:gridCol w="864096"/>
              </a:tblGrid>
              <a:tr h="293752">
                <a:tc>
                  <a:txBody>
                    <a:bodyPr/>
                    <a:lstStyle/>
                    <a:p>
                      <a:endParaRPr lang="en-GB" dirty="0"/>
                    </a:p>
                  </a:txBody>
                  <a:tcPr/>
                </a:tc>
                <a:tc>
                  <a:txBody>
                    <a:bodyPr/>
                    <a:lstStyle/>
                    <a:p>
                      <a:endParaRPr lang="en-GB" dirty="0"/>
                    </a:p>
                  </a:txBody>
                  <a:tcPr/>
                </a:tc>
              </a:tr>
              <a:tr h="293752">
                <a:tc>
                  <a:txBody>
                    <a:bodyPr/>
                    <a:lstStyle/>
                    <a:p>
                      <a:endParaRPr lang="en-GB"/>
                    </a:p>
                  </a:txBody>
                  <a:tcPr/>
                </a:tc>
                <a:tc>
                  <a:txBody>
                    <a:bodyPr/>
                    <a:lstStyle/>
                    <a:p>
                      <a:endParaRPr lang="en-GB"/>
                    </a:p>
                  </a:txBody>
                  <a:tcPr/>
                </a:tc>
              </a:tr>
              <a:tr h="293752">
                <a:tc>
                  <a:txBody>
                    <a:bodyPr/>
                    <a:lstStyle/>
                    <a:p>
                      <a:endParaRPr lang="en-GB"/>
                    </a:p>
                  </a:txBody>
                  <a:tcPr/>
                </a:tc>
                <a:tc>
                  <a:txBody>
                    <a:bodyPr/>
                    <a:lstStyle/>
                    <a:p>
                      <a:endParaRPr lang="en-GB"/>
                    </a:p>
                  </a:txBody>
                  <a:tcPr/>
                </a:tc>
              </a:tr>
              <a:tr h="293752">
                <a:tc>
                  <a:txBody>
                    <a:bodyPr/>
                    <a:lstStyle/>
                    <a:p>
                      <a:endParaRPr lang="en-GB"/>
                    </a:p>
                  </a:txBody>
                  <a:tcPr/>
                </a:tc>
                <a:tc>
                  <a:txBody>
                    <a:bodyPr/>
                    <a:lstStyle/>
                    <a:p>
                      <a:endParaRPr lang="en-GB" dirty="0"/>
                    </a:p>
                  </a:txBody>
                  <a:tcPr/>
                </a:tc>
              </a:tr>
            </a:tbl>
          </a:graphicData>
        </a:graphic>
      </p:graphicFrame>
      <p:sp>
        <p:nvSpPr>
          <p:cNvPr id="29" name="TextBox 28"/>
          <p:cNvSpPr txBox="1"/>
          <p:nvPr/>
        </p:nvSpPr>
        <p:spPr>
          <a:xfrm>
            <a:off x="2267744" y="4437112"/>
            <a:ext cx="476412" cy="369332"/>
          </a:xfrm>
          <a:prstGeom prst="rect">
            <a:avLst/>
          </a:prstGeom>
          <a:noFill/>
        </p:spPr>
        <p:txBody>
          <a:bodyPr wrap="none" rtlCol="0">
            <a:spAutoFit/>
          </a:bodyPr>
          <a:lstStyle/>
          <a:p>
            <a:r>
              <a:rPr lang="en-US" dirty="0" smtClean="0"/>
              <a:t>4,3</a:t>
            </a:r>
            <a:endParaRPr lang="en-GB" dirty="0"/>
          </a:p>
        </p:txBody>
      </p:sp>
      <p:sp>
        <p:nvSpPr>
          <p:cNvPr id="30" name="TextBox 29"/>
          <p:cNvSpPr txBox="1"/>
          <p:nvPr/>
        </p:nvSpPr>
        <p:spPr>
          <a:xfrm>
            <a:off x="3059832" y="4437112"/>
            <a:ext cx="476412" cy="369332"/>
          </a:xfrm>
          <a:prstGeom prst="rect">
            <a:avLst/>
          </a:prstGeom>
          <a:noFill/>
        </p:spPr>
        <p:txBody>
          <a:bodyPr wrap="none" rtlCol="0">
            <a:spAutoFit/>
          </a:bodyPr>
          <a:lstStyle/>
          <a:p>
            <a:r>
              <a:rPr lang="en-US" dirty="0" smtClean="0"/>
              <a:t>1,2</a:t>
            </a:r>
            <a:endParaRPr lang="en-GB" dirty="0"/>
          </a:p>
        </p:txBody>
      </p:sp>
      <p:sp>
        <p:nvSpPr>
          <p:cNvPr id="31" name="TextBox 30"/>
          <p:cNvSpPr txBox="1"/>
          <p:nvPr/>
        </p:nvSpPr>
        <p:spPr>
          <a:xfrm>
            <a:off x="2267744" y="4797152"/>
            <a:ext cx="476412" cy="369332"/>
          </a:xfrm>
          <a:prstGeom prst="rect">
            <a:avLst/>
          </a:prstGeom>
          <a:noFill/>
        </p:spPr>
        <p:txBody>
          <a:bodyPr wrap="none" rtlCol="0">
            <a:spAutoFit/>
          </a:bodyPr>
          <a:lstStyle/>
          <a:p>
            <a:r>
              <a:rPr lang="en-US" dirty="0" smtClean="0"/>
              <a:t>3,1</a:t>
            </a:r>
            <a:endParaRPr lang="en-GB" dirty="0"/>
          </a:p>
        </p:txBody>
      </p:sp>
      <p:sp>
        <p:nvSpPr>
          <p:cNvPr id="32" name="TextBox 31"/>
          <p:cNvSpPr txBox="1"/>
          <p:nvPr/>
        </p:nvSpPr>
        <p:spPr>
          <a:xfrm>
            <a:off x="3059832" y="4797152"/>
            <a:ext cx="476412" cy="369332"/>
          </a:xfrm>
          <a:prstGeom prst="rect">
            <a:avLst/>
          </a:prstGeom>
          <a:noFill/>
        </p:spPr>
        <p:txBody>
          <a:bodyPr wrap="none" rtlCol="0">
            <a:spAutoFit/>
          </a:bodyPr>
          <a:lstStyle/>
          <a:p>
            <a:r>
              <a:rPr lang="en-US" dirty="0" smtClean="0"/>
              <a:t>1,2</a:t>
            </a:r>
            <a:endParaRPr lang="en-GB" dirty="0"/>
          </a:p>
        </p:txBody>
      </p:sp>
      <p:sp>
        <p:nvSpPr>
          <p:cNvPr id="33" name="TextBox 32"/>
          <p:cNvSpPr txBox="1"/>
          <p:nvPr/>
        </p:nvSpPr>
        <p:spPr>
          <a:xfrm>
            <a:off x="2267744" y="5157192"/>
            <a:ext cx="476412" cy="369332"/>
          </a:xfrm>
          <a:prstGeom prst="rect">
            <a:avLst/>
          </a:prstGeom>
          <a:noFill/>
        </p:spPr>
        <p:txBody>
          <a:bodyPr wrap="none" rtlCol="0">
            <a:spAutoFit/>
          </a:bodyPr>
          <a:lstStyle/>
          <a:p>
            <a:r>
              <a:rPr lang="en-US" dirty="0" smtClean="0"/>
              <a:t>2,1</a:t>
            </a:r>
            <a:endParaRPr lang="en-GB" dirty="0"/>
          </a:p>
        </p:txBody>
      </p:sp>
      <p:sp>
        <p:nvSpPr>
          <p:cNvPr id="34" name="TextBox 33"/>
          <p:cNvSpPr txBox="1"/>
          <p:nvPr/>
        </p:nvSpPr>
        <p:spPr>
          <a:xfrm>
            <a:off x="3131840" y="5157192"/>
            <a:ext cx="476412" cy="369332"/>
          </a:xfrm>
          <a:prstGeom prst="rect">
            <a:avLst/>
          </a:prstGeom>
          <a:noFill/>
        </p:spPr>
        <p:txBody>
          <a:bodyPr wrap="none" rtlCol="0">
            <a:spAutoFit/>
          </a:bodyPr>
          <a:lstStyle/>
          <a:p>
            <a:r>
              <a:rPr lang="en-US" dirty="0" smtClean="0"/>
              <a:t>2,1</a:t>
            </a:r>
            <a:endParaRPr lang="en-GB" dirty="0"/>
          </a:p>
        </p:txBody>
      </p:sp>
      <p:sp>
        <p:nvSpPr>
          <p:cNvPr id="35" name="TextBox 34"/>
          <p:cNvSpPr txBox="1"/>
          <p:nvPr/>
        </p:nvSpPr>
        <p:spPr>
          <a:xfrm>
            <a:off x="2267744" y="5589240"/>
            <a:ext cx="476412" cy="369332"/>
          </a:xfrm>
          <a:prstGeom prst="rect">
            <a:avLst/>
          </a:prstGeom>
          <a:noFill/>
        </p:spPr>
        <p:txBody>
          <a:bodyPr wrap="none" rtlCol="0">
            <a:spAutoFit/>
          </a:bodyPr>
          <a:lstStyle/>
          <a:p>
            <a:r>
              <a:rPr lang="en-US" dirty="0" smtClean="0"/>
              <a:t>2,1</a:t>
            </a:r>
            <a:endParaRPr lang="en-GB" dirty="0"/>
          </a:p>
        </p:txBody>
      </p:sp>
      <p:sp>
        <p:nvSpPr>
          <p:cNvPr id="36" name="TextBox 35"/>
          <p:cNvSpPr txBox="1"/>
          <p:nvPr/>
        </p:nvSpPr>
        <p:spPr>
          <a:xfrm>
            <a:off x="3131840" y="5517232"/>
            <a:ext cx="476412" cy="369332"/>
          </a:xfrm>
          <a:prstGeom prst="rect">
            <a:avLst/>
          </a:prstGeom>
          <a:noFill/>
        </p:spPr>
        <p:txBody>
          <a:bodyPr wrap="none" rtlCol="0">
            <a:spAutoFit/>
          </a:bodyPr>
          <a:lstStyle/>
          <a:p>
            <a:r>
              <a:rPr lang="en-US" dirty="0" smtClean="0"/>
              <a:t>2,1</a:t>
            </a:r>
            <a:endParaRPr lang="en-GB" dirty="0"/>
          </a:p>
        </p:txBody>
      </p:sp>
      <p:sp>
        <p:nvSpPr>
          <p:cNvPr id="37" name="TextBox 36"/>
          <p:cNvSpPr txBox="1"/>
          <p:nvPr/>
        </p:nvSpPr>
        <p:spPr>
          <a:xfrm>
            <a:off x="2411760" y="4149080"/>
            <a:ext cx="237566" cy="369332"/>
          </a:xfrm>
          <a:prstGeom prst="rect">
            <a:avLst/>
          </a:prstGeom>
          <a:noFill/>
        </p:spPr>
        <p:txBody>
          <a:bodyPr wrap="none" rtlCol="0">
            <a:spAutoFit/>
          </a:bodyPr>
          <a:lstStyle/>
          <a:p>
            <a:r>
              <a:rPr lang="en-US" dirty="0" smtClean="0"/>
              <a:t>l</a:t>
            </a:r>
            <a:endParaRPr lang="en-GB" dirty="0"/>
          </a:p>
        </p:txBody>
      </p:sp>
      <p:sp>
        <p:nvSpPr>
          <p:cNvPr id="38" name="TextBox 37"/>
          <p:cNvSpPr txBox="1"/>
          <p:nvPr/>
        </p:nvSpPr>
        <p:spPr>
          <a:xfrm>
            <a:off x="3203848" y="4077072"/>
            <a:ext cx="264816" cy="369332"/>
          </a:xfrm>
          <a:prstGeom prst="rect">
            <a:avLst/>
          </a:prstGeom>
          <a:noFill/>
        </p:spPr>
        <p:txBody>
          <a:bodyPr wrap="none" rtlCol="0">
            <a:spAutoFit/>
          </a:bodyPr>
          <a:lstStyle/>
          <a:p>
            <a:r>
              <a:rPr lang="en-US" dirty="0" smtClean="0"/>
              <a:t>r</a:t>
            </a:r>
            <a:endParaRPr lang="en-GB" dirty="0"/>
          </a:p>
        </p:txBody>
      </p:sp>
      <p:sp>
        <p:nvSpPr>
          <p:cNvPr id="39" name="TextBox 38"/>
          <p:cNvSpPr txBox="1"/>
          <p:nvPr/>
        </p:nvSpPr>
        <p:spPr>
          <a:xfrm>
            <a:off x="2699792" y="3717032"/>
            <a:ext cx="301686" cy="369332"/>
          </a:xfrm>
          <a:prstGeom prst="rect">
            <a:avLst/>
          </a:prstGeom>
          <a:noFill/>
        </p:spPr>
        <p:txBody>
          <a:bodyPr wrap="none" rtlCol="0">
            <a:spAutoFit/>
          </a:bodyPr>
          <a:lstStyle/>
          <a:p>
            <a:r>
              <a:rPr lang="en-US" dirty="0" smtClean="0"/>
              <a:t>2</a:t>
            </a:r>
            <a:endParaRPr lang="en-GB" dirty="0"/>
          </a:p>
        </p:txBody>
      </p:sp>
      <p:sp>
        <p:nvSpPr>
          <p:cNvPr id="40" name="TextBox 39"/>
          <p:cNvSpPr txBox="1"/>
          <p:nvPr/>
        </p:nvSpPr>
        <p:spPr>
          <a:xfrm>
            <a:off x="827584" y="5157192"/>
            <a:ext cx="301686" cy="369332"/>
          </a:xfrm>
          <a:prstGeom prst="rect">
            <a:avLst/>
          </a:prstGeom>
          <a:noFill/>
        </p:spPr>
        <p:txBody>
          <a:bodyPr wrap="none" rtlCol="0">
            <a:spAutoFit/>
          </a:bodyPr>
          <a:lstStyle/>
          <a:p>
            <a:r>
              <a:rPr lang="en-US" dirty="0" smtClean="0"/>
              <a:t>1</a:t>
            </a:r>
            <a:endParaRPr lang="en-GB" dirty="0"/>
          </a:p>
        </p:txBody>
      </p:sp>
      <p:sp>
        <p:nvSpPr>
          <p:cNvPr id="41" name="Date Placeholder 40"/>
          <p:cNvSpPr>
            <a:spLocks noGrp="1"/>
          </p:cNvSpPr>
          <p:nvPr>
            <p:ph type="dt" sz="half" idx="10"/>
          </p:nvPr>
        </p:nvSpPr>
        <p:spPr/>
        <p:txBody>
          <a:bodyPr/>
          <a:lstStyle/>
          <a:p>
            <a:fld id="{474497FA-5D39-48E0-BB0B-FC2C8DF32B9F}" type="datetime1">
              <a:rPr lang="en-GB" smtClean="0"/>
              <a:pPr/>
              <a:t>01/12/2013</a:t>
            </a:fld>
            <a:endParaRPr lang="en-GB"/>
          </a:p>
        </p:txBody>
      </p:sp>
      <p:sp>
        <p:nvSpPr>
          <p:cNvPr id="42" name="Slide Number Placeholder 41"/>
          <p:cNvSpPr>
            <a:spLocks noGrp="1"/>
          </p:cNvSpPr>
          <p:nvPr>
            <p:ph type="sldNum" sz="quarter" idx="12"/>
          </p:nvPr>
        </p:nvSpPr>
        <p:spPr/>
        <p:txBody>
          <a:bodyPr/>
          <a:lstStyle/>
          <a:p>
            <a:fld id="{1AC99574-BD32-4BAE-A6F6-2684FFE94A8F}" type="slidenum">
              <a:rPr lang="en-GB" smtClean="0"/>
              <a:pPr/>
              <a:t>127</a:t>
            </a:fld>
            <a:endParaRPr lang="en-GB"/>
          </a:p>
        </p:txBody>
      </p:sp>
      <p:cxnSp>
        <p:nvCxnSpPr>
          <p:cNvPr id="44" name="Straight Arrow Connector 43"/>
          <p:cNvCxnSpPr/>
          <p:nvPr/>
        </p:nvCxnSpPr>
        <p:spPr>
          <a:xfrm>
            <a:off x="4211960" y="2204864"/>
            <a:ext cx="216024" cy="14401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563888" y="1628800"/>
            <a:ext cx="216024" cy="21602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131840" y="1268760"/>
            <a:ext cx="216024" cy="21602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67744" y="4725144"/>
            <a:ext cx="21602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31840" y="5445224"/>
            <a:ext cx="21602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31840" y="5805264"/>
            <a:ext cx="21602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483768" y="4725144"/>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75856" y="5085184"/>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347864" y="5445224"/>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483768" y="5445224"/>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347864" y="5805264"/>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483768" y="5877272"/>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39552" y="3068960"/>
            <a:ext cx="247184" cy="369332"/>
          </a:xfrm>
          <a:prstGeom prst="rect">
            <a:avLst/>
          </a:prstGeom>
          <a:noFill/>
        </p:spPr>
        <p:txBody>
          <a:bodyPr wrap="none" rtlCol="0">
            <a:spAutoFit/>
          </a:bodyPr>
          <a:lstStyle/>
          <a:p>
            <a:r>
              <a:rPr lang="en-US" dirty="0" smtClean="0"/>
              <a:t>:</a:t>
            </a:r>
            <a:endParaRPr lang="en-GB" dirty="0"/>
          </a:p>
        </p:txBody>
      </p:sp>
      <p:sp>
        <p:nvSpPr>
          <p:cNvPr id="67" name="TextBox 66"/>
          <p:cNvSpPr txBox="1"/>
          <p:nvPr/>
        </p:nvSpPr>
        <p:spPr>
          <a:xfrm>
            <a:off x="1547664" y="2780928"/>
            <a:ext cx="301686" cy="369332"/>
          </a:xfrm>
          <a:prstGeom prst="rect">
            <a:avLst/>
          </a:prstGeom>
          <a:noFill/>
        </p:spPr>
        <p:txBody>
          <a:bodyPr wrap="none" rtlCol="0">
            <a:spAutoFit/>
          </a:bodyPr>
          <a:lstStyle/>
          <a:p>
            <a:r>
              <a:rPr lang="en-US" dirty="0" smtClean="0">
                <a:solidFill>
                  <a:srgbClr val="FF0000"/>
                </a:solidFill>
              </a:rPr>
              <a:t>1</a:t>
            </a:r>
            <a:endParaRPr lang="en-GB" dirty="0">
              <a:solidFill>
                <a:srgbClr val="FF0000"/>
              </a:solidFill>
            </a:endParaRPr>
          </a:p>
        </p:txBody>
      </p:sp>
      <p:sp>
        <p:nvSpPr>
          <p:cNvPr id="68" name="TextBox 67"/>
          <p:cNvSpPr txBox="1"/>
          <p:nvPr/>
        </p:nvSpPr>
        <p:spPr>
          <a:xfrm>
            <a:off x="2483768" y="2780928"/>
            <a:ext cx="301686" cy="369332"/>
          </a:xfrm>
          <a:prstGeom prst="rect">
            <a:avLst/>
          </a:prstGeom>
          <a:noFill/>
        </p:spPr>
        <p:txBody>
          <a:bodyPr wrap="none" rtlCol="0">
            <a:spAutoFit/>
          </a:bodyPr>
          <a:lstStyle/>
          <a:p>
            <a:r>
              <a:rPr lang="en-US" dirty="0" smtClean="0">
                <a:solidFill>
                  <a:srgbClr val="FF0000"/>
                </a:solidFill>
              </a:rPr>
              <a:t>2</a:t>
            </a:r>
            <a:endParaRPr lang="en-GB" dirty="0">
              <a:solidFill>
                <a:srgbClr val="FF0000"/>
              </a:solidFill>
            </a:endParaRPr>
          </a:p>
        </p:txBody>
      </p:sp>
      <p:sp>
        <p:nvSpPr>
          <p:cNvPr id="69" name="TextBox 68"/>
          <p:cNvSpPr txBox="1"/>
          <p:nvPr/>
        </p:nvSpPr>
        <p:spPr>
          <a:xfrm>
            <a:off x="3275856" y="2780928"/>
            <a:ext cx="301686" cy="369332"/>
          </a:xfrm>
          <a:prstGeom prst="rect">
            <a:avLst/>
          </a:prstGeom>
          <a:noFill/>
        </p:spPr>
        <p:txBody>
          <a:bodyPr wrap="none" rtlCol="0">
            <a:spAutoFit/>
          </a:bodyPr>
          <a:lstStyle/>
          <a:p>
            <a:r>
              <a:rPr lang="en-US" dirty="0" smtClean="0">
                <a:solidFill>
                  <a:srgbClr val="FF0000"/>
                </a:solidFill>
              </a:rPr>
              <a:t>3</a:t>
            </a:r>
            <a:endParaRPr lang="en-GB" dirty="0">
              <a:solidFill>
                <a:srgbClr val="FF0000"/>
              </a:solidFill>
            </a:endParaRPr>
          </a:p>
        </p:txBody>
      </p:sp>
      <p:sp>
        <p:nvSpPr>
          <p:cNvPr id="70" name="TextBox 69"/>
          <p:cNvSpPr txBox="1"/>
          <p:nvPr/>
        </p:nvSpPr>
        <p:spPr>
          <a:xfrm>
            <a:off x="2483768" y="1196752"/>
            <a:ext cx="327334" cy="369332"/>
          </a:xfrm>
          <a:prstGeom prst="rect">
            <a:avLst/>
          </a:prstGeom>
          <a:noFill/>
        </p:spPr>
        <p:txBody>
          <a:bodyPr wrap="none" rtlCol="0">
            <a:spAutoFit/>
          </a:bodyPr>
          <a:lstStyle/>
          <a:p>
            <a:r>
              <a:rPr lang="en-US" dirty="0" smtClean="0"/>
              <a:t>D</a:t>
            </a:r>
            <a:endParaRPr lang="en-GB" dirty="0"/>
          </a:p>
        </p:txBody>
      </p:sp>
      <p:sp>
        <p:nvSpPr>
          <p:cNvPr id="72" name="TextBox 71"/>
          <p:cNvSpPr txBox="1"/>
          <p:nvPr/>
        </p:nvSpPr>
        <p:spPr>
          <a:xfrm>
            <a:off x="2267744" y="3501008"/>
            <a:ext cx="367408" cy="369332"/>
          </a:xfrm>
          <a:prstGeom prst="rect">
            <a:avLst/>
          </a:prstGeom>
          <a:noFill/>
        </p:spPr>
        <p:txBody>
          <a:bodyPr wrap="none" rtlCol="0">
            <a:spAutoFit/>
          </a:bodyPr>
          <a:lstStyle/>
          <a:p>
            <a:r>
              <a:rPr lang="en-US" dirty="0" smtClean="0"/>
              <a:t>BI</a:t>
            </a:r>
            <a:endParaRPr lang="en-GB" dirty="0"/>
          </a:p>
        </p:txBody>
      </p:sp>
      <p:sp>
        <p:nvSpPr>
          <p:cNvPr id="73" name="TextBox 72"/>
          <p:cNvSpPr txBox="1"/>
          <p:nvPr/>
        </p:nvSpPr>
        <p:spPr>
          <a:xfrm>
            <a:off x="3275856" y="3501008"/>
            <a:ext cx="367408" cy="369332"/>
          </a:xfrm>
          <a:prstGeom prst="rect">
            <a:avLst/>
          </a:prstGeom>
          <a:noFill/>
        </p:spPr>
        <p:txBody>
          <a:bodyPr wrap="none" rtlCol="0">
            <a:spAutoFit/>
          </a:bodyPr>
          <a:lstStyle/>
          <a:p>
            <a:r>
              <a:rPr lang="en-US" dirty="0" smtClean="0"/>
              <a:t>BI</a:t>
            </a:r>
            <a:endParaRPr lang="en-GB" dirty="0"/>
          </a:p>
        </p:txBody>
      </p:sp>
      <p:cxnSp>
        <p:nvCxnSpPr>
          <p:cNvPr id="75" name="Straight Connector 74"/>
          <p:cNvCxnSpPr/>
          <p:nvPr/>
        </p:nvCxnSpPr>
        <p:spPr>
          <a:xfrm flipH="1">
            <a:off x="3347864" y="350100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267744" y="3501008"/>
            <a:ext cx="288032" cy="36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Freeform 78"/>
          <p:cNvSpPr/>
          <p:nvPr/>
        </p:nvSpPr>
        <p:spPr>
          <a:xfrm>
            <a:off x="3007659" y="1389529"/>
            <a:ext cx="2864223" cy="2079812"/>
          </a:xfrm>
          <a:custGeom>
            <a:avLst/>
            <a:gdLst>
              <a:gd name="connsiteX0" fmla="*/ 4482 w 2864223"/>
              <a:gd name="connsiteY0" fmla="*/ 1165412 h 2079812"/>
              <a:gd name="connsiteX1" fmla="*/ 1268506 w 2864223"/>
              <a:gd name="connsiteY1" fmla="*/ 22412 h 2079812"/>
              <a:gd name="connsiteX2" fmla="*/ 2774576 w 2864223"/>
              <a:gd name="connsiteY2" fmla="*/ 1299883 h 2079812"/>
              <a:gd name="connsiteX3" fmla="*/ 1806388 w 2864223"/>
              <a:gd name="connsiteY3" fmla="*/ 2079812 h 2079812"/>
              <a:gd name="connsiteX4" fmla="*/ 811306 w 2864223"/>
              <a:gd name="connsiteY4" fmla="*/ 1299883 h 2079812"/>
              <a:gd name="connsiteX5" fmla="*/ 300317 w 2864223"/>
              <a:gd name="connsiteY5" fmla="*/ 1474695 h 2079812"/>
              <a:gd name="connsiteX6" fmla="*/ 44823 w 2864223"/>
              <a:gd name="connsiteY6" fmla="*/ 1232647 h 2079812"/>
              <a:gd name="connsiteX7" fmla="*/ 31376 w 2864223"/>
              <a:gd name="connsiteY7" fmla="*/ 1232647 h 20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223" h="2079812">
                <a:moveTo>
                  <a:pt x="4482" y="1165412"/>
                </a:moveTo>
                <a:cubicBezTo>
                  <a:pt x="405653" y="582706"/>
                  <a:pt x="806824" y="0"/>
                  <a:pt x="1268506" y="22412"/>
                </a:cubicBezTo>
                <a:cubicBezTo>
                  <a:pt x="1730188" y="44824"/>
                  <a:pt x="2684929" y="956983"/>
                  <a:pt x="2774576" y="1299883"/>
                </a:cubicBezTo>
                <a:cubicBezTo>
                  <a:pt x="2864223" y="1642783"/>
                  <a:pt x="2133600" y="2079812"/>
                  <a:pt x="1806388" y="2079812"/>
                </a:cubicBezTo>
                <a:cubicBezTo>
                  <a:pt x="1479176" y="2079812"/>
                  <a:pt x="1062318" y="1400736"/>
                  <a:pt x="811306" y="1299883"/>
                </a:cubicBezTo>
                <a:cubicBezTo>
                  <a:pt x="560294" y="1199030"/>
                  <a:pt x="428064" y="1485901"/>
                  <a:pt x="300317" y="1474695"/>
                </a:cubicBezTo>
                <a:cubicBezTo>
                  <a:pt x="172570" y="1463489"/>
                  <a:pt x="89646" y="1272988"/>
                  <a:pt x="44823" y="1232647"/>
                </a:cubicBezTo>
                <a:cubicBezTo>
                  <a:pt x="0" y="1192306"/>
                  <a:pt x="31376" y="1228165"/>
                  <a:pt x="31376" y="1232647"/>
                </a:cubicBez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2" name="Freeform 81"/>
          <p:cNvSpPr/>
          <p:nvPr/>
        </p:nvSpPr>
        <p:spPr>
          <a:xfrm>
            <a:off x="2447365" y="712694"/>
            <a:ext cx="4287370" cy="3411071"/>
          </a:xfrm>
          <a:custGeom>
            <a:avLst/>
            <a:gdLst>
              <a:gd name="connsiteX0" fmla="*/ 0 w 4287370"/>
              <a:gd name="connsiteY0" fmla="*/ 1600200 h 3411071"/>
              <a:gd name="connsiteX1" fmla="*/ 1452282 w 4287370"/>
              <a:gd name="connsiteY1" fmla="*/ 0 h 3411071"/>
              <a:gd name="connsiteX2" fmla="*/ 2649070 w 4287370"/>
              <a:gd name="connsiteY2" fmla="*/ 497541 h 3411071"/>
              <a:gd name="connsiteX3" fmla="*/ 2649070 w 4287370"/>
              <a:gd name="connsiteY3" fmla="*/ 497541 h 3411071"/>
              <a:gd name="connsiteX4" fmla="*/ 4141694 w 4287370"/>
              <a:gd name="connsiteY4" fmla="*/ 1869141 h 3411071"/>
              <a:gd name="connsiteX5" fmla="*/ 3523129 w 4287370"/>
              <a:gd name="connsiteY5" fmla="*/ 2985247 h 3411071"/>
              <a:gd name="connsiteX6" fmla="*/ 2716306 w 4287370"/>
              <a:gd name="connsiteY6" fmla="*/ 3402106 h 3411071"/>
              <a:gd name="connsiteX7" fmla="*/ 2111188 w 4287370"/>
              <a:gd name="connsiteY7" fmla="*/ 3039035 h 3411071"/>
              <a:gd name="connsiteX8" fmla="*/ 1788459 w 4287370"/>
              <a:gd name="connsiteY8" fmla="*/ 2702859 h 3411071"/>
              <a:gd name="connsiteX9" fmla="*/ 1304364 w 4287370"/>
              <a:gd name="connsiteY9" fmla="*/ 2164977 h 3411071"/>
              <a:gd name="connsiteX10" fmla="*/ 887506 w 4287370"/>
              <a:gd name="connsiteY10" fmla="*/ 2299447 h 3411071"/>
              <a:gd name="connsiteX11" fmla="*/ 497541 w 4287370"/>
              <a:gd name="connsiteY11" fmla="*/ 1990165 h 3411071"/>
              <a:gd name="connsiteX12" fmla="*/ 497541 w 4287370"/>
              <a:gd name="connsiteY12" fmla="*/ 1976718 h 3411071"/>
              <a:gd name="connsiteX13" fmla="*/ 53788 w 4287370"/>
              <a:gd name="connsiteY13" fmla="*/ 1573306 h 3411071"/>
              <a:gd name="connsiteX14" fmla="*/ 53788 w 4287370"/>
              <a:gd name="connsiteY14" fmla="*/ 1573306 h 3411071"/>
              <a:gd name="connsiteX15" fmla="*/ 121023 w 4287370"/>
              <a:gd name="connsiteY15" fmla="*/ 1600200 h 3411071"/>
              <a:gd name="connsiteX16" fmla="*/ 121023 w 4287370"/>
              <a:gd name="connsiteY16" fmla="*/ 1600200 h 341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87370" h="3411071">
                <a:moveTo>
                  <a:pt x="0" y="1600200"/>
                </a:moveTo>
                <a:cubicBezTo>
                  <a:pt x="505385" y="891988"/>
                  <a:pt x="1010770" y="183776"/>
                  <a:pt x="1452282" y="0"/>
                </a:cubicBezTo>
                <a:lnTo>
                  <a:pt x="2649070" y="497541"/>
                </a:lnTo>
                <a:lnTo>
                  <a:pt x="2649070" y="497541"/>
                </a:lnTo>
                <a:cubicBezTo>
                  <a:pt x="2897841" y="726141"/>
                  <a:pt x="3996018" y="1454523"/>
                  <a:pt x="4141694" y="1869141"/>
                </a:cubicBezTo>
                <a:cubicBezTo>
                  <a:pt x="4287370" y="2283759"/>
                  <a:pt x="3760694" y="2729753"/>
                  <a:pt x="3523129" y="2985247"/>
                </a:cubicBezTo>
                <a:cubicBezTo>
                  <a:pt x="3285564" y="3240741"/>
                  <a:pt x="2951630" y="3393141"/>
                  <a:pt x="2716306" y="3402106"/>
                </a:cubicBezTo>
                <a:cubicBezTo>
                  <a:pt x="2480982" y="3411071"/>
                  <a:pt x="2265829" y="3155576"/>
                  <a:pt x="2111188" y="3039035"/>
                </a:cubicBezTo>
                <a:cubicBezTo>
                  <a:pt x="1956547" y="2922494"/>
                  <a:pt x="1922930" y="2848535"/>
                  <a:pt x="1788459" y="2702859"/>
                </a:cubicBezTo>
                <a:cubicBezTo>
                  <a:pt x="1653988" y="2557183"/>
                  <a:pt x="1454523" y="2232212"/>
                  <a:pt x="1304364" y="2164977"/>
                </a:cubicBezTo>
                <a:cubicBezTo>
                  <a:pt x="1154205" y="2097742"/>
                  <a:pt x="1021976" y="2328582"/>
                  <a:pt x="887506" y="2299447"/>
                </a:cubicBezTo>
                <a:cubicBezTo>
                  <a:pt x="753036" y="2270312"/>
                  <a:pt x="562535" y="2043953"/>
                  <a:pt x="497541" y="1990165"/>
                </a:cubicBezTo>
                <a:cubicBezTo>
                  <a:pt x="432547" y="1936377"/>
                  <a:pt x="571500" y="2046194"/>
                  <a:pt x="497541" y="1976718"/>
                </a:cubicBezTo>
                <a:cubicBezTo>
                  <a:pt x="423582" y="1907242"/>
                  <a:pt x="53788" y="1573306"/>
                  <a:pt x="53788" y="1573306"/>
                </a:cubicBezTo>
                <a:lnTo>
                  <a:pt x="53788" y="1573306"/>
                </a:lnTo>
                <a:lnTo>
                  <a:pt x="121023" y="1600200"/>
                </a:lnTo>
                <a:lnTo>
                  <a:pt x="121023" y="1600200"/>
                </a:ln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p:cNvSpPr txBox="1"/>
          <p:nvPr/>
        </p:nvSpPr>
        <p:spPr>
          <a:xfrm>
            <a:off x="3563888" y="1412776"/>
            <a:ext cx="237566" cy="369332"/>
          </a:xfrm>
          <a:prstGeom prst="rect">
            <a:avLst/>
          </a:prstGeom>
          <a:noFill/>
        </p:spPr>
        <p:txBody>
          <a:bodyPr wrap="none" rtlCol="0">
            <a:spAutoFit/>
          </a:bodyPr>
          <a:lstStyle/>
          <a:p>
            <a:r>
              <a:rPr lang="en-US" dirty="0" smtClean="0"/>
              <a:t>l</a:t>
            </a:r>
            <a:endParaRPr lang="en-GB" dirty="0"/>
          </a:p>
        </p:txBody>
      </p:sp>
      <p:sp>
        <p:nvSpPr>
          <p:cNvPr id="61" name="TextBox 60"/>
          <p:cNvSpPr txBox="1"/>
          <p:nvPr/>
        </p:nvSpPr>
        <p:spPr>
          <a:xfrm>
            <a:off x="3131840" y="1556792"/>
            <a:ext cx="264816" cy="369332"/>
          </a:xfrm>
          <a:prstGeom prst="rect">
            <a:avLst/>
          </a:prstGeom>
          <a:noFill/>
        </p:spPr>
        <p:txBody>
          <a:bodyPr wrap="none" rtlCol="0">
            <a:spAutoFit/>
          </a:bodyPr>
          <a:lstStyle/>
          <a:p>
            <a:r>
              <a:rPr lang="en-US" dirty="0" smtClean="0"/>
              <a:t>r</a:t>
            </a:r>
            <a:endParaRPr lang="en-GB"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04664"/>
            <a:ext cx="4157933" cy="369332"/>
          </a:xfrm>
          <a:prstGeom prst="rect">
            <a:avLst/>
          </a:prstGeom>
          <a:noFill/>
        </p:spPr>
        <p:txBody>
          <a:bodyPr wrap="none" rtlCol="0">
            <a:spAutoFit/>
          </a:bodyPr>
          <a:lstStyle/>
          <a:p>
            <a:r>
              <a:rPr lang="en-US" dirty="0" smtClean="0"/>
              <a:t>Which sub-game are  SPE  NE?  To find SPE</a:t>
            </a:r>
            <a:endParaRPr lang="en-GB" dirty="0"/>
          </a:p>
        </p:txBody>
      </p:sp>
      <p:cxnSp>
        <p:nvCxnSpPr>
          <p:cNvPr id="5" name="Straight Connector 4"/>
          <p:cNvCxnSpPr/>
          <p:nvPr/>
        </p:nvCxnSpPr>
        <p:spPr>
          <a:xfrm>
            <a:off x="6372200" y="764704"/>
            <a:ext cx="914400" cy="914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724128" y="764704"/>
            <a:ext cx="648072" cy="936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28184" y="404664"/>
            <a:ext cx="301686" cy="369332"/>
          </a:xfrm>
          <a:prstGeom prst="rect">
            <a:avLst/>
          </a:prstGeom>
          <a:noFill/>
        </p:spPr>
        <p:txBody>
          <a:bodyPr wrap="none" rtlCol="0">
            <a:spAutoFit/>
          </a:bodyPr>
          <a:lstStyle/>
          <a:p>
            <a:r>
              <a:rPr lang="en-US" dirty="0" smtClean="0"/>
              <a:t>1</a:t>
            </a:r>
            <a:endParaRPr lang="en-GB" dirty="0"/>
          </a:p>
        </p:txBody>
      </p:sp>
      <p:sp>
        <p:nvSpPr>
          <p:cNvPr id="9" name="TextBox 8"/>
          <p:cNvSpPr txBox="1"/>
          <p:nvPr/>
        </p:nvSpPr>
        <p:spPr>
          <a:xfrm>
            <a:off x="5868144" y="980728"/>
            <a:ext cx="306494" cy="369332"/>
          </a:xfrm>
          <a:prstGeom prst="rect">
            <a:avLst/>
          </a:prstGeom>
          <a:noFill/>
        </p:spPr>
        <p:txBody>
          <a:bodyPr wrap="none" rtlCol="0">
            <a:spAutoFit/>
          </a:bodyPr>
          <a:lstStyle/>
          <a:p>
            <a:r>
              <a:rPr lang="en-US" dirty="0" smtClean="0"/>
              <a:t>d</a:t>
            </a:r>
            <a:endParaRPr lang="en-GB" dirty="0"/>
          </a:p>
        </p:txBody>
      </p:sp>
      <p:sp>
        <p:nvSpPr>
          <p:cNvPr id="10" name="TextBox 9"/>
          <p:cNvSpPr txBox="1"/>
          <p:nvPr/>
        </p:nvSpPr>
        <p:spPr>
          <a:xfrm>
            <a:off x="6660232" y="908720"/>
            <a:ext cx="306494" cy="369332"/>
          </a:xfrm>
          <a:prstGeom prst="rect">
            <a:avLst/>
          </a:prstGeom>
          <a:noFill/>
        </p:spPr>
        <p:txBody>
          <a:bodyPr wrap="none" rtlCol="0">
            <a:spAutoFit/>
          </a:bodyPr>
          <a:lstStyle/>
          <a:p>
            <a:r>
              <a:rPr lang="en-US" dirty="0" smtClean="0"/>
              <a:t>u</a:t>
            </a:r>
            <a:endParaRPr lang="en-GB" dirty="0"/>
          </a:p>
        </p:txBody>
      </p:sp>
      <p:sp>
        <p:nvSpPr>
          <p:cNvPr id="11" name="TextBox 10"/>
          <p:cNvSpPr txBox="1"/>
          <p:nvPr/>
        </p:nvSpPr>
        <p:spPr>
          <a:xfrm>
            <a:off x="5436096" y="1628800"/>
            <a:ext cx="476412" cy="369332"/>
          </a:xfrm>
          <a:prstGeom prst="rect">
            <a:avLst/>
          </a:prstGeom>
          <a:noFill/>
        </p:spPr>
        <p:txBody>
          <a:bodyPr wrap="none" rtlCol="0">
            <a:spAutoFit/>
          </a:bodyPr>
          <a:lstStyle/>
          <a:p>
            <a:r>
              <a:rPr lang="en-US" dirty="0" smtClean="0"/>
              <a:t>3,1</a:t>
            </a:r>
            <a:endParaRPr lang="en-GB" dirty="0"/>
          </a:p>
        </p:txBody>
      </p:sp>
      <p:sp>
        <p:nvSpPr>
          <p:cNvPr id="12" name="TextBox 11"/>
          <p:cNvSpPr txBox="1"/>
          <p:nvPr/>
        </p:nvSpPr>
        <p:spPr>
          <a:xfrm>
            <a:off x="7236296" y="1628800"/>
            <a:ext cx="476412" cy="369332"/>
          </a:xfrm>
          <a:prstGeom prst="rect">
            <a:avLst/>
          </a:prstGeom>
          <a:noFill/>
        </p:spPr>
        <p:txBody>
          <a:bodyPr wrap="none" rtlCol="0">
            <a:spAutoFit/>
          </a:bodyPr>
          <a:lstStyle/>
          <a:p>
            <a:r>
              <a:rPr lang="en-US" dirty="0" smtClean="0"/>
              <a:t>4,3</a:t>
            </a:r>
            <a:endParaRPr lang="en-GB" dirty="0"/>
          </a:p>
        </p:txBody>
      </p:sp>
      <p:sp>
        <p:nvSpPr>
          <p:cNvPr id="14" name="TextBox 13"/>
          <p:cNvSpPr txBox="1"/>
          <p:nvPr/>
        </p:nvSpPr>
        <p:spPr>
          <a:xfrm>
            <a:off x="1115616" y="1412776"/>
            <a:ext cx="306494" cy="369332"/>
          </a:xfrm>
          <a:prstGeom prst="rect">
            <a:avLst/>
          </a:prstGeom>
          <a:noFill/>
        </p:spPr>
        <p:txBody>
          <a:bodyPr wrap="none" rtlCol="0">
            <a:spAutoFit/>
          </a:bodyPr>
          <a:lstStyle/>
          <a:p>
            <a:r>
              <a:rPr lang="en-US" dirty="0" smtClean="0"/>
              <a:t>u</a:t>
            </a:r>
            <a:endParaRPr lang="en-GB" dirty="0"/>
          </a:p>
        </p:txBody>
      </p:sp>
      <p:sp>
        <p:nvSpPr>
          <p:cNvPr id="15" name="TextBox 14"/>
          <p:cNvSpPr txBox="1"/>
          <p:nvPr/>
        </p:nvSpPr>
        <p:spPr>
          <a:xfrm>
            <a:off x="1115616" y="1700808"/>
            <a:ext cx="306494" cy="369332"/>
          </a:xfrm>
          <a:prstGeom prst="rect">
            <a:avLst/>
          </a:prstGeom>
          <a:noFill/>
        </p:spPr>
        <p:txBody>
          <a:bodyPr wrap="none" rtlCol="0">
            <a:spAutoFit/>
          </a:bodyPr>
          <a:lstStyle/>
          <a:p>
            <a:r>
              <a:rPr lang="en-US" dirty="0" smtClean="0"/>
              <a:t>d</a:t>
            </a:r>
            <a:endParaRPr lang="en-GB" dirty="0"/>
          </a:p>
        </p:txBody>
      </p:sp>
      <p:sp>
        <p:nvSpPr>
          <p:cNvPr id="16" name="TextBox 15"/>
          <p:cNvSpPr txBox="1"/>
          <p:nvPr/>
        </p:nvSpPr>
        <p:spPr>
          <a:xfrm>
            <a:off x="1835696" y="1412776"/>
            <a:ext cx="476412" cy="369332"/>
          </a:xfrm>
          <a:prstGeom prst="rect">
            <a:avLst/>
          </a:prstGeom>
          <a:noFill/>
        </p:spPr>
        <p:txBody>
          <a:bodyPr wrap="none" rtlCol="0">
            <a:spAutoFit/>
          </a:bodyPr>
          <a:lstStyle/>
          <a:p>
            <a:r>
              <a:rPr lang="en-US" dirty="0" smtClean="0"/>
              <a:t>4,3</a:t>
            </a:r>
            <a:endParaRPr lang="en-GB" dirty="0"/>
          </a:p>
        </p:txBody>
      </p:sp>
      <p:graphicFrame>
        <p:nvGraphicFramePr>
          <p:cNvPr id="17" name="Table 16"/>
          <p:cNvGraphicFramePr>
            <a:graphicFrameLocks noGrp="1"/>
          </p:cNvGraphicFramePr>
          <p:nvPr/>
        </p:nvGraphicFramePr>
        <p:xfrm>
          <a:off x="1403648" y="1412776"/>
          <a:ext cx="1440160" cy="731520"/>
        </p:xfrm>
        <a:graphic>
          <a:graphicData uri="http://schemas.openxmlformats.org/drawingml/2006/table">
            <a:tbl>
              <a:tblPr firstRow="1" bandRow="1">
                <a:tableStyleId>{5940675A-B579-460E-94D1-54222C63F5DA}</a:tableStyleId>
              </a:tblPr>
              <a:tblGrid>
                <a:gridCol w="1440160"/>
              </a:tblGrid>
              <a:tr h="257748">
                <a:tc>
                  <a:txBody>
                    <a:bodyPr/>
                    <a:lstStyle/>
                    <a:p>
                      <a:endParaRPr lang="en-GB" dirty="0"/>
                    </a:p>
                  </a:txBody>
                  <a:tcPr/>
                </a:tc>
              </a:tr>
              <a:tr h="257748">
                <a:tc>
                  <a:txBody>
                    <a:bodyPr/>
                    <a:lstStyle/>
                    <a:p>
                      <a:endParaRPr lang="en-GB" dirty="0"/>
                    </a:p>
                  </a:txBody>
                  <a:tcPr/>
                </a:tc>
              </a:tr>
            </a:tbl>
          </a:graphicData>
        </a:graphic>
      </p:graphicFrame>
      <p:sp>
        <p:nvSpPr>
          <p:cNvPr id="18" name="TextBox 17"/>
          <p:cNvSpPr txBox="1"/>
          <p:nvPr/>
        </p:nvSpPr>
        <p:spPr>
          <a:xfrm>
            <a:off x="1907704" y="1772816"/>
            <a:ext cx="476412" cy="369332"/>
          </a:xfrm>
          <a:prstGeom prst="rect">
            <a:avLst/>
          </a:prstGeom>
          <a:noFill/>
        </p:spPr>
        <p:txBody>
          <a:bodyPr wrap="none" rtlCol="0">
            <a:spAutoFit/>
          </a:bodyPr>
          <a:lstStyle/>
          <a:p>
            <a:r>
              <a:rPr lang="en-US" dirty="0" smtClean="0"/>
              <a:t>3,1</a:t>
            </a:r>
            <a:endParaRPr lang="en-GB" dirty="0"/>
          </a:p>
        </p:txBody>
      </p:sp>
      <p:sp>
        <p:nvSpPr>
          <p:cNvPr id="19" name="TextBox 18"/>
          <p:cNvSpPr txBox="1"/>
          <p:nvPr/>
        </p:nvSpPr>
        <p:spPr>
          <a:xfrm>
            <a:off x="3203848" y="1484784"/>
            <a:ext cx="683200" cy="369332"/>
          </a:xfrm>
          <a:prstGeom prst="rect">
            <a:avLst/>
          </a:prstGeom>
          <a:noFill/>
        </p:spPr>
        <p:txBody>
          <a:bodyPr wrap="none" rtlCol="0">
            <a:spAutoFit/>
          </a:bodyPr>
          <a:lstStyle/>
          <a:p>
            <a:r>
              <a:rPr lang="en-US" dirty="0" smtClean="0"/>
              <a:t>NE=u</a:t>
            </a:r>
            <a:endParaRPr lang="en-GB" dirty="0"/>
          </a:p>
        </p:txBody>
      </p:sp>
      <p:cxnSp>
        <p:nvCxnSpPr>
          <p:cNvPr id="21" name="Straight Connector 20"/>
          <p:cNvCxnSpPr/>
          <p:nvPr/>
        </p:nvCxnSpPr>
        <p:spPr>
          <a:xfrm>
            <a:off x="1259632" y="3068960"/>
            <a:ext cx="2520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79712" y="2780928"/>
            <a:ext cx="0" cy="7920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15816" y="2780928"/>
            <a:ext cx="0" cy="7920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75656" y="2708920"/>
            <a:ext cx="301686" cy="369332"/>
          </a:xfrm>
          <a:prstGeom prst="rect">
            <a:avLst/>
          </a:prstGeom>
          <a:noFill/>
        </p:spPr>
        <p:txBody>
          <a:bodyPr wrap="none" rtlCol="0">
            <a:spAutoFit/>
          </a:bodyPr>
          <a:lstStyle/>
          <a:p>
            <a:r>
              <a:rPr lang="en-US" dirty="0" smtClean="0"/>
              <a:t>1</a:t>
            </a:r>
            <a:endParaRPr lang="en-GB" dirty="0"/>
          </a:p>
        </p:txBody>
      </p:sp>
      <p:sp>
        <p:nvSpPr>
          <p:cNvPr id="27" name="TextBox 26"/>
          <p:cNvSpPr txBox="1"/>
          <p:nvPr/>
        </p:nvSpPr>
        <p:spPr>
          <a:xfrm>
            <a:off x="2267744" y="2708920"/>
            <a:ext cx="301686" cy="369332"/>
          </a:xfrm>
          <a:prstGeom prst="rect">
            <a:avLst/>
          </a:prstGeom>
          <a:noFill/>
        </p:spPr>
        <p:txBody>
          <a:bodyPr wrap="none" rtlCol="0">
            <a:spAutoFit/>
          </a:bodyPr>
          <a:lstStyle/>
          <a:p>
            <a:r>
              <a:rPr lang="en-US" dirty="0" smtClean="0"/>
              <a:t>2</a:t>
            </a:r>
            <a:endParaRPr lang="en-GB" dirty="0"/>
          </a:p>
        </p:txBody>
      </p:sp>
      <p:sp>
        <p:nvSpPr>
          <p:cNvPr id="28" name="TextBox 27"/>
          <p:cNvSpPr txBox="1"/>
          <p:nvPr/>
        </p:nvSpPr>
        <p:spPr>
          <a:xfrm>
            <a:off x="3131840" y="2636912"/>
            <a:ext cx="301686" cy="369332"/>
          </a:xfrm>
          <a:prstGeom prst="rect">
            <a:avLst/>
          </a:prstGeom>
          <a:noFill/>
        </p:spPr>
        <p:txBody>
          <a:bodyPr wrap="none" rtlCol="0">
            <a:spAutoFit/>
          </a:bodyPr>
          <a:lstStyle/>
          <a:p>
            <a:r>
              <a:rPr lang="en-US" dirty="0" smtClean="0"/>
              <a:t>3</a:t>
            </a:r>
            <a:endParaRPr lang="en-GB" dirty="0"/>
          </a:p>
        </p:txBody>
      </p:sp>
      <p:sp>
        <p:nvSpPr>
          <p:cNvPr id="29" name="TextBox 28"/>
          <p:cNvSpPr txBox="1"/>
          <p:nvPr/>
        </p:nvSpPr>
        <p:spPr>
          <a:xfrm>
            <a:off x="1475656" y="2996952"/>
            <a:ext cx="306494" cy="369332"/>
          </a:xfrm>
          <a:prstGeom prst="rect">
            <a:avLst/>
          </a:prstGeom>
          <a:noFill/>
        </p:spPr>
        <p:txBody>
          <a:bodyPr wrap="none" rtlCol="0">
            <a:spAutoFit/>
          </a:bodyPr>
          <a:lstStyle/>
          <a:p>
            <a:r>
              <a:rPr lang="en-US" dirty="0" smtClean="0"/>
              <a:t>u</a:t>
            </a:r>
            <a:endParaRPr lang="en-GB" dirty="0"/>
          </a:p>
        </p:txBody>
      </p:sp>
      <p:sp>
        <p:nvSpPr>
          <p:cNvPr id="30" name="TextBox 29"/>
          <p:cNvSpPr txBox="1"/>
          <p:nvPr/>
        </p:nvSpPr>
        <p:spPr>
          <a:xfrm>
            <a:off x="2267744" y="2996952"/>
            <a:ext cx="306494" cy="369332"/>
          </a:xfrm>
          <a:prstGeom prst="rect">
            <a:avLst/>
          </a:prstGeom>
          <a:noFill/>
        </p:spPr>
        <p:txBody>
          <a:bodyPr wrap="none" rtlCol="0">
            <a:spAutoFit/>
          </a:bodyPr>
          <a:lstStyle/>
          <a:p>
            <a:r>
              <a:rPr lang="en-US" dirty="0" smtClean="0"/>
              <a:t>u</a:t>
            </a:r>
            <a:endParaRPr lang="en-GB" dirty="0"/>
          </a:p>
        </p:txBody>
      </p:sp>
      <p:sp>
        <p:nvSpPr>
          <p:cNvPr id="31" name="TextBox 30"/>
          <p:cNvSpPr txBox="1"/>
          <p:nvPr/>
        </p:nvSpPr>
        <p:spPr>
          <a:xfrm>
            <a:off x="3059832" y="2996952"/>
            <a:ext cx="306494" cy="369332"/>
          </a:xfrm>
          <a:prstGeom prst="rect">
            <a:avLst/>
          </a:prstGeom>
          <a:noFill/>
        </p:spPr>
        <p:txBody>
          <a:bodyPr wrap="none" rtlCol="0">
            <a:spAutoFit/>
          </a:bodyPr>
          <a:lstStyle/>
          <a:p>
            <a:r>
              <a:rPr lang="en-US" dirty="0" smtClean="0"/>
              <a:t>d</a:t>
            </a:r>
            <a:endParaRPr lang="en-GB" dirty="0"/>
          </a:p>
        </p:txBody>
      </p:sp>
      <p:sp>
        <p:nvSpPr>
          <p:cNvPr id="32" name="Freeform 31"/>
          <p:cNvSpPr/>
          <p:nvPr/>
        </p:nvSpPr>
        <p:spPr>
          <a:xfrm>
            <a:off x="1481070" y="3337775"/>
            <a:ext cx="214649" cy="178157"/>
          </a:xfrm>
          <a:custGeom>
            <a:avLst/>
            <a:gdLst>
              <a:gd name="connsiteX0" fmla="*/ 0 w 214649"/>
              <a:gd name="connsiteY0" fmla="*/ 23611 h 178157"/>
              <a:gd name="connsiteX1" fmla="*/ 64395 w 214649"/>
              <a:gd name="connsiteY1" fmla="*/ 178157 h 178157"/>
              <a:gd name="connsiteX2" fmla="*/ 193184 w 214649"/>
              <a:gd name="connsiteY2" fmla="*/ 23611 h 178157"/>
              <a:gd name="connsiteX3" fmla="*/ 193184 w 214649"/>
              <a:gd name="connsiteY3" fmla="*/ 36490 h 178157"/>
            </a:gdLst>
            <a:ahLst/>
            <a:cxnLst>
              <a:cxn ang="0">
                <a:pos x="connsiteX0" y="connsiteY0"/>
              </a:cxn>
              <a:cxn ang="0">
                <a:pos x="connsiteX1" y="connsiteY1"/>
              </a:cxn>
              <a:cxn ang="0">
                <a:pos x="connsiteX2" y="connsiteY2"/>
              </a:cxn>
              <a:cxn ang="0">
                <a:pos x="connsiteX3" y="connsiteY3"/>
              </a:cxn>
            </a:cxnLst>
            <a:rect l="l" t="t" r="r" b="b"/>
            <a:pathLst>
              <a:path w="214649" h="178157">
                <a:moveTo>
                  <a:pt x="0" y="23611"/>
                </a:moveTo>
                <a:cubicBezTo>
                  <a:pt x="16099" y="100884"/>
                  <a:pt x="32198" y="178157"/>
                  <a:pt x="64395" y="178157"/>
                </a:cubicBezTo>
                <a:cubicBezTo>
                  <a:pt x="96592" y="178157"/>
                  <a:pt x="171719" y="47222"/>
                  <a:pt x="193184" y="23611"/>
                </a:cubicBezTo>
                <a:cubicBezTo>
                  <a:pt x="214649" y="0"/>
                  <a:pt x="203916" y="18245"/>
                  <a:pt x="193184" y="3649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Freeform 32"/>
          <p:cNvSpPr/>
          <p:nvPr/>
        </p:nvSpPr>
        <p:spPr>
          <a:xfrm>
            <a:off x="2305318" y="3361386"/>
            <a:ext cx="193184" cy="244699"/>
          </a:xfrm>
          <a:custGeom>
            <a:avLst/>
            <a:gdLst>
              <a:gd name="connsiteX0" fmla="*/ 0 w 193184"/>
              <a:gd name="connsiteY0" fmla="*/ 64394 h 244699"/>
              <a:gd name="connsiteX1" fmla="*/ 90152 w 193184"/>
              <a:gd name="connsiteY1" fmla="*/ 244699 h 244699"/>
              <a:gd name="connsiteX2" fmla="*/ 180305 w 193184"/>
              <a:gd name="connsiteY2" fmla="*/ 64394 h 244699"/>
              <a:gd name="connsiteX3" fmla="*/ 167426 w 193184"/>
              <a:gd name="connsiteY3" fmla="*/ 38637 h 244699"/>
              <a:gd name="connsiteX4" fmla="*/ 167426 w 193184"/>
              <a:gd name="connsiteY4" fmla="*/ 51515 h 244699"/>
              <a:gd name="connsiteX5" fmla="*/ 167426 w 193184"/>
              <a:gd name="connsiteY5" fmla="*/ 0 h 24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184" h="244699">
                <a:moveTo>
                  <a:pt x="0" y="64394"/>
                </a:moveTo>
                <a:cubicBezTo>
                  <a:pt x="30050" y="154546"/>
                  <a:pt x="60101" y="244699"/>
                  <a:pt x="90152" y="244699"/>
                </a:cubicBezTo>
                <a:cubicBezTo>
                  <a:pt x="120203" y="244699"/>
                  <a:pt x="167426" y="98738"/>
                  <a:pt x="180305" y="64394"/>
                </a:cubicBezTo>
                <a:cubicBezTo>
                  <a:pt x="193184" y="30050"/>
                  <a:pt x="169572" y="40783"/>
                  <a:pt x="167426" y="38637"/>
                </a:cubicBezTo>
                <a:lnTo>
                  <a:pt x="167426" y="51515"/>
                </a:lnTo>
                <a:lnTo>
                  <a:pt x="167426"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Freeform 33"/>
          <p:cNvSpPr/>
          <p:nvPr/>
        </p:nvSpPr>
        <p:spPr>
          <a:xfrm>
            <a:off x="3181081" y="3361386"/>
            <a:ext cx="251139" cy="231820"/>
          </a:xfrm>
          <a:custGeom>
            <a:avLst/>
            <a:gdLst>
              <a:gd name="connsiteX0" fmla="*/ 167426 w 251139"/>
              <a:gd name="connsiteY0" fmla="*/ 0 h 231820"/>
              <a:gd name="connsiteX1" fmla="*/ 64395 w 251139"/>
              <a:gd name="connsiteY1" fmla="*/ 218941 h 231820"/>
              <a:gd name="connsiteX2" fmla="*/ 25758 w 251139"/>
              <a:gd name="connsiteY2" fmla="*/ 38637 h 231820"/>
              <a:gd name="connsiteX3" fmla="*/ 218942 w 251139"/>
              <a:gd name="connsiteY3" fmla="*/ 206062 h 231820"/>
              <a:gd name="connsiteX4" fmla="*/ 218942 w 251139"/>
              <a:gd name="connsiteY4" fmla="*/ 193183 h 23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39" h="231820">
                <a:moveTo>
                  <a:pt x="167426" y="0"/>
                </a:moveTo>
                <a:cubicBezTo>
                  <a:pt x="127716" y="106250"/>
                  <a:pt x="88006" y="212501"/>
                  <a:pt x="64395" y="218941"/>
                </a:cubicBezTo>
                <a:cubicBezTo>
                  <a:pt x="40784" y="225381"/>
                  <a:pt x="0" y="40784"/>
                  <a:pt x="25758" y="38637"/>
                </a:cubicBezTo>
                <a:cubicBezTo>
                  <a:pt x="51516" y="36491"/>
                  <a:pt x="186745" y="180304"/>
                  <a:pt x="218942" y="206062"/>
                </a:cubicBezTo>
                <a:cubicBezTo>
                  <a:pt x="251139" y="231820"/>
                  <a:pt x="235040" y="212501"/>
                  <a:pt x="218942" y="1931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611560" y="3861048"/>
            <a:ext cx="6946517" cy="369332"/>
          </a:xfrm>
          <a:prstGeom prst="rect">
            <a:avLst/>
          </a:prstGeom>
          <a:noFill/>
        </p:spPr>
        <p:txBody>
          <a:bodyPr wrap="none" rtlCol="0">
            <a:spAutoFit/>
          </a:bodyPr>
          <a:lstStyle/>
          <a:p>
            <a:r>
              <a:rPr lang="en-US" dirty="0" smtClean="0"/>
              <a:t>3 is eliminated because  it induces  play  in this  sub-game that is not NE</a:t>
            </a:r>
            <a:endParaRPr lang="en-GB" dirty="0"/>
          </a:p>
        </p:txBody>
      </p:sp>
      <p:cxnSp>
        <p:nvCxnSpPr>
          <p:cNvPr id="37" name="Straight Connector 36"/>
          <p:cNvCxnSpPr/>
          <p:nvPr/>
        </p:nvCxnSpPr>
        <p:spPr>
          <a:xfrm flipV="1">
            <a:off x="899592" y="4293096"/>
            <a:ext cx="2664296" cy="15841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99592" y="5877272"/>
            <a:ext cx="216024"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35696" y="5301208"/>
            <a:ext cx="288032"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83568" y="5589240"/>
            <a:ext cx="301686" cy="369332"/>
          </a:xfrm>
          <a:prstGeom prst="rect">
            <a:avLst/>
          </a:prstGeom>
          <a:noFill/>
        </p:spPr>
        <p:txBody>
          <a:bodyPr wrap="none" rtlCol="0">
            <a:spAutoFit/>
          </a:bodyPr>
          <a:lstStyle/>
          <a:p>
            <a:r>
              <a:rPr lang="en-US" dirty="0" smtClean="0"/>
              <a:t>2</a:t>
            </a:r>
            <a:endParaRPr lang="en-GB" dirty="0"/>
          </a:p>
        </p:txBody>
      </p:sp>
      <p:sp>
        <p:nvSpPr>
          <p:cNvPr id="43" name="TextBox 42"/>
          <p:cNvSpPr txBox="1"/>
          <p:nvPr/>
        </p:nvSpPr>
        <p:spPr>
          <a:xfrm>
            <a:off x="971600" y="6237312"/>
            <a:ext cx="476412" cy="369332"/>
          </a:xfrm>
          <a:prstGeom prst="rect">
            <a:avLst/>
          </a:prstGeom>
          <a:noFill/>
        </p:spPr>
        <p:txBody>
          <a:bodyPr wrap="none" rtlCol="0">
            <a:spAutoFit/>
          </a:bodyPr>
          <a:lstStyle/>
          <a:p>
            <a:r>
              <a:rPr lang="en-US" dirty="0" smtClean="0"/>
              <a:t>1,2</a:t>
            </a:r>
            <a:endParaRPr lang="en-GB" dirty="0"/>
          </a:p>
        </p:txBody>
      </p:sp>
      <p:sp>
        <p:nvSpPr>
          <p:cNvPr id="44" name="TextBox 43"/>
          <p:cNvSpPr txBox="1"/>
          <p:nvPr/>
        </p:nvSpPr>
        <p:spPr>
          <a:xfrm>
            <a:off x="1979712" y="5733256"/>
            <a:ext cx="476412" cy="369332"/>
          </a:xfrm>
          <a:prstGeom prst="rect">
            <a:avLst/>
          </a:prstGeom>
          <a:noFill/>
        </p:spPr>
        <p:txBody>
          <a:bodyPr wrap="none" rtlCol="0">
            <a:spAutoFit/>
          </a:bodyPr>
          <a:lstStyle/>
          <a:p>
            <a:r>
              <a:rPr lang="en-US" dirty="0" smtClean="0"/>
              <a:t>3,1</a:t>
            </a:r>
            <a:endParaRPr lang="en-GB" dirty="0"/>
          </a:p>
        </p:txBody>
      </p:sp>
      <p:sp>
        <p:nvSpPr>
          <p:cNvPr id="45" name="TextBox 44"/>
          <p:cNvSpPr txBox="1"/>
          <p:nvPr/>
        </p:nvSpPr>
        <p:spPr>
          <a:xfrm>
            <a:off x="1259632" y="5373216"/>
            <a:ext cx="237566" cy="369332"/>
          </a:xfrm>
          <a:prstGeom prst="rect">
            <a:avLst/>
          </a:prstGeom>
          <a:noFill/>
        </p:spPr>
        <p:txBody>
          <a:bodyPr wrap="none" rtlCol="0">
            <a:spAutoFit/>
          </a:bodyPr>
          <a:lstStyle/>
          <a:p>
            <a:r>
              <a:rPr lang="en-US" dirty="0" smtClean="0"/>
              <a:t>l</a:t>
            </a:r>
            <a:endParaRPr lang="en-GB" dirty="0"/>
          </a:p>
        </p:txBody>
      </p:sp>
      <p:sp>
        <p:nvSpPr>
          <p:cNvPr id="46" name="TextBox 45"/>
          <p:cNvSpPr txBox="1"/>
          <p:nvPr/>
        </p:nvSpPr>
        <p:spPr>
          <a:xfrm>
            <a:off x="1619672" y="5013176"/>
            <a:ext cx="301686" cy="369332"/>
          </a:xfrm>
          <a:prstGeom prst="rect">
            <a:avLst/>
          </a:prstGeom>
          <a:noFill/>
        </p:spPr>
        <p:txBody>
          <a:bodyPr wrap="none" rtlCol="0">
            <a:spAutoFit/>
          </a:bodyPr>
          <a:lstStyle/>
          <a:p>
            <a:r>
              <a:rPr lang="en-US" dirty="0" smtClean="0"/>
              <a:t>1</a:t>
            </a:r>
            <a:endParaRPr lang="en-GB" dirty="0"/>
          </a:p>
        </p:txBody>
      </p:sp>
      <p:sp>
        <p:nvSpPr>
          <p:cNvPr id="47" name="TextBox 46"/>
          <p:cNvSpPr txBox="1"/>
          <p:nvPr/>
        </p:nvSpPr>
        <p:spPr>
          <a:xfrm>
            <a:off x="2051720" y="4941168"/>
            <a:ext cx="306494" cy="369332"/>
          </a:xfrm>
          <a:prstGeom prst="rect">
            <a:avLst/>
          </a:prstGeom>
          <a:noFill/>
        </p:spPr>
        <p:txBody>
          <a:bodyPr wrap="none" rtlCol="0">
            <a:spAutoFit/>
          </a:bodyPr>
          <a:lstStyle/>
          <a:p>
            <a:r>
              <a:rPr lang="en-US" dirty="0" smtClean="0"/>
              <a:t>u</a:t>
            </a:r>
            <a:endParaRPr lang="en-GB" dirty="0"/>
          </a:p>
        </p:txBody>
      </p:sp>
      <p:sp>
        <p:nvSpPr>
          <p:cNvPr id="48" name="TextBox 47"/>
          <p:cNvSpPr txBox="1"/>
          <p:nvPr/>
        </p:nvSpPr>
        <p:spPr>
          <a:xfrm>
            <a:off x="2627784" y="4509120"/>
            <a:ext cx="476412" cy="369332"/>
          </a:xfrm>
          <a:prstGeom prst="rect">
            <a:avLst/>
          </a:prstGeom>
          <a:noFill/>
        </p:spPr>
        <p:txBody>
          <a:bodyPr wrap="none" rtlCol="0">
            <a:spAutoFit/>
          </a:bodyPr>
          <a:lstStyle/>
          <a:p>
            <a:r>
              <a:rPr lang="en-US" dirty="0" smtClean="0"/>
              <a:t>4,3</a:t>
            </a:r>
            <a:endParaRPr lang="en-GB" dirty="0"/>
          </a:p>
        </p:txBody>
      </p:sp>
      <p:cxnSp>
        <p:nvCxnSpPr>
          <p:cNvPr id="50" name="Straight Connector 49"/>
          <p:cNvCxnSpPr/>
          <p:nvPr/>
        </p:nvCxnSpPr>
        <p:spPr>
          <a:xfrm>
            <a:off x="2987824" y="6093296"/>
            <a:ext cx="2808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635896" y="5805264"/>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860032" y="5733256"/>
            <a:ext cx="0"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067944" y="5661248"/>
            <a:ext cx="301686" cy="369332"/>
          </a:xfrm>
          <a:prstGeom prst="rect">
            <a:avLst/>
          </a:prstGeom>
          <a:noFill/>
        </p:spPr>
        <p:txBody>
          <a:bodyPr wrap="none" rtlCol="0">
            <a:spAutoFit/>
          </a:bodyPr>
          <a:lstStyle/>
          <a:p>
            <a:r>
              <a:rPr lang="en-US" dirty="0" smtClean="0"/>
              <a:t>2</a:t>
            </a:r>
            <a:endParaRPr lang="en-GB" dirty="0"/>
          </a:p>
        </p:txBody>
      </p:sp>
      <p:sp>
        <p:nvSpPr>
          <p:cNvPr id="56" name="TextBox 55"/>
          <p:cNvSpPr txBox="1"/>
          <p:nvPr/>
        </p:nvSpPr>
        <p:spPr>
          <a:xfrm>
            <a:off x="3131840" y="5661248"/>
            <a:ext cx="301686" cy="369332"/>
          </a:xfrm>
          <a:prstGeom prst="rect">
            <a:avLst/>
          </a:prstGeom>
          <a:noFill/>
        </p:spPr>
        <p:txBody>
          <a:bodyPr wrap="none" rtlCol="0">
            <a:spAutoFit/>
          </a:bodyPr>
          <a:lstStyle/>
          <a:p>
            <a:r>
              <a:rPr lang="en-US" dirty="0" smtClean="0"/>
              <a:t>1</a:t>
            </a:r>
            <a:endParaRPr lang="en-GB" dirty="0"/>
          </a:p>
        </p:txBody>
      </p:sp>
      <p:sp>
        <p:nvSpPr>
          <p:cNvPr id="57" name="TextBox 56"/>
          <p:cNvSpPr txBox="1"/>
          <p:nvPr/>
        </p:nvSpPr>
        <p:spPr>
          <a:xfrm>
            <a:off x="5076056" y="5733256"/>
            <a:ext cx="301686" cy="369332"/>
          </a:xfrm>
          <a:prstGeom prst="rect">
            <a:avLst/>
          </a:prstGeom>
          <a:noFill/>
        </p:spPr>
        <p:txBody>
          <a:bodyPr wrap="none" rtlCol="0">
            <a:spAutoFit/>
          </a:bodyPr>
          <a:lstStyle/>
          <a:p>
            <a:r>
              <a:rPr lang="en-US" dirty="0" smtClean="0"/>
              <a:t>3</a:t>
            </a:r>
            <a:endParaRPr lang="en-GB" dirty="0"/>
          </a:p>
        </p:txBody>
      </p:sp>
      <p:sp>
        <p:nvSpPr>
          <p:cNvPr id="58" name="TextBox 57"/>
          <p:cNvSpPr txBox="1"/>
          <p:nvPr/>
        </p:nvSpPr>
        <p:spPr>
          <a:xfrm>
            <a:off x="2915816" y="6165304"/>
            <a:ext cx="558166" cy="369332"/>
          </a:xfrm>
          <a:prstGeom prst="rect">
            <a:avLst/>
          </a:prstGeom>
          <a:noFill/>
        </p:spPr>
        <p:txBody>
          <a:bodyPr wrap="none" rtlCol="0">
            <a:spAutoFit/>
          </a:bodyPr>
          <a:lstStyle/>
          <a:p>
            <a:r>
              <a:rPr lang="en-US" dirty="0" smtClean="0"/>
              <a:t>[</a:t>
            </a:r>
            <a:r>
              <a:rPr lang="en-US" dirty="0" err="1" smtClean="0"/>
              <a:t>u,l</a:t>
            </a:r>
            <a:r>
              <a:rPr lang="en-US" dirty="0" smtClean="0"/>
              <a:t>]</a:t>
            </a:r>
            <a:endParaRPr lang="en-GB" dirty="0"/>
          </a:p>
        </p:txBody>
      </p:sp>
      <p:sp>
        <p:nvSpPr>
          <p:cNvPr id="59" name="TextBox 58"/>
          <p:cNvSpPr txBox="1"/>
          <p:nvPr/>
        </p:nvSpPr>
        <p:spPr>
          <a:xfrm>
            <a:off x="3707904" y="6165304"/>
            <a:ext cx="585417" cy="369332"/>
          </a:xfrm>
          <a:prstGeom prst="rect">
            <a:avLst/>
          </a:prstGeom>
          <a:noFill/>
        </p:spPr>
        <p:txBody>
          <a:bodyPr wrap="none" rtlCol="0">
            <a:spAutoFit/>
          </a:bodyPr>
          <a:lstStyle/>
          <a:p>
            <a:r>
              <a:rPr lang="en-US" dirty="0" smtClean="0"/>
              <a:t>[</a:t>
            </a:r>
            <a:r>
              <a:rPr lang="en-US" dirty="0" err="1" smtClean="0"/>
              <a:t>u,r</a:t>
            </a:r>
            <a:r>
              <a:rPr lang="en-US" dirty="0" smtClean="0"/>
              <a:t>]</a:t>
            </a:r>
            <a:endParaRPr lang="en-GB" dirty="0"/>
          </a:p>
        </p:txBody>
      </p:sp>
      <p:sp>
        <p:nvSpPr>
          <p:cNvPr id="60" name="TextBox 59"/>
          <p:cNvSpPr txBox="1"/>
          <p:nvPr/>
        </p:nvSpPr>
        <p:spPr>
          <a:xfrm>
            <a:off x="4932040" y="6165304"/>
            <a:ext cx="585417" cy="369332"/>
          </a:xfrm>
          <a:prstGeom prst="rect">
            <a:avLst/>
          </a:prstGeom>
          <a:noFill/>
        </p:spPr>
        <p:txBody>
          <a:bodyPr wrap="none" rtlCol="0">
            <a:spAutoFit/>
          </a:bodyPr>
          <a:lstStyle/>
          <a:p>
            <a:r>
              <a:rPr lang="en-US" dirty="0" smtClean="0"/>
              <a:t>[</a:t>
            </a:r>
            <a:r>
              <a:rPr lang="en-US" dirty="0" err="1" smtClean="0"/>
              <a:t>d,r</a:t>
            </a:r>
            <a:r>
              <a:rPr lang="en-US" dirty="0" smtClean="0"/>
              <a:t>]</a:t>
            </a:r>
            <a:endParaRPr lang="en-GB" dirty="0"/>
          </a:p>
        </p:txBody>
      </p:sp>
      <p:graphicFrame>
        <p:nvGraphicFramePr>
          <p:cNvPr id="61" name="Table 60"/>
          <p:cNvGraphicFramePr>
            <a:graphicFrameLocks noGrp="1"/>
          </p:cNvGraphicFramePr>
          <p:nvPr/>
        </p:nvGraphicFramePr>
        <p:xfrm>
          <a:off x="6372200" y="5517232"/>
          <a:ext cx="1967880" cy="731520"/>
        </p:xfrm>
        <a:graphic>
          <a:graphicData uri="http://schemas.openxmlformats.org/drawingml/2006/table">
            <a:tbl>
              <a:tblPr firstRow="1" bandRow="1">
                <a:tableStyleId>{5940675A-B579-460E-94D1-54222C63F5DA}</a:tableStyleId>
              </a:tblPr>
              <a:tblGrid>
                <a:gridCol w="983940"/>
                <a:gridCol w="983940"/>
              </a:tblGrid>
              <a:tr h="254940">
                <a:tc>
                  <a:txBody>
                    <a:bodyPr/>
                    <a:lstStyle/>
                    <a:p>
                      <a:endParaRPr lang="en-GB" dirty="0"/>
                    </a:p>
                  </a:txBody>
                  <a:tcPr/>
                </a:tc>
                <a:tc>
                  <a:txBody>
                    <a:bodyPr/>
                    <a:lstStyle/>
                    <a:p>
                      <a:endParaRPr lang="en-GB"/>
                    </a:p>
                  </a:txBody>
                  <a:tcPr/>
                </a:tc>
              </a:tr>
              <a:tr h="254940">
                <a:tc>
                  <a:txBody>
                    <a:bodyPr/>
                    <a:lstStyle/>
                    <a:p>
                      <a:endParaRPr lang="en-GB"/>
                    </a:p>
                  </a:txBody>
                  <a:tcPr/>
                </a:tc>
                <a:tc>
                  <a:txBody>
                    <a:bodyPr/>
                    <a:lstStyle/>
                    <a:p>
                      <a:endParaRPr lang="en-GB" dirty="0"/>
                    </a:p>
                  </a:txBody>
                  <a:tcPr/>
                </a:tc>
              </a:tr>
            </a:tbl>
          </a:graphicData>
        </a:graphic>
      </p:graphicFrame>
      <p:sp>
        <p:nvSpPr>
          <p:cNvPr id="62" name="TextBox 61"/>
          <p:cNvSpPr txBox="1"/>
          <p:nvPr/>
        </p:nvSpPr>
        <p:spPr>
          <a:xfrm>
            <a:off x="6660232" y="5517232"/>
            <a:ext cx="476412" cy="369332"/>
          </a:xfrm>
          <a:prstGeom prst="rect">
            <a:avLst/>
          </a:prstGeom>
          <a:noFill/>
        </p:spPr>
        <p:txBody>
          <a:bodyPr wrap="none" rtlCol="0">
            <a:spAutoFit/>
          </a:bodyPr>
          <a:lstStyle/>
          <a:p>
            <a:r>
              <a:rPr lang="en-US" dirty="0" smtClean="0"/>
              <a:t>4,3</a:t>
            </a:r>
            <a:endParaRPr lang="en-GB" dirty="0"/>
          </a:p>
        </p:txBody>
      </p:sp>
      <p:sp>
        <p:nvSpPr>
          <p:cNvPr id="63" name="TextBox 62"/>
          <p:cNvSpPr txBox="1"/>
          <p:nvPr/>
        </p:nvSpPr>
        <p:spPr>
          <a:xfrm>
            <a:off x="7596336" y="5517232"/>
            <a:ext cx="476412" cy="369332"/>
          </a:xfrm>
          <a:prstGeom prst="rect">
            <a:avLst/>
          </a:prstGeom>
          <a:noFill/>
        </p:spPr>
        <p:txBody>
          <a:bodyPr wrap="none" rtlCol="0">
            <a:spAutoFit/>
          </a:bodyPr>
          <a:lstStyle/>
          <a:p>
            <a:r>
              <a:rPr lang="en-US" dirty="0" smtClean="0"/>
              <a:t>1,2</a:t>
            </a:r>
            <a:endParaRPr lang="en-GB" dirty="0"/>
          </a:p>
        </p:txBody>
      </p:sp>
      <p:sp>
        <p:nvSpPr>
          <p:cNvPr id="64" name="TextBox 63"/>
          <p:cNvSpPr txBox="1"/>
          <p:nvPr/>
        </p:nvSpPr>
        <p:spPr>
          <a:xfrm>
            <a:off x="6660232" y="5877272"/>
            <a:ext cx="476412" cy="369332"/>
          </a:xfrm>
          <a:prstGeom prst="rect">
            <a:avLst/>
          </a:prstGeom>
          <a:noFill/>
        </p:spPr>
        <p:txBody>
          <a:bodyPr wrap="none" rtlCol="0">
            <a:spAutoFit/>
          </a:bodyPr>
          <a:lstStyle/>
          <a:p>
            <a:r>
              <a:rPr lang="en-US" dirty="0" smtClean="0"/>
              <a:t>3,1</a:t>
            </a:r>
            <a:endParaRPr lang="en-GB" dirty="0"/>
          </a:p>
        </p:txBody>
      </p:sp>
      <p:sp>
        <p:nvSpPr>
          <p:cNvPr id="65" name="TextBox 64"/>
          <p:cNvSpPr txBox="1"/>
          <p:nvPr/>
        </p:nvSpPr>
        <p:spPr>
          <a:xfrm>
            <a:off x="7524328" y="5877272"/>
            <a:ext cx="476412" cy="369332"/>
          </a:xfrm>
          <a:prstGeom prst="rect">
            <a:avLst/>
          </a:prstGeom>
          <a:noFill/>
        </p:spPr>
        <p:txBody>
          <a:bodyPr wrap="none" rtlCol="0">
            <a:spAutoFit/>
          </a:bodyPr>
          <a:lstStyle/>
          <a:p>
            <a:r>
              <a:rPr lang="en-US" dirty="0" smtClean="0"/>
              <a:t>1,2</a:t>
            </a:r>
            <a:endParaRPr lang="en-GB" dirty="0"/>
          </a:p>
        </p:txBody>
      </p:sp>
      <p:sp>
        <p:nvSpPr>
          <p:cNvPr id="66" name="TextBox 65"/>
          <p:cNvSpPr txBox="1"/>
          <p:nvPr/>
        </p:nvSpPr>
        <p:spPr>
          <a:xfrm>
            <a:off x="6444208" y="4725144"/>
            <a:ext cx="1869614" cy="369332"/>
          </a:xfrm>
          <a:prstGeom prst="rect">
            <a:avLst/>
          </a:prstGeom>
          <a:noFill/>
        </p:spPr>
        <p:txBody>
          <a:bodyPr wrap="none" rtlCol="0">
            <a:spAutoFit/>
          </a:bodyPr>
          <a:lstStyle/>
          <a:p>
            <a:r>
              <a:rPr lang="en-US" dirty="0" smtClean="0"/>
              <a:t>Pure NE  [</a:t>
            </a:r>
            <a:r>
              <a:rPr lang="en-US" dirty="0" err="1" smtClean="0"/>
              <a:t>u,l</a:t>
            </a:r>
            <a:r>
              <a:rPr lang="en-US" dirty="0" smtClean="0"/>
              <a:t>],[</a:t>
            </a:r>
            <a:r>
              <a:rPr lang="en-US" dirty="0" err="1" smtClean="0"/>
              <a:t>d,r</a:t>
            </a:r>
            <a:r>
              <a:rPr lang="en-US" dirty="0" smtClean="0"/>
              <a:t>]</a:t>
            </a:r>
            <a:endParaRPr lang="en-GB" dirty="0"/>
          </a:p>
        </p:txBody>
      </p:sp>
      <p:sp>
        <p:nvSpPr>
          <p:cNvPr id="67" name="Date Placeholder 66"/>
          <p:cNvSpPr>
            <a:spLocks noGrp="1"/>
          </p:cNvSpPr>
          <p:nvPr>
            <p:ph type="dt" sz="half" idx="10"/>
          </p:nvPr>
        </p:nvSpPr>
        <p:spPr/>
        <p:txBody>
          <a:bodyPr/>
          <a:lstStyle/>
          <a:p>
            <a:fld id="{47E584D5-2B8C-4599-81C2-B3B4AFCA5E09}" type="datetime1">
              <a:rPr lang="en-GB" smtClean="0"/>
              <a:pPr/>
              <a:t>01/12/2013</a:t>
            </a:fld>
            <a:endParaRPr lang="en-GB"/>
          </a:p>
        </p:txBody>
      </p:sp>
      <p:sp>
        <p:nvSpPr>
          <p:cNvPr id="68" name="Slide Number Placeholder 67"/>
          <p:cNvSpPr>
            <a:spLocks noGrp="1"/>
          </p:cNvSpPr>
          <p:nvPr>
            <p:ph type="sldNum" sz="quarter" idx="12"/>
          </p:nvPr>
        </p:nvSpPr>
        <p:spPr/>
        <p:txBody>
          <a:bodyPr/>
          <a:lstStyle/>
          <a:p>
            <a:fld id="{1AC99574-BD32-4BAE-A6F6-2684FFE94A8F}" type="slidenum">
              <a:rPr lang="en-GB" smtClean="0"/>
              <a:pPr/>
              <a:t>128</a:t>
            </a:fld>
            <a:endParaRPr lang="en-GB"/>
          </a:p>
        </p:txBody>
      </p:sp>
      <p:cxnSp>
        <p:nvCxnSpPr>
          <p:cNvPr id="70" name="Straight Connector 69"/>
          <p:cNvCxnSpPr/>
          <p:nvPr/>
        </p:nvCxnSpPr>
        <p:spPr>
          <a:xfrm>
            <a:off x="6660232" y="5805264"/>
            <a:ext cx="288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596336" y="5805264"/>
            <a:ext cx="288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524328" y="6165304"/>
            <a:ext cx="288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76256" y="5805264"/>
            <a:ext cx="2880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812360" y="6165304"/>
            <a:ext cx="2880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084168" y="5517232"/>
            <a:ext cx="306494" cy="369332"/>
          </a:xfrm>
          <a:prstGeom prst="rect">
            <a:avLst/>
          </a:prstGeom>
          <a:noFill/>
        </p:spPr>
        <p:txBody>
          <a:bodyPr wrap="none" rtlCol="0">
            <a:spAutoFit/>
          </a:bodyPr>
          <a:lstStyle/>
          <a:p>
            <a:r>
              <a:rPr lang="en-US" dirty="0" smtClean="0"/>
              <a:t>u</a:t>
            </a:r>
            <a:endParaRPr lang="en-GB" dirty="0"/>
          </a:p>
        </p:txBody>
      </p:sp>
      <p:sp>
        <p:nvSpPr>
          <p:cNvPr id="77" name="TextBox 76"/>
          <p:cNvSpPr txBox="1"/>
          <p:nvPr/>
        </p:nvSpPr>
        <p:spPr>
          <a:xfrm>
            <a:off x="6084168" y="5949280"/>
            <a:ext cx="306494" cy="369332"/>
          </a:xfrm>
          <a:prstGeom prst="rect">
            <a:avLst/>
          </a:prstGeom>
          <a:noFill/>
        </p:spPr>
        <p:txBody>
          <a:bodyPr wrap="none" rtlCol="0">
            <a:spAutoFit/>
          </a:bodyPr>
          <a:lstStyle/>
          <a:p>
            <a:r>
              <a:rPr lang="en-US" dirty="0" smtClean="0"/>
              <a:t>d</a:t>
            </a:r>
            <a:endParaRPr lang="en-GB" dirty="0"/>
          </a:p>
        </p:txBody>
      </p:sp>
      <p:sp>
        <p:nvSpPr>
          <p:cNvPr id="78" name="TextBox 77"/>
          <p:cNvSpPr txBox="1"/>
          <p:nvPr/>
        </p:nvSpPr>
        <p:spPr>
          <a:xfrm>
            <a:off x="6588224" y="5229200"/>
            <a:ext cx="237566" cy="369332"/>
          </a:xfrm>
          <a:prstGeom prst="rect">
            <a:avLst/>
          </a:prstGeom>
          <a:noFill/>
        </p:spPr>
        <p:txBody>
          <a:bodyPr wrap="none" rtlCol="0">
            <a:spAutoFit/>
          </a:bodyPr>
          <a:lstStyle/>
          <a:p>
            <a:r>
              <a:rPr lang="en-US" dirty="0" smtClean="0"/>
              <a:t>l</a:t>
            </a:r>
            <a:endParaRPr lang="en-GB" dirty="0"/>
          </a:p>
        </p:txBody>
      </p:sp>
      <p:sp>
        <p:nvSpPr>
          <p:cNvPr id="79" name="TextBox 78"/>
          <p:cNvSpPr txBox="1"/>
          <p:nvPr/>
        </p:nvSpPr>
        <p:spPr>
          <a:xfrm>
            <a:off x="7668344" y="5229200"/>
            <a:ext cx="264816" cy="369332"/>
          </a:xfrm>
          <a:prstGeom prst="rect">
            <a:avLst/>
          </a:prstGeom>
          <a:noFill/>
        </p:spPr>
        <p:txBody>
          <a:bodyPr wrap="none" rtlCol="0">
            <a:spAutoFit/>
          </a:bodyPr>
          <a:lstStyle/>
          <a:p>
            <a:r>
              <a:rPr lang="en-US" dirty="0" smtClean="0"/>
              <a:t>r</a:t>
            </a:r>
            <a:endParaRPr lang="en-GB" dirty="0"/>
          </a:p>
        </p:txBody>
      </p:sp>
      <p:sp>
        <p:nvSpPr>
          <p:cNvPr id="82" name="Freeform 81"/>
          <p:cNvSpPr/>
          <p:nvPr/>
        </p:nvSpPr>
        <p:spPr>
          <a:xfrm>
            <a:off x="3025588" y="6548718"/>
            <a:ext cx="259976" cy="183776"/>
          </a:xfrm>
          <a:custGeom>
            <a:avLst/>
            <a:gdLst>
              <a:gd name="connsiteX0" fmla="*/ 0 w 259976"/>
              <a:gd name="connsiteY0" fmla="*/ 0 h 183776"/>
              <a:gd name="connsiteX1" fmla="*/ 147918 w 259976"/>
              <a:gd name="connsiteY1" fmla="*/ 161364 h 183776"/>
              <a:gd name="connsiteX2" fmla="*/ 147918 w 259976"/>
              <a:gd name="connsiteY2" fmla="*/ 134470 h 183776"/>
              <a:gd name="connsiteX3" fmla="*/ 242047 w 259976"/>
              <a:gd name="connsiteY3" fmla="*/ 67235 h 183776"/>
              <a:gd name="connsiteX4" fmla="*/ 242047 w 259976"/>
              <a:gd name="connsiteY4" fmla="*/ 67235 h 183776"/>
              <a:gd name="connsiteX5" fmla="*/ 255494 w 259976"/>
              <a:gd name="connsiteY5" fmla="*/ 94129 h 183776"/>
              <a:gd name="connsiteX6" fmla="*/ 255494 w 259976"/>
              <a:gd name="connsiteY6" fmla="*/ 67235 h 183776"/>
              <a:gd name="connsiteX7" fmla="*/ 228600 w 259976"/>
              <a:gd name="connsiteY7" fmla="*/ 67235 h 183776"/>
              <a:gd name="connsiteX8" fmla="*/ 242047 w 259976"/>
              <a:gd name="connsiteY8" fmla="*/ 26894 h 18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76" h="183776">
                <a:moveTo>
                  <a:pt x="0" y="0"/>
                </a:moveTo>
                <a:cubicBezTo>
                  <a:pt x="49306" y="53788"/>
                  <a:pt x="123265" y="138952"/>
                  <a:pt x="147918" y="161364"/>
                </a:cubicBezTo>
                <a:cubicBezTo>
                  <a:pt x="172571" y="183776"/>
                  <a:pt x="132230" y="150158"/>
                  <a:pt x="147918" y="134470"/>
                </a:cubicBezTo>
                <a:cubicBezTo>
                  <a:pt x="163606" y="118782"/>
                  <a:pt x="242047" y="67235"/>
                  <a:pt x="242047" y="67235"/>
                </a:cubicBezTo>
                <a:lnTo>
                  <a:pt x="242047" y="67235"/>
                </a:lnTo>
                <a:cubicBezTo>
                  <a:pt x="244288" y="71717"/>
                  <a:pt x="253253" y="94129"/>
                  <a:pt x="255494" y="94129"/>
                </a:cubicBezTo>
                <a:cubicBezTo>
                  <a:pt x="257735" y="94129"/>
                  <a:pt x="259976" y="71717"/>
                  <a:pt x="255494" y="67235"/>
                </a:cubicBezTo>
                <a:cubicBezTo>
                  <a:pt x="251012" y="62753"/>
                  <a:pt x="230841" y="73958"/>
                  <a:pt x="228600" y="67235"/>
                </a:cubicBezTo>
                <a:cubicBezTo>
                  <a:pt x="226359" y="60512"/>
                  <a:pt x="234203" y="43703"/>
                  <a:pt x="242047" y="2689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Freeform 82"/>
          <p:cNvSpPr/>
          <p:nvPr/>
        </p:nvSpPr>
        <p:spPr>
          <a:xfrm>
            <a:off x="3886200" y="6548718"/>
            <a:ext cx="255494" cy="215153"/>
          </a:xfrm>
          <a:custGeom>
            <a:avLst/>
            <a:gdLst>
              <a:gd name="connsiteX0" fmla="*/ 201706 w 255494"/>
              <a:gd name="connsiteY0" fmla="*/ 0 h 215153"/>
              <a:gd name="connsiteX1" fmla="*/ 94129 w 255494"/>
              <a:gd name="connsiteY1" fmla="*/ 215153 h 215153"/>
              <a:gd name="connsiteX2" fmla="*/ 94129 w 255494"/>
              <a:gd name="connsiteY2" fmla="*/ 215153 h 215153"/>
              <a:gd name="connsiteX3" fmla="*/ 26894 w 255494"/>
              <a:gd name="connsiteY3" fmla="*/ 53788 h 215153"/>
              <a:gd name="connsiteX4" fmla="*/ 255494 w 255494"/>
              <a:gd name="connsiteY4" fmla="*/ 161364 h 215153"/>
              <a:gd name="connsiteX5" fmla="*/ 255494 w 255494"/>
              <a:gd name="connsiteY5" fmla="*/ 161364 h 215153"/>
              <a:gd name="connsiteX6" fmla="*/ 255494 w 255494"/>
              <a:gd name="connsiteY6" fmla="*/ 174811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494" h="215153">
                <a:moveTo>
                  <a:pt x="201706" y="0"/>
                </a:moveTo>
                <a:lnTo>
                  <a:pt x="94129" y="215153"/>
                </a:lnTo>
                <a:lnTo>
                  <a:pt x="94129" y="215153"/>
                </a:lnTo>
                <a:cubicBezTo>
                  <a:pt x="82923" y="188259"/>
                  <a:pt x="0" y="62753"/>
                  <a:pt x="26894" y="53788"/>
                </a:cubicBezTo>
                <a:cubicBezTo>
                  <a:pt x="53788" y="44823"/>
                  <a:pt x="255494" y="161364"/>
                  <a:pt x="255494" y="161364"/>
                </a:cubicBezTo>
                <a:lnTo>
                  <a:pt x="255494" y="161364"/>
                </a:lnTo>
                <a:lnTo>
                  <a:pt x="255494" y="17481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Freeform 83"/>
          <p:cNvSpPr/>
          <p:nvPr/>
        </p:nvSpPr>
        <p:spPr>
          <a:xfrm>
            <a:off x="5082988" y="6562165"/>
            <a:ext cx="246529" cy="161364"/>
          </a:xfrm>
          <a:custGeom>
            <a:avLst/>
            <a:gdLst>
              <a:gd name="connsiteX0" fmla="*/ 0 w 246529"/>
              <a:gd name="connsiteY0" fmla="*/ 0 h 161364"/>
              <a:gd name="connsiteX1" fmla="*/ 121024 w 246529"/>
              <a:gd name="connsiteY1" fmla="*/ 161364 h 161364"/>
              <a:gd name="connsiteX2" fmla="*/ 121024 w 246529"/>
              <a:gd name="connsiteY2" fmla="*/ 161364 h 161364"/>
              <a:gd name="connsiteX3" fmla="*/ 228600 w 246529"/>
              <a:gd name="connsiteY3" fmla="*/ 53788 h 161364"/>
              <a:gd name="connsiteX4" fmla="*/ 228600 w 246529"/>
              <a:gd name="connsiteY4" fmla="*/ 40341 h 161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9" h="161364">
                <a:moveTo>
                  <a:pt x="0" y="0"/>
                </a:moveTo>
                <a:lnTo>
                  <a:pt x="121024" y="161364"/>
                </a:lnTo>
                <a:lnTo>
                  <a:pt x="121024" y="161364"/>
                </a:lnTo>
                <a:cubicBezTo>
                  <a:pt x="138953" y="143435"/>
                  <a:pt x="210671" y="73958"/>
                  <a:pt x="228600" y="53788"/>
                </a:cubicBezTo>
                <a:cubicBezTo>
                  <a:pt x="246529" y="33618"/>
                  <a:pt x="237564" y="36979"/>
                  <a:pt x="228600" y="4034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TextBox 84"/>
          <p:cNvSpPr txBox="1"/>
          <p:nvPr/>
        </p:nvSpPr>
        <p:spPr>
          <a:xfrm>
            <a:off x="827584" y="5877272"/>
            <a:ext cx="264816" cy="369332"/>
          </a:xfrm>
          <a:prstGeom prst="rect">
            <a:avLst/>
          </a:prstGeom>
          <a:noFill/>
        </p:spPr>
        <p:txBody>
          <a:bodyPr wrap="none" rtlCol="0">
            <a:spAutoFit/>
          </a:bodyPr>
          <a:lstStyle/>
          <a:p>
            <a:r>
              <a:rPr lang="en-US" dirty="0" smtClean="0"/>
              <a:t>r</a:t>
            </a:r>
            <a:endParaRPr lang="en-GB" dirty="0"/>
          </a:p>
        </p:txBody>
      </p:sp>
      <p:sp>
        <p:nvSpPr>
          <p:cNvPr id="86" name="TextBox 85"/>
          <p:cNvSpPr txBox="1"/>
          <p:nvPr/>
        </p:nvSpPr>
        <p:spPr>
          <a:xfrm>
            <a:off x="1763688" y="5445224"/>
            <a:ext cx="306494" cy="369332"/>
          </a:xfrm>
          <a:prstGeom prst="rect">
            <a:avLst/>
          </a:prstGeom>
          <a:noFill/>
        </p:spPr>
        <p:txBody>
          <a:bodyPr wrap="none" rtlCol="0">
            <a:spAutoFit/>
          </a:bodyPr>
          <a:lstStyle/>
          <a:p>
            <a:r>
              <a:rPr lang="en-US" dirty="0" smtClean="0"/>
              <a:t>d</a:t>
            </a:r>
            <a:endParaRPr lang="en-GB" dirty="0"/>
          </a:p>
        </p:txBody>
      </p:sp>
      <p:cxnSp>
        <p:nvCxnSpPr>
          <p:cNvPr id="89" name="Straight Connector 88"/>
          <p:cNvCxnSpPr/>
          <p:nvPr/>
        </p:nvCxnSpPr>
        <p:spPr>
          <a:xfrm>
            <a:off x="1835696" y="1700808"/>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6876256" y="1268760"/>
            <a:ext cx="144016" cy="14401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2411760" y="4797152"/>
            <a:ext cx="288032" cy="14401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1403648" y="5445224"/>
            <a:ext cx="216024" cy="14401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868144" y="5949280"/>
            <a:ext cx="301686" cy="369332"/>
          </a:xfrm>
          <a:prstGeom prst="rect">
            <a:avLst/>
          </a:prstGeom>
          <a:noFill/>
        </p:spPr>
        <p:txBody>
          <a:bodyPr wrap="none" rtlCol="0">
            <a:spAutoFit/>
          </a:bodyPr>
          <a:lstStyle/>
          <a:p>
            <a:r>
              <a:rPr lang="en-US" dirty="0" smtClean="0"/>
              <a:t>1</a:t>
            </a:r>
            <a:endParaRPr lang="en-GB" dirty="0"/>
          </a:p>
        </p:txBody>
      </p:sp>
      <p:sp>
        <p:nvSpPr>
          <p:cNvPr id="97" name="TextBox 96"/>
          <p:cNvSpPr txBox="1"/>
          <p:nvPr/>
        </p:nvSpPr>
        <p:spPr>
          <a:xfrm>
            <a:off x="7092280" y="5013176"/>
            <a:ext cx="301686" cy="369332"/>
          </a:xfrm>
          <a:prstGeom prst="rect">
            <a:avLst/>
          </a:prstGeom>
          <a:noFill/>
        </p:spPr>
        <p:txBody>
          <a:bodyPr wrap="none" rtlCol="0">
            <a:spAutoFit/>
          </a:bodyPr>
          <a:lstStyle/>
          <a:p>
            <a:r>
              <a:rPr lang="en-US" dirty="0" smtClean="0"/>
              <a:t>2</a:t>
            </a:r>
            <a:endParaRPr lang="en-GB" dirty="0"/>
          </a:p>
        </p:txBody>
      </p:sp>
      <p:sp>
        <p:nvSpPr>
          <p:cNvPr id="98" name="TextBox 97"/>
          <p:cNvSpPr txBox="1"/>
          <p:nvPr/>
        </p:nvSpPr>
        <p:spPr>
          <a:xfrm>
            <a:off x="5508104" y="2708920"/>
            <a:ext cx="1944216" cy="646331"/>
          </a:xfrm>
          <a:prstGeom prst="rect">
            <a:avLst/>
          </a:prstGeom>
          <a:noFill/>
        </p:spPr>
        <p:txBody>
          <a:bodyPr wrap="square" rtlCol="0">
            <a:spAutoFit/>
          </a:bodyPr>
          <a:lstStyle/>
          <a:p>
            <a:r>
              <a:rPr lang="en-US" dirty="0" smtClean="0"/>
              <a:t>The only SPE ( </a:t>
            </a:r>
            <a:r>
              <a:rPr lang="en-US" dirty="0" err="1" smtClean="0"/>
              <a:t>u,l</a:t>
            </a:r>
            <a:r>
              <a:rPr lang="en-US" dirty="0" smtClean="0"/>
              <a:t>) which is BI</a:t>
            </a:r>
            <a:endParaRPr lang="en-GB"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03C5-E4E8-4783-82FA-2128F5D2C236}"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129</a:t>
            </a:fld>
            <a:endParaRPr lang="en-GB"/>
          </a:p>
        </p:txBody>
      </p:sp>
      <p:sp>
        <p:nvSpPr>
          <p:cNvPr id="4" name="TextBox 3"/>
          <p:cNvSpPr txBox="1"/>
          <p:nvPr/>
        </p:nvSpPr>
        <p:spPr>
          <a:xfrm>
            <a:off x="539552" y="476672"/>
            <a:ext cx="2128981" cy="369332"/>
          </a:xfrm>
          <a:prstGeom prst="rect">
            <a:avLst/>
          </a:prstGeom>
          <a:noFill/>
        </p:spPr>
        <p:txBody>
          <a:bodyPr wrap="none" rtlCol="0">
            <a:spAutoFit/>
          </a:bodyPr>
          <a:lstStyle/>
          <a:p>
            <a:r>
              <a:rPr lang="en-US" dirty="0" smtClean="0"/>
              <a:t>Matchmaking Game </a:t>
            </a:r>
            <a:endParaRPr lang="en-GB" dirty="0"/>
          </a:p>
        </p:txBody>
      </p:sp>
      <p:sp>
        <p:nvSpPr>
          <p:cNvPr id="5" name="TextBox 4"/>
          <p:cNvSpPr txBox="1"/>
          <p:nvPr/>
        </p:nvSpPr>
        <p:spPr>
          <a:xfrm>
            <a:off x="467544" y="1268760"/>
            <a:ext cx="3352841" cy="369332"/>
          </a:xfrm>
          <a:prstGeom prst="rect">
            <a:avLst/>
          </a:prstGeom>
          <a:noFill/>
        </p:spPr>
        <p:txBody>
          <a:bodyPr wrap="none" rtlCol="0">
            <a:spAutoFit/>
          </a:bodyPr>
          <a:lstStyle/>
          <a:p>
            <a:r>
              <a:rPr lang="en-US" dirty="0" smtClean="0"/>
              <a:t>Player 1: match maker   player 1.2</a:t>
            </a:r>
            <a:endParaRPr lang="en-GB" dirty="0"/>
          </a:p>
        </p:txBody>
      </p:sp>
      <p:sp>
        <p:nvSpPr>
          <p:cNvPr id="8" name="TextBox 7"/>
          <p:cNvSpPr txBox="1"/>
          <p:nvPr/>
        </p:nvSpPr>
        <p:spPr>
          <a:xfrm>
            <a:off x="683568" y="2708920"/>
            <a:ext cx="301686" cy="369332"/>
          </a:xfrm>
          <a:prstGeom prst="rect">
            <a:avLst/>
          </a:prstGeom>
          <a:noFill/>
        </p:spPr>
        <p:txBody>
          <a:bodyPr wrap="none" rtlCol="0">
            <a:spAutoFit/>
          </a:bodyPr>
          <a:lstStyle/>
          <a:p>
            <a:r>
              <a:rPr lang="en-US" dirty="0" smtClean="0"/>
              <a:t>1</a:t>
            </a:r>
            <a:endParaRPr lang="en-GB" dirty="0"/>
          </a:p>
        </p:txBody>
      </p:sp>
      <p:cxnSp>
        <p:nvCxnSpPr>
          <p:cNvPr id="10" name="Straight Connector 9"/>
          <p:cNvCxnSpPr/>
          <p:nvPr/>
        </p:nvCxnSpPr>
        <p:spPr>
          <a:xfrm flipV="1">
            <a:off x="1187624" y="2420888"/>
            <a:ext cx="432048"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5616" y="2780928"/>
            <a:ext cx="2808312" cy="19442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195736" y="2492896"/>
            <a:ext cx="1008112" cy="1080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43808" y="2852936"/>
            <a:ext cx="50405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563888" y="3933056"/>
            <a:ext cx="504056"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19672" y="2132856"/>
            <a:ext cx="651140" cy="369332"/>
          </a:xfrm>
          <a:prstGeom prst="rect">
            <a:avLst/>
          </a:prstGeom>
          <a:noFill/>
        </p:spPr>
        <p:txBody>
          <a:bodyPr wrap="none" rtlCol="0">
            <a:spAutoFit/>
          </a:bodyPr>
          <a:lstStyle/>
          <a:p>
            <a:r>
              <a:rPr lang="en-US" dirty="0" smtClean="0"/>
              <a:t>0,0,0</a:t>
            </a:r>
            <a:endParaRPr lang="en-GB" dirty="0"/>
          </a:p>
        </p:txBody>
      </p:sp>
      <p:sp>
        <p:nvSpPr>
          <p:cNvPr id="20" name="TextBox 19"/>
          <p:cNvSpPr txBox="1"/>
          <p:nvPr/>
        </p:nvSpPr>
        <p:spPr>
          <a:xfrm>
            <a:off x="1979712" y="3356992"/>
            <a:ext cx="301686" cy="369332"/>
          </a:xfrm>
          <a:prstGeom prst="rect">
            <a:avLst/>
          </a:prstGeom>
          <a:noFill/>
        </p:spPr>
        <p:txBody>
          <a:bodyPr wrap="none" rtlCol="0">
            <a:spAutoFit/>
          </a:bodyPr>
          <a:lstStyle/>
          <a:p>
            <a:r>
              <a:rPr lang="en-US" dirty="0" smtClean="0"/>
              <a:t>2</a:t>
            </a:r>
            <a:endParaRPr lang="en-GB" dirty="0"/>
          </a:p>
        </p:txBody>
      </p:sp>
      <p:sp>
        <p:nvSpPr>
          <p:cNvPr id="21" name="TextBox 20"/>
          <p:cNvSpPr txBox="1"/>
          <p:nvPr/>
        </p:nvSpPr>
        <p:spPr>
          <a:xfrm>
            <a:off x="1187624" y="3068960"/>
            <a:ext cx="694421" cy="369332"/>
          </a:xfrm>
          <a:prstGeom prst="rect">
            <a:avLst/>
          </a:prstGeom>
          <a:noFill/>
        </p:spPr>
        <p:txBody>
          <a:bodyPr wrap="none" rtlCol="0">
            <a:spAutoFit/>
          </a:bodyPr>
          <a:lstStyle/>
          <a:p>
            <a:r>
              <a:rPr lang="en-US" dirty="0" smtClean="0"/>
              <a:t>SEND</a:t>
            </a:r>
            <a:endParaRPr lang="en-GB" dirty="0"/>
          </a:p>
        </p:txBody>
      </p:sp>
      <p:sp>
        <p:nvSpPr>
          <p:cNvPr id="22" name="TextBox 21"/>
          <p:cNvSpPr txBox="1"/>
          <p:nvPr/>
        </p:nvSpPr>
        <p:spPr>
          <a:xfrm>
            <a:off x="755576" y="2276872"/>
            <a:ext cx="1095172" cy="369332"/>
          </a:xfrm>
          <a:prstGeom prst="rect">
            <a:avLst/>
          </a:prstGeom>
          <a:noFill/>
        </p:spPr>
        <p:txBody>
          <a:bodyPr wrap="none" rtlCol="0">
            <a:spAutoFit/>
          </a:bodyPr>
          <a:lstStyle/>
          <a:p>
            <a:r>
              <a:rPr lang="en-US" dirty="0" smtClean="0"/>
              <a:t>Not SEND</a:t>
            </a:r>
            <a:endParaRPr lang="en-GB" dirty="0"/>
          </a:p>
        </p:txBody>
      </p:sp>
      <p:sp>
        <p:nvSpPr>
          <p:cNvPr id="23" name="TextBox 22"/>
          <p:cNvSpPr txBox="1"/>
          <p:nvPr/>
        </p:nvSpPr>
        <p:spPr>
          <a:xfrm>
            <a:off x="2267744" y="2852936"/>
            <a:ext cx="330540" cy="369332"/>
          </a:xfrm>
          <a:prstGeom prst="rect">
            <a:avLst/>
          </a:prstGeom>
          <a:noFill/>
        </p:spPr>
        <p:txBody>
          <a:bodyPr wrap="none" rtlCol="0">
            <a:spAutoFit/>
          </a:bodyPr>
          <a:lstStyle/>
          <a:p>
            <a:r>
              <a:rPr lang="en-US" dirty="0" smtClean="0"/>
              <a:t>G</a:t>
            </a:r>
            <a:endParaRPr lang="en-GB" dirty="0"/>
          </a:p>
        </p:txBody>
      </p:sp>
      <p:sp>
        <p:nvSpPr>
          <p:cNvPr id="24" name="TextBox 23"/>
          <p:cNvSpPr txBox="1"/>
          <p:nvPr/>
        </p:nvSpPr>
        <p:spPr>
          <a:xfrm>
            <a:off x="2699792" y="4005064"/>
            <a:ext cx="290464" cy="369332"/>
          </a:xfrm>
          <a:prstGeom prst="rect">
            <a:avLst/>
          </a:prstGeom>
          <a:noFill/>
        </p:spPr>
        <p:txBody>
          <a:bodyPr wrap="none" rtlCol="0">
            <a:spAutoFit/>
          </a:bodyPr>
          <a:lstStyle/>
          <a:p>
            <a:r>
              <a:rPr lang="en-US" dirty="0" smtClean="0"/>
              <a:t>S</a:t>
            </a:r>
            <a:endParaRPr lang="en-GB" dirty="0"/>
          </a:p>
        </p:txBody>
      </p:sp>
      <p:sp>
        <p:nvSpPr>
          <p:cNvPr id="25" name="Freeform 24"/>
          <p:cNvSpPr/>
          <p:nvPr/>
        </p:nvSpPr>
        <p:spPr>
          <a:xfrm>
            <a:off x="2854712" y="2832410"/>
            <a:ext cx="646771" cy="1605775"/>
          </a:xfrm>
          <a:custGeom>
            <a:avLst/>
            <a:gdLst>
              <a:gd name="connsiteX0" fmla="*/ 646771 w 646771"/>
              <a:gd name="connsiteY0" fmla="*/ 1605775 h 1605775"/>
              <a:gd name="connsiteX1" fmla="*/ 0 w 646771"/>
              <a:gd name="connsiteY1" fmla="*/ 0 h 1605775"/>
              <a:gd name="connsiteX2" fmla="*/ 0 w 646771"/>
              <a:gd name="connsiteY2" fmla="*/ 0 h 1605775"/>
            </a:gdLst>
            <a:ahLst/>
            <a:cxnLst>
              <a:cxn ang="0">
                <a:pos x="connsiteX0" y="connsiteY0"/>
              </a:cxn>
              <a:cxn ang="0">
                <a:pos x="connsiteX1" y="connsiteY1"/>
              </a:cxn>
              <a:cxn ang="0">
                <a:pos x="connsiteX2" y="connsiteY2"/>
              </a:cxn>
            </a:cxnLst>
            <a:rect l="l" t="t" r="r" b="b"/>
            <a:pathLst>
              <a:path w="646771" h="1605775">
                <a:moveTo>
                  <a:pt x="646771" y="1605775"/>
                </a:moveTo>
                <a:lnTo>
                  <a:pt x="0" y="0"/>
                </a:lnTo>
                <a:lnTo>
                  <a:pt x="0"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p:cNvSpPr txBox="1"/>
          <p:nvPr/>
        </p:nvSpPr>
        <p:spPr>
          <a:xfrm>
            <a:off x="2987824" y="3573016"/>
            <a:ext cx="301686" cy="369332"/>
          </a:xfrm>
          <a:prstGeom prst="rect">
            <a:avLst/>
          </a:prstGeom>
          <a:noFill/>
        </p:spPr>
        <p:txBody>
          <a:bodyPr wrap="none" rtlCol="0">
            <a:spAutoFit/>
          </a:bodyPr>
          <a:lstStyle/>
          <a:p>
            <a:r>
              <a:rPr lang="en-US" dirty="0" smtClean="0"/>
              <a:t>3</a:t>
            </a:r>
            <a:endParaRPr lang="en-GB" dirty="0"/>
          </a:p>
        </p:txBody>
      </p:sp>
      <p:sp>
        <p:nvSpPr>
          <p:cNvPr id="27" name="TextBox 26"/>
          <p:cNvSpPr txBox="1"/>
          <p:nvPr/>
        </p:nvSpPr>
        <p:spPr>
          <a:xfrm>
            <a:off x="2915816" y="2420888"/>
            <a:ext cx="330540" cy="369332"/>
          </a:xfrm>
          <a:prstGeom prst="rect">
            <a:avLst/>
          </a:prstGeom>
          <a:noFill/>
        </p:spPr>
        <p:txBody>
          <a:bodyPr wrap="none" rtlCol="0">
            <a:spAutoFit/>
          </a:bodyPr>
          <a:lstStyle/>
          <a:p>
            <a:r>
              <a:rPr lang="en-US" dirty="0" smtClean="0"/>
              <a:t>G</a:t>
            </a:r>
            <a:endParaRPr lang="en-GB" dirty="0"/>
          </a:p>
        </p:txBody>
      </p:sp>
      <p:sp>
        <p:nvSpPr>
          <p:cNvPr id="28" name="TextBox 27"/>
          <p:cNvSpPr txBox="1"/>
          <p:nvPr/>
        </p:nvSpPr>
        <p:spPr>
          <a:xfrm>
            <a:off x="2987824" y="2780928"/>
            <a:ext cx="290464" cy="369332"/>
          </a:xfrm>
          <a:prstGeom prst="rect">
            <a:avLst/>
          </a:prstGeom>
          <a:noFill/>
        </p:spPr>
        <p:txBody>
          <a:bodyPr wrap="none" rtlCol="0">
            <a:spAutoFit/>
          </a:bodyPr>
          <a:lstStyle/>
          <a:p>
            <a:r>
              <a:rPr lang="en-US" dirty="0" smtClean="0"/>
              <a:t>S</a:t>
            </a:r>
            <a:endParaRPr lang="en-GB" dirty="0"/>
          </a:p>
        </p:txBody>
      </p:sp>
      <p:sp>
        <p:nvSpPr>
          <p:cNvPr id="29" name="TextBox 28"/>
          <p:cNvSpPr txBox="1"/>
          <p:nvPr/>
        </p:nvSpPr>
        <p:spPr>
          <a:xfrm>
            <a:off x="3707904" y="3933056"/>
            <a:ext cx="330540" cy="369332"/>
          </a:xfrm>
          <a:prstGeom prst="rect">
            <a:avLst/>
          </a:prstGeom>
          <a:noFill/>
        </p:spPr>
        <p:txBody>
          <a:bodyPr wrap="none" rtlCol="0">
            <a:spAutoFit/>
          </a:bodyPr>
          <a:lstStyle/>
          <a:p>
            <a:r>
              <a:rPr lang="en-US" dirty="0" smtClean="0"/>
              <a:t>G</a:t>
            </a:r>
            <a:endParaRPr lang="en-GB" dirty="0"/>
          </a:p>
        </p:txBody>
      </p:sp>
      <p:sp>
        <p:nvSpPr>
          <p:cNvPr id="30" name="TextBox 29"/>
          <p:cNvSpPr txBox="1"/>
          <p:nvPr/>
        </p:nvSpPr>
        <p:spPr>
          <a:xfrm>
            <a:off x="3491880" y="4509120"/>
            <a:ext cx="290464" cy="369332"/>
          </a:xfrm>
          <a:prstGeom prst="rect">
            <a:avLst/>
          </a:prstGeom>
          <a:noFill/>
        </p:spPr>
        <p:txBody>
          <a:bodyPr wrap="none" rtlCol="0">
            <a:spAutoFit/>
          </a:bodyPr>
          <a:lstStyle/>
          <a:p>
            <a:r>
              <a:rPr lang="en-US" dirty="0" smtClean="0"/>
              <a:t>S</a:t>
            </a:r>
            <a:endParaRPr lang="en-GB" dirty="0"/>
          </a:p>
        </p:txBody>
      </p:sp>
      <p:sp>
        <p:nvSpPr>
          <p:cNvPr id="31" name="TextBox 30"/>
          <p:cNvSpPr txBox="1"/>
          <p:nvPr/>
        </p:nvSpPr>
        <p:spPr>
          <a:xfrm>
            <a:off x="3203848" y="2132856"/>
            <a:ext cx="651140" cy="369332"/>
          </a:xfrm>
          <a:prstGeom prst="rect">
            <a:avLst/>
          </a:prstGeom>
          <a:noFill/>
        </p:spPr>
        <p:txBody>
          <a:bodyPr wrap="none" rtlCol="0">
            <a:spAutoFit/>
          </a:bodyPr>
          <a:lstStyle/>
          <a:p>
            <a:r>
              <a:rPr lang="en-US" dirty="0" smtClean="0"/>
              <a:t>1,2,1</a:t>
            </a:r>
            <a:endParaRPr lang="en-GB" dirty="0"/>
          </a:p>
        </p:txBody>
      </p:sp>
      <p:sp>
        <p:nvSpPr>
          <p:cNvPr id="32" name="TextBox 31"/>
          <p:cNvSpPr txBox="1"/>
          <p:nvPr/>
        </p:nvSpPr>
        <p:spPr>
          <a:xfrm>
            <a:off x="3347864" y="3068960"/>
            <a:ext cx="721672" cy="369332"/>
          </a:xfrm>
          <a:prstGeom prst="rect">
            <a:avLst/>
          </a:prstGeom>
          <a:noFill/>
        </p:spPr>
        <p:txBody>
          <a:bodyPr wrap="none" rtlCol="0">
            <a:spAutoFit/>
          </a:bodyPr>
          <a:lstStyle/>
          <a:p>
            <a:r>
              <a:rPr lang="en-US" dirty="0" smtClean="0"/>
              <a:t>-1,0,0</a:t>
            </a:r>
            <a:endParaRPr lang="en-GB" dirty="0"/>
          </a:p>
        </p:txBody>
      </p:sp>
      <p:sp>
        <p:nvSpPr>
          <p:cNvPr id="33" name="TextBox 32"/>
          <p:cNvSpPr txBox="1"/>
          <p:nvPr/>
        </p:nvSpPr>
        <p:spPr>
          <a:xfrm>
            <a:off x="4139952" y="3645024"/>
            <a:ext cx="721672" cy="369332"/>
          </a:xfrm>
          <a:prstGeom prst="rect">
            <a:avLst/>
          </a:prstGeom>
          <a:noFill/>
        </p:spPr>
        <p:txBody>
          <a:bodyPr wrap="none" rtlCol="0">
            <a:spAutoFit/>
          </a:bodyPr>
          <a:lstStyle/>
          <a:p>
            <a:r>
              <a:rPr lang="en-US" dirty="0" smtClean="0"/>
              <a:t>-1,0,0</a:t>
            </a:r>
            <a:endParaRPr lang="en-GB" dirty="0"/>
          </a:p>
        </p:txBody>
      </p:sp>
      <p:sp>
        <p:nvSpPr>
          <p:cNvPr id="34" name="TextBox 33"/>
          <p:cNvSpPr txBox="1"/>
          <p:nvPr/>
        </p:nvSpPr>
        <p:spPr>
          <a:xfrm>
            <a:off x="4067944" y="4725144"/>
            <a:ext cx="651140" cy="369332"/>
          </a:xfrm>
          <a:prstGeom prst="rect">
            <a:avLst/>
          </a:prstGeom>
          <a:noFill/>
        </p:spPr>
        <p:txBody>
          <a:bodyPr wrap="none" rtlCol="0">
            <a:spAutoFit/>
          </a:bodyPr>
          <a:lstStyle/>
          <a:p>
            <a:r>
              <a:rPr lang="en-US" dirty="0" smtClean="0"/>
              <a:t>1,1,2</a:t>
            </a:r>
            <a:endParaRPr lang="en-GB" dirty="0"/>
          </a:p>
        </p:txBody>
      </p:sp>
      <p:sp>
        <p:nvSpPr>
          <p:cNvPr id="35" name="Freeform 34"/>
          <p:cNvSpPr/>
          <p:nvPr/>
        </p:nvSpPr>
        <p:spPr>
          <a:xfrm>
            <a:off x="828907" y="1906858"/>
            <a:ext cx="5516137" cy="4337825"/>
          </a:xfrm>
          <a:custGeom>
            <a:avLst/>
            <a:gdLst>
              <a:gd name="connsiteX0" fmla="*/ 776869 w 5516137"/>
              <a:gd name="connsiteY0" fmla="*/ 2129883 h 4337825"/>
              <a:gd name="connsiteX1" fmla="*/ 2048108 w 5516137"/>
              <a:gd name="connsiteY1" fmla="*/ 144966 h 4337825"/>
              <a:gd name="connsiteX2" fmla="*/ 5103542 w 5516137"/>
              <a:gd name="connsiteY2" fmla="*/ 1260088 h 4337825"/>
              <a:gd name="connsiteX3" fmla="*/ 4523678 w 5516137"/>
              <a:gd name="connsiteY3" fmla="*/ 4181708 h 4337825"/>
              <a:gd name="connsiteX4" fmla="*/ 643054 w 5516137"/>
              <a:gd name="connsiteY4" fmla="*/ 2196791 h 4337825"/>
              <a:gd name="connsiteX5" fmla="*/ 665356 w 5516137"/>
              <a:gd name="connsiteY5" fmla="*/ 2263698 h 43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6137" h="4337825">
                <a:moveTo>
                  <a:pt x="776869" y="2129883"/>
                </a:moveTo>
                <a:cubicBezTo>
                  <a:pt x="1051932" y="1209907"/>
                  <a:pt x="1326996" y="289932"/>
                  <a:pt x="2048108" y="144966"/>
                </a:cubicBezTo>
                <a:cubicBezTo>
                  <a:pt x="2769220" y="0"/>
                  <a:pt x="4690947" y="587298"/>
                  <a:pt x="5103542" y="1260088"/>
                </a:cubicBezTo>
                <a:cubicBezTo>
                  <a:pt x="5516137" y="1932878"/>
                  <a:pt x="5267093" y="4025591"/>
                  <a:pt x="4523678" y="4181708"/>
                </a:cubicBezTo>
                <a:cubicBezTo>
                  <a:pt x="3780263" y="4337825"/>
                  <a:pt x="1286108" y="2516459"/>
                  <a:pt x="643054" y="2196791"/>
                </a:cubicBezTo>
                <a:cubicBezTo>
                  <a:pt x="0" y="1877123"/>
                  <a:pt x="332678" y="2070410"/>
                  <a:pt x="665356" y="226369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04664"/>
            <a:ext cx="3032946" cy="369332"/>
          </a:xfrm>
          <a:prstGeom prst="rect">
            <a:avLst/>
          </a:prstGeom>
          <a:noFill/>
        </p:spPr>
        <p:txBody>
          <a:bodyPr wrap="none" rtlCol="0">
            <a:spAutoFit/>
          </a:bodyPr>
          <a:lstStyle/>
          <a:p>
            <a:r>
              <a:rPr lang="en-US" dirty="0" smtClean="0"/>
              <a:t> Example :Penalty   kick  game </a:t>
            </a:r>
            <a:endParaRPr lang="en-GB" dirty="0"/>
          </a:p>
        </p:txBody>
      </p:sp>
      <p:sp>
        <p:nvSpPr>
          <p:cNvPr id="3" name="TextBox 2"/>
          <p:cNvSpPr txBox="1"/>
          <p:nvPr/>
        </p:nvSpPr>
        <p:spPr>
          <a:xfrm>
            <a:off x="3779912" y="332656"/>
            <a:ext cx="3968972" cy="584775"/>
          </a:xfrm>
          <a:prstGeom prst="rect">
            <a:avLst/>
          </a:prstGeom>
          <a:noFill/>
        </p:spPr>
        <p:txBody>
          <a:bodyPr wrap="none" rtlCol="0">
            <a:spAutoFit/>
          </a:bodyPr>
          <a:lstStyle/>
          <a:p>
            <a:r>
              <a:rPr lang="en-US" sz="3200" dirty="0" err="1" smtClean="0">
                <a:solidFill>
                  <a:srgbClr val="FF0000"/>
                </a:solidFill>
              </a:rPr>
              <a:t>Persplois</a:t>
            </a:r>
            <a:r>
              <a:rPr lang="en-US" sz="3200" dirty="0" smtClean="0"/>
              <a:t>   </a:t>
            </a:r>
            <a:r>
              <a:rPr lang="en-US" sz="3200" dirty="0" err="1" smtClean="0"/>
              <a:t>vs</a:t>
            </a:r>
            <a:r>
              <a:rPr lang="en-US" sz="3200" dirty="0" smtClean="0"/>
              <a:t>  </a:t>
            </a:r>
            <a:r>
              <a:rPr lang="en-US" sz="3200" dirty="0" err="1" smtClean="0">
                <a:solidFill>
                  <a:srgbClr val="00B0F0"/>
                </a:solidFill>
              </a:rPr>
              <a:t>Esteghlal</a:t>
            </a:r>
            <a:endParaRPr lang="en-GB" sz="3200" dirty="0">
              <a:solidFill>
                <a:srgbClr val="00B0F0"/>
              </a:solidFill>
            </a:endParaRPr>
          </a:p>
        </p:txBody>
      </p:sp>
      <p:sp>
        <p:nvSpPr>
          <p:cNvPr id="5" name="TextBox 4"/>
          <p:cNvSpPr txBox="1"/>
          <p:nvPr/>
        </p:nvSpPr>
        <p:spPr>
          <a:xfrm>
            <a:off x="1403648" y="1700808"/>
            <a:ext cx="282450" cy="369332"/>
          </a:xfrm>
          <a:prstGeom prst="rect">
            <a:avLst/>
          </a:prstGeom>
          <a:noFill/>
        </p:spPr>
        <p:txBody>
          <a:bodyPr wrap="none" rtlCol="0">
            <a:spAutoFit/>
          </a:bodyPr>
          <a:lstStyle/>
          <a:p>
            <a:r>
              <a:rPr lang="en-US" dirty="0" smtClean="0"/>
              <a:t>L</a:t>
            </a:r>
            <a:endParaRPr lang="en-GB" dirty="0"/>
          </a:p>
        </p:txBody>
      </p:sp>
      <p:sp>
        <p:nvSpPr>
          <p:cNvPr id="6" name="TextBox 5"/>
          <p:cNvSpPr txBox="1"/>
          <p:nvPr/>
        </p:nvSpPr>
        <p:spPr>
          <a:xfrm>
            <a:off x="1403648" y="2348880"/>
            <a:ext cx="381836" cy="369332"/>
          </a:xfrm>
          <a:prstGeom prst="rect">
            <a:avLst/>
          </a:prstGeom>
          <a:noFill/>
        </p:spPr>
        <p:txBody>
          <a:bodyPr wrap="none" rtlCol="0">
            <a:spAutoFit/>
          </a:bodyPr>
          <a:lstStyle/>
          <a:p>
            <a:r>
              <a:rPr lang="en-US" dirty="0" smtClean="0"/>
              <a:t>M</a:t>
            </a:r>
            <a:endParaRPr lang="en-GB" dirty="0"/>
          </a:p>
        </p:txBody>
      </p:sp>
      <p:sp>
        <p:nvSpPr>
          <p:cNvPr id="7" name="TextBox 6"/>
          <p:cNvSpPr txBox="1"/>
          <p:nvPr/>
        </p:nvSpPr>
        <p:spPr>
          <a:xfrm>
            <a:off x="1403648" y="2996952"/>
            <a:ext cx="309700" cy="369332"/>
          </a:xfrm>
          <a:prstGeom prst="rect">
            <a:avLst/>
          </a:prstGeom>
          <a:noFill/>
        </p:spPr>
        <p:txBody>
          <a:bodyPr wrap="none" rtlCol="0">
            <a:spAutoFit/>
          </a:bodyPr>
          <a:lstStyle/>
          <a:p>
            <a:r>
              <a:rPr lang="en-US" dirty="0" smtClean="0"/>
              <a:t>R</a:t>
            </a:r>
            <a:endParaRPr lang="en-GB" dirty="0"/>
          </a:p>
        </p:txBody>
      </p:sp>
      <p:sp>
        <p:nvSpPr>
          <p:cNvPr id="8" name="TextBox 7"/>
          <p:cNvSpPr txBox="1"/>
          <p:nvPr/>
        </p:nvSpPr>
        <p:spPr>
          <a:xfrm>
            <a:off x="2123728" y="1412776"/>
            <a:ext cx="237566" cy="369332"/>
          </a:xfrm>
          <a:prstGeom prst="rect">
            <a:avLst/>
          </a:prstGeom>
          <a:noFill/>
        </p:spPr>
        <p:txBody>
          <a:bodyPr wrap="none" rtlCol="0">
            <a:spAutoFit/>
          </a:bodyPr>
          <a:lstStyle/>
          <a:p>
            <a:r>
              <a:rPr lang="en-US" dirty="0" smtClean="0"/>
              <a:t>l</a:t>
            </a:r>
            <a:endParaRPr lang="en-GB" dirty="0"/>
          </a:p>
        </p:txBody>
      </p:sp>
      <p:sp>
        <p:nvSpPr>
          <p:cNvPr id="9" name="TextBox 8"/>
          <p:cNvSpPr txBox="1"/>
          <p:nvPr/>
        </p:nvSpPr>
        <p:spPr>
          <a:xfrm>
            <a:off x="2699792" y="1340768"/>
            <a:ext cx="264816" cy="369332"/>
          </a:xfrm>
          <a:prstGeom prst="rect">
            <a:avLst/>
          </a:prstGeom>
          <a:noFill/>
        </p:spPr>
        <p:txBody>
          <a:bodyPr wrap="none" rtlCol="0">
            <a:spAutoFit/>
          </a:bodyPr>
          <a:lstStyle/>
          <a:p>
            <a:r>
              <a:rPr lang="en-US" dirty="0" smtClean="0"/>
              <a:t>r</a:t>
            </a:r>
            <a:endParaRPr lang="en-GB" dirty="0"/>
          </a:p>
        </p:txBody>
      </p:sp>
      <p:cxnSp>
        <p:nvCxnSpPr>
          <p:cNvPr id="11" name="Straight Connector 10"/>
          <p:cNvCxnSpPr/>
          <p:nvPr/>
        </p:nvCxnSpPr>
        <p:spPr>
          <a:xfrm flipV="1">
            <a:off x="1907704" y="1772816"/>
            <a:ext cx="0" cy="16561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07704" y="1772816"/>
            <a:ext cx="11521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59832" y="1772816"/>
            <a:ext cx="0" cy="16561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7704" y="3429000"/>
            <a:ext cx="11521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83768" y="1772816"/>
            <a:ext cx="0" cy="16561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07704" y="2276872"/>
            <a:ext cx="11521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07704" y="2780928"/>
            <a:ext cx="11521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07704" y="1844824"/>
            <a:ext cx="546945" cy="369332"/>
          </a:xfrm>
          <a:prstGeom prst="rect">
            <a:avLst/>
          </a:prstGeom>
          <a:noFill/>
        </p:spPr>
        <p:txBody>
          <a:bodyPr wrap="none" rtlCol="0">
            <a:spAutoFit/>
          </a:bodyPr>
          <a:lstStyle/>
          <a:p>
            <a:r>
              <a:rPr lang="en-US" dirty="0" smtClean="0"/>
              <a:t>4,-4</a:t>
            </a:r>
            <a:endParaRPr lang="en-GB" dirty="0"/>
          </a:p>
        </p:txBody>
      </p:sp>
      <p:sp>
        <p:nvSpPr>
          <p:cNvPr id="35" name="TextBox 34"/>
          <p:cNvSpPr txBox="1"/>
          <p:nvPr/>
        </p:nvSpPr>
        <p:spPr>
          <a:xfrm>
            <a:off x="2483768" y="1844824"/>
            <a:ext cx="546945" cy="369332"/>
          </a:xfrm>
          <a:prstGeom prst="rect">
            <a:avLst/>
          </a:prstGeom>
          <a:noFill/>
        </p:spPr>
        <p:txBody>
          <a:bodyPr wrap="none" rtlCol="0">
            <a:spAutoFit/>
          </a:bodyPr>
          <a:lstStyle/>
          <a:p>
            <a:r>
              <a:rPr lang="en-US" dirty="0" smtClean="0"/>
              <a:t>9,-9</a:t>
            </a:r>
            <a:endParaRPr lang="en-GB" dirty="0"/>
          </a:p>
        </p:txBody>
      </p:sp>
      <p:sp>
        <p:nvSpPr>
          <p:cNvPr id="36" name="TextBox 35"/>
          <p:cNvSpPr txBox="1"/>
          <p:nvPr/>
        </p:nvSpPr>
        <p:spPr>
          <a:xfrm>
            <a:off x="1907704" y="2348880"/>
            <a:ext cx="546945" cy="369332"/>
          </a:xfrm>
          <a:prstGeom prst="rect">
            <a:avLst/>
          </a:prstGeom>
          <a:noFill/>
        </p:spPr>
        <p:txBody>
          <a:bodyPr wrap="none" rtlCol="0">
            <a:spAutoFit/>
          </a:bodyPr>
          <a:lstStyle/>
          <a:p>
            <a:r>
              <a:rPr lang="en-US" dirty="0" smtClean="0"/>
              <a:t>6,-6</a:t>
            </a:r>
            <a:endParaRPr lang="en-GB" dirty="0"/>
          </a:p>
        </p:txBody>
      </p:sp>
      <p:sp>
        <p:nvSpPr>
          <p:cNvPr id="37" name="TextBox 36"/>
          <p:cNvSpPr txBox="1"/>
          <p:nvPr/>
        </p:nvSpPr>
        <p:spPr>
          <a:xfrm>
            <a:off x="2483768" y="2276872"/>
            <a:ext cx="546945" cy="369332"/>
          </a:xfrm>
          <a:prstGeom prst="rect">
            <a:avLst/>
          </a:prstGeom>
          <a:noFill/>
        </p:spPr>
        <p:txBody>
          <a:bodyPr wrap="none" rtlCol="0">
            <a:spAutoFit/>
          </a:bodyPr>
          <a:lstStyle/>
          <a:p>
            <a:r>
              <a:rPr lang="en-US" dirty="0" smtClean="0"/>
              <a:t>6,-6</a:t>
            </a:r>
            <a:endParaRPr lang="en-GB" dirty="0"/>
          </a:p>
        </p:txBody>
      </p:sp>
      <p:sp>
        <p:nvSpPr>
          <p:cNvPr id="38" name="TextBox 37"/>
          <p:cNvSpPr txBox="1"/>
          <p:nvPr/>
        </p:nvSpPr>
        <p:spPr>
          <a:xfrm>
            <a:off x="1907704" y="2924944"/>
            <a:ext cx="546945" cy="369332"/>
          </a:xfrm>
          <a:prstGeom prst="rect">
            <a:avLst/>
          </a:prstGeom>
          <a:noFill/>
        </p:spPr>
        <p:txBody>
          <a:bodyPr wrap="none" rtlCol="0">
            <a:spAutoFit/>
          </a:bodyPr>
          <a:lstStyle/>
          <a:p>
            <a:r>
              <a:rPr lang="en-US" dirty="0" smtClean="0"/>
              <a:t>9,-9</a:t>
            </a:r>
            <a:endParaRPr lang="en-GB" dirty="0"/>
          </a:p>
        </p:txBody>
      </p:sp>
      <p:sp>
        <p:nvSpPr>
          <p:cNvPr id="39" name="TextBox 38"/>
          <p:cNvSpPr txBox="1"/>
          <p:nvPr/>
        </p:nvSpPr>
        <p:spPr>
          <a:xfrm>
            <a:off x="2483768" y="2924944"/>
            <a:ext cx="546945" cy="369332"/>
          </a:xfrm>
          <a:prstGeom prst="rect">
            <a:avLst/>
          </a:prstGeom>
          <a:noFill/>
        </p:spPr>
        <p:txBody>
          <a:bodyPr wrap="none" rtlCol="0">
            <a:spAutoFit/>
          </a:bodyPr>
          <a:lstStyle/>
          <a:p>
            <a:r>
              <a:rPr lang="en-US" dirty="0" smtClean="0"/>
              <a:t>4,-4</a:t>
            </a:r>
            <a:endParaRPr lang="en-GB" dirty="0"/>
          </a:p>
        </p:txBody>
      </p:sp>
      <p:sp>
        <p:nvSpPr>
          <p:cNvPr id="40" name="TextBox 39"/>
          <p:cNvSpPr txBox="1"/>
          <p:nvPr/>
        </p:nvSpPr>
        <p:spPr>
          <a:xfrm>
            <a:off x="3707904" y="2132856"/>
            <a:ext cx="915956" cy="369332"/>
          </a:xfrm>
          <a:prstGeom prst="rect">
            <a:avLst/>
          </a:prstGeom>
          <a:noFill/>
        </p:spPr>
        <p:txBody>
          <a:bodyPr wrap="none" rtlCol="0">
            <a:spAutoFit/>
          </a:bodyPr>
          <a:lstStyle/>
          <a:p>
            <a:r>
              <a:rPr lang="en-US" dirty="0" smtClean="0"/>
              <a:t>U(</a:t>
            </a:r>
            <a:r>
              <a:rPr lang="en-US" dirty="0" err="1" smtClean="0"/>
              <a:t>L,l</a:t>
            </a:r>
            <a:r>
              <a:rPr lang="en-US" dirty="0" smtClean="0"/>
              <a:t>)=4</a:t>
            </a:r>
            <a:endParaRPr lang="en-GB" dirty="0"/>
          </a:p>
        </p:txBody>
      </p:sp>
      <p:sp>
        <p:nvSpPr>
          <p:cNvPr id="41" name="TextBox 40"/>
          <p:cNvSpPr txBox="1"/>
          <p:nvPr/>
        </p:nvSpPr>
        <p:spPr>
          <a:xfrm>
            <a:off x="4860032" y="2132856"/>
            <a:ext cx="2324354" cy="369332"/>
          </a:xfrm>
          <a:prstGeom prst="rect">
            <a:avLst/>
          </a:prstGeom>
          <a:noFill/>
        </p:spPr>
        <p:txBody>
          <a:bodyPr wrap="none" rtlCol="0">
            <a:spAutoFit/>
          </a:bodyPr>
          <a:lstStyle/>
          <a:p>
            <a:r>
              <a:rPr lang="en-US" dirty="0" smtClean="0"/>
              <a:t>%40  chance of scoring</a:t>
            </a:r>
            <a:endParaRPr lang="en-GB" dirty="0"/>
          </a:p>
        </p:txBody>
      </p:sp>
      <p:cxnSp>
        <p:nvCxnSpPr>
          <p:cNvPr id="43" name="Straight Connector 42"/>
          <p:cNvCxnSpPr/>
          <p:nvPr/>
        </p:nvCxnSpPr>
        <p:spPr>
          <a:xfrm>
            <a:off x="2051720" y="6237312"/>
            <a:ext cx="424847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051720" y="3717032"/>
            <a:ext cx="0" cy="25202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300192" y="3645024"/>
            <a:ext cx="0" cy="25922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91680" y="5877272"/>
            <a:ext cx="301686" cy="369332"/>
          </a:xfrm>
          <a:prstGeom prst="rect">
            <a:avLst/>
          </a:prstGeom>
          <a:noFill/>
        </p:spPr>
        <p:txBody>
          <a:bodyPr wrap="none" rtlCol="0">
            <a:spAutoFit/>
          </a:bodyPr>
          <a:lstStyle/>
          <a:p>
            <a:r>
              <a:rPr lang="en-US" dirty="0" smtClean="0"/>
              <a:t>2</a:t>
            </a:r>
            <a:endParaRPr lang="en-GB" dirty="0"/>
          </a:p>
        </p:txBody>
      </p:sp>
      <p:sp>
        <p:nvSpPr>
          <p:cNvPr id="49" name="TextBox 48"/>
          <p:cNvSpPr txBox="1"/>
          <p:nvPr/>
        </p:nvSpPr>
        <p:spPr>
          <a:xfrm>
            <a:off x="1691680" y="5517232"/>
            <a:ext cx="301686" cy="369332"/>
          </a:xfrm>
          <a:prstGeom prst="rect">
            <a:avLst/>
          </a:prstGeom>
          <a:noFill/>
        </p:spPr>
        <p:txBody>
          <a:bodyPr wrap="none" rtlCol="0">
            <a:spAutoFit/>
          </a:bodyPr>
          <a:lstStyle/>
          <a:p>
            <a:r>
              <a:rPr lang="en-US" dirty="0" smtClean="0"/>
              <a:t>4</a:t>
            </a:r>
            <a:endParaRPr lang="en-GB" dirty="0"/>
          </a:p>
        </p:txBody>
      </p:sp>
      <p:sp>
        <p:nvSpPr>
          <p:cNvPr id="50" name="TextBox 49"/>
          <p:cNvSpPr txBox="1"/>
          <p:nvPr/>
        </p:nvSpPr>
        <p:spPr>
          <a:xfrm>
            <a:off x="1691680" y="5157192"/>
            <a:ext cx="301686" cy="369332"/>
          </a:xfrm>
          <a:prstGeom prst="rect">
            <a:avLst/>
          </a:prstGeom>
          <a:noFill/>
        </p:spPr>
        <p:txBody>
          <a:bodyPr wrap="none" rtlCol="0">
            <a:spAutoFit/>
          </a:bodyPr>
          <a:lstStyle/>
          <a:p>
            <a:r>
              <a:rPr lang="en-US" dirty="0" smtClean="0"/>
              <a:t>6</a:t>
            </a:r>
            <a:endParaRPr lang="en-GB" dirty="0"/>
          </a:p>
        </p:txBody>
      </p:sp>
      <p:sp>
        <p:nvSpPr>
          <p:cNvPr id="51" name="TextBox 50"/>
          <p:cNvSpPr txBox="1"/>
          <p:nvPr/>
        </p:nvSpPr>
        <p:spPr>
          <a:xfrm>
            <a:off x="1691680" y="4869160"/>
            <a:ext cx="301686" cy="369332"/>
          </a:xfrm>
          <a:prstGeom prst="rect">
            <a:avLst/>
          </a:prstGeom>
          <a:noFill/>
        </p:spPr>
        <p:txBody>
          <a:bodyPr wrap="none" rtlCol="0">
            <a:spAutoFit/>
          </a:bodyPr>
          <a:lstStyle/>
          <a:p>
            <a:r>
              <a:rPr lang="en-US" dirty="0" smtClean="0"/>
              <a:t>8</a:t>
            </a:r>
            <a:endParaRPr lang="en-GB" dirty="0"/>
          </a:p>
        </p:txBody>
      </p:sp>
      <p:sp>
        <p:nvSpPr>
          <p:cNvPr id="52" name="TextBox 51"/>
          <p:cNvSpPr txBox="1"/>
          <p:nvPr/>
        </p:nvSpPr>
        <p:spPr>
          <a:xfrm>
            <a:off x="1691680" y="4509120"/>
            <a:ext cx="418704" cy="369332"/>
          </a:xfrm>
          <a:prstGeom prst="rect">
            <a:avLst/>
          </a:prstGeom>
          <a:noFill/>
        </p:spPr>
        <p:txBody>
          <a:bodyPr wrap="none" rtlCol="0">
            <a:spAutoFit/>
          </a:bodyPr>
          <a:lstStyle/>
          <a:p>
            <a:r>
              <a:rPr lang="en-US" dirty="0" smtClean="0"/>
              <a:t>10</a:t>
            </a:r>
            <a:endParaRPr lang="en-GB" dirty="0"/>
          </a:p>
        </p:txBody>
      </p:sp>
      <p:sp>
        <p:nvSpPr>
          <p:cNvPr id="53" name="TextBox 52"/>
          <p:cNvSpPr txBox="1"/>
          <p:nvPr/>
        </p:nvSpPr>
        <p:spPr>
          <a:xfrm>
            <a:off x="6372200" y="5877272"/>
            <a:ext cx="301686" cy="369332"/>
          </a:xfrm>
          <a:prstGeom prst="rect">
            <a:avLst/>
          </a:prstGeom>
          <a:noFill/>
        </p:spPr>
        <p:txBody>
          <a:bodyPr wrap="none" rtlCol="0">
            <a:spAutoFit/>
          </a:bodyPr>
          <a:lstStyle/>
          <a:p>
            <a:r>
              <a:rPr lang="en-US" dirty="0" smtClean="0"/>
              <a:t>2</a:t>
            </a:r>
            <a:endParaRPr lang="en-GB" dirty="0"/>
          </a:p>
        </p:txBody>
      </p:sp>
      <p:sp>
        <p:nvSpPr>
          <p:cNvPr id="54" name="TextBox 53"/>
          <p:cNvSpPr txBox="1"/>
          <p:nvPr/>
        </p:nvSpPr>
        <p:spPr>
          <a:xfrm>
            <a:off x="6372200" y="5517232"/>
            <a:ext cx="301686" cy="369332"/>
          </a:xfrm>
          <a:prstGeom prst="rect">
            <a:avLst/>
          </a:prstGeom>
          <a:noFill/>
        </p:spPr>
        <p:txBody>
          <a:bodyPr wrap="none" rtlCol="0">
            <a:spAutoFit/>
          </a:bodyPr>
          <a:lstStyle/>
          <a:p>
            <a:r>
              <a:rPr lang="en-US" dirty="0" smtClean="0"/>
              <a:t>4</a:t>
            </a:r>
            <a:endParaRPr lang="en-GB" dirty="0"/>
          </a:p>
        </p:txBody>
      </p:sp>
      <p:sp>
        <p:nvSpPr>
          <p:cNvPr id="55" name="TextBox 54"/>
          <p:cNvSpPr txBox="1"/>
          <p:nvPr/>
        </p:nvSpPr>
        <p:spPr>
          <a:xfrm>
            <a:off x="6372200" y="5157192"/>
            <a:ext cx="301686" cy="369332"/>
          </a:xfrm>
          <a:prstGeom prst="rect">
            <a:avLst/>
          </a:prstGeom>
          <a:noFill/>
        </p:spPr>
        <p:txBody>
          <a:bodyPr wrap="none" rtlCol="0">
            <a:spAutoFit/>
          </a:bodyPr>
          <a:lstStyle/>
          <a:p>
            <a:r>
              <a:rPr lang="en-US" dirty="0" smtClean="0"/>
              <a:t>6</a:t>
            </a:r>
            <a:endParaRPr lang="en-GB" dirty="0"/>
          </a:p>
        </p:txBody>
      </p:sp>
      <p:sp>
        <p:nvSpPr>
          <p:cNvPr id="56" name="TextBox 55"/>
          <p:cNvSpPr txBox="1"/>
          <p:nvPr/>
        </p:nvSpPr>
        <p:spPr>
          <a:xfrm>
            <a:off x="6372200" y="4797152"/>
            <a:ext cx="301686" cy="369332"/>
          </a:xfrm>
          <a:prstGeom prst="rect">
            <a:avLst/>
          </a:prstGeom>
          <a:noFill/>
        </p:spPr>
        <p:txBody>
          <a:bodyPr wrap="none" rtlCol="0">
            <a:spAutoFit/>
          </a:bodyPr>
          <a:lstStyle/>
          <a:p>
            <a:r>
              <a:rPr lang="en-US" dirty="0" smtClean="0"/>
              <a:t>8</a:t>
            </a:r>
            <a:endParaRPr lang="en-GB" dirty="0"/>
          </a:p>
        </p:txBody>
      </p:sp>
      <p:sp>
        <p:nvSpPr>
          <p:cNvPr id="57" name="TextBox 56"/>
          <p:cNvSpPr txBox="1"/>
          <p:nvPr/>
        </p:nvSpPr>
        <p:spPr>
          <a:xfrm>
            <a:off x="6300192" y="4437112"/>
            <a:ext cx="418704" cy="369332"/>
          </a:xfrm>
          <a:prstGeom prst="rect">
            <a:avLst/>
          </a:prstGeom>
          <a:noFill/>
        </p:spPr>
        <p:txBody>
          <a:bodyPr wrap="none" rtlCol="0">
            <a:spAutoFit/>
          </a:bodyPr>
          <a:lstStyle/>
          <a:p>
            <a:r>
              <a:rPr lang="en-US" dirty="0" smtClean="0"/>
              <a:t>10</a:t>
            </a:r>
            <a:endParaRPr lang="en-GB" dirty="0"/>
          </a:p>
        </p:txBody>
      </p:sp>
      <p:cxnSp>
        <p:nvCxnSpPr>
          <p:cNvPr id="59" name="Straight Connector 58"/>
          <p:cNvCxnSpPr/>
          <p:nvPr/>
        </p:nvCxnSpPr>
        <p:spPr>
          <a:xfrm flipV="1">
            <a:off x="2051720" y="4509120"/>
            <a:ext cx="4176464" cy="122413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2" idx="3"/>
          </p:cNvCxnSpPr>
          <p:nvPr/>
        </p:nvCxnSpPr>
        <p:spPr>
          <a:xfrm>
            <a:off x="2110384" y="4693786"/>
            <a:ext cx="4189808" cy="10394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051720" y="5301208"/>
            <a:ext cx="4248472" cy="14401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38" idx="2"/>
          </p:cNvCxnSpPr>
          <p:nvPr/>
        </p:nvCxnSpPr>
        <p:spPr>
          <a:xfrm>
            <a:off x="1979712" y="3284984"/>
            <a:ext cx="201465" cy="92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35" idx="2"/>
          </p:cNvCxnSpPr>
          <p:nvPr/>
        </p:nvCxnSpPr>
        <p:spPr>
          <a:xfrm>
            <a:off x="2555776" y="2204864"/>
            <a:ext cx="201465" cy="92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67744" y="2132856"/>
            <a:ext cx="21602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37" idx="2"/>
          </p:cNvCxnSpPr>
          <p:nvPr/>
        </p:nvCxnSpPr>
        <p:spPr>
          <a:xfrm flipH="1">
            <a:off x="2757241" y="2636912"/>
            <a:ext cx="230583"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36" idx="2"/>
          </p:cNvCxnSpPr>
          <p:nvPr/>
        </p:nvCxnSpPr>
        <p:spPr>
          <a:xfrm flipH="1">
            <a:off x="2181177" y="2708920"/>
            <a:ext cx="230583"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39" idx="2"/>
          </p:cNvCxnSpPr>
          <p:nvPr/>
        </p:nvCxnSpPr>
        <p:spPr>
          <a:xfrm flipH="1">
            <a:off x="2757241" y="3284984"/>
            <a:ext cx="230583"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Date Placeholder 45"/>
          <p:cNvSpPr>
            <a:spLocks noGrp="1"/>
          </p:cNvSpPr>
          <p:nvPr>
            <p:ph type="dt" sz="half" idx="10"/>
          </p:nvPr>
        </p:nvSpPr>
        <p:spPr/>
        <p:txBody>
          <a:bodyPr/>
          <a:lstStyle/>
          <a:p>
            <a:fld id="{C5018C76-E598-4BE0-A042-F58BBE49F412}" type="datetime1">
              <a:rPr lang="en-GB" smtClean="0"/>
              <a:pPr/>
              <a:t>01/12/2013</a:t>
            </a:fld>
            <a:endParaRPr lang="en-GB"/>
          </a:p>
        </p:txBody>
      </p:sp>
      <p:sp>
        <p:nvSpPr>
          <p:cNvPr id="60" name="Slide Number Placeholder 59"/>
          <p:cNvSpPr>
            <a:spLocks noGrp="1"/>
          </p:cNvSpPr>
          <p:nvPr>
            <p:ph type="sldNum" sz="quarter" idx="12"/>
          </p:nvPr>
        </p:nvSpPr>
        <p:spPr/>
        <p:txBody>
          <a:bodyPr/>
          <a:lstStyle/>
          <a:p>
            <a:fld id="{1AC99574-BD32-4BAE-A6F6-2684FFE94A8F}" type="slidenum">
              <a:rPr lang="en-GB" smtClean="0"/>
              <a:pPr/>
              <a:t>13</a:t>
            </a:fld>
            <a:endParaRPr lang="en-GB"/>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03C5-E4E8-4783-82FA-2128F5D2C236}"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130</a:t>
            </a:fld>
            <a:endParaRPr lang="en-GB"/>
          </a:p>
        </p:txBody>
      </p:sp>
      <p:sp>
        <p:nvSpPr>
          <p:cNvPr id="4" name="TextBox 3"/>
          <p:cNvSpPr txBox="1"/>
          <p:nvPr/>
        </p:nvSpPr>
        <p:spPr>
          <a:xfrm>
            <a:off x="755576" y="2492896"/>
            <a:ext cx="301686" cy="369332"/>
          </a:xfrm>
          <a:prstGeom prst="rect">
            <a:avLst/>
          </a:prstGeom>
          <a:noFill/>
        </p:spPr>
        <p:txBody>
          <a:bodyPr wrap="none" rtlCol="0">
            <a:spAutoFit/>
          </a:bodyPr>
          <a:lstStyle/>
          <a:p>
            <a:r>
              <a:rPr lang="en-US" dirty="0" smtClean="0"/>
              <a:t>2</a:t>
            </a:r>
            <a:endParaRPr lang="en-GB" dirty="0"/>
          </a:p>
        </p:txBody>
      </p:sp>
      <p:graphicFrame>
        <p:nvGraphicFramePr>
          <p:cNvPr id="5" name="Table 4"/>
          <p:cNvGraphicFramePr>
            <a:graphicFrameLocks noGrp="1"/>
          </p:cNvGraphicFramePr>
          <p:nvPr/>
        </p:nvGraphicFramePr>
        <p:xfrm>
          <a:off x="2051720" y="2060848"/>
          <a:ext cx="4488160" cy="1296144"/>
        </p:xfrm>
        <a:graphic>
          <a:graphicData uri="http://schemas.openxmlformats.org/drawingml/2006/table">
            <a:tbl>
              <a:tblPr firstRow="1" bandRow="1">
                <a:tableStyleId>{5940675A-B579-460E-94D1-54222C63F5DA}</a:tableStyleId>
              </a:tblPr>
              <a:tblGrid>
                <a:gridCol w="2244080"/>
                <a:gridCol w="2244080"/>
              </a:tblGrid>
              <a:tr h="648072">
                <a:tc>
                  <a:txBody>
                    <a:bodyPr/>
                    <a:lstStyle/>
                    <a:p>
                      <a:endParaRPr lang="en-GB" dirty="0"/>
                    </a:p>
                  </a:txBody>
                  <a:tcPr/>
                </a:tc>
                <a:tc>
                  <a:txBody>
                    <a:bodyPr/>
                    <a:lstStyle/>
                    <a:p>
                      <a:endParaRPr lang="en-GB" dirty="0"/>
                    </a:p>
                  </a:txBody>
                  <a:tcPr/>
                </a:tc>
              </a:tr>
              <a:tr h="648072">
                <a:tc>
                  <a:txBody>
                    <a:bodyPr/>
                    <a:lstStyle/>
                    <a:p>
                      <a:endParaRPr lang="en-GB"/>
                    </a:p>
                  </a:txBody>
                  <a:tcPr/>
                </a:tc>
                <a:tc>
                  <a:txBody>
                    <a:bodyPr/>
                    <a:lstStyle/>
                    <a:p>
                      <a:endParaRPr lang="en-GB" dirty="0"/>
                    </a:p>
                  </a:txBody>
                  <a:tcPr/>
                </a:tc>
              </a:tr>
            </a:tbl>
          </a:graphicData>
        </a:graphic>
      </p:graphicFrame>
      <p:sp>
        <p:nvSpPr>
          <p:cNvPr id="6" name="TextBox 5"/>
          <p:cNvSpPr txBox="1"/>
          <p:nvPr/>
        </p:nvSpPr>
        <p:spPr>
          <a:xfrm>
            <a:off x="1475656" y="2132856"/>
            <a:ext cx="330540" cy="369332"/>
          </a:xfrm>
          <a:prstGeom prst="rect">
            <a:avLst/>
          </a:prstGeom>
          <a:noFill/>
        </p:spPr>
        <p:txBody>
          <a:bodyPr wrap="none" rtlCol="0">
            <a:spAutoFit/>
          </a:bodyPr>
          <a:lstStyle/>
          <a:p>
            <a:r>
              <a:rPr lang="en-US" dirty="0" smtClean="0"/>
              <a:t>G</a:t>
            </a:r>
            <a:endParaRPr lang="en-GB" dirty="0"/>
          </a:p>
        </p:txBody>
      </p:sp>
      <p:sp>
        <p:nvSpPr>
          <p:cNvPr id="7" name="TextBox 6"/>
          <p:cNvSpPr txBox="1"/>
          <p:nvPr/>
        </p:nvSpPr>
        <p:spPr>
          <a:xfrm>
            <a:off x="1475656" y="2852936"/>
            <a:ext cx="290464" cy="369332"/>
          </a:xfrm>
          <a:prstGeom prst="rect">
            <a:avLst/>
          </a:prstGeom>
          <a:noFill/>
        </p:spPr>
        <p:txBody>
          <a:bodyPr wrap="none" rtlCol="0">
            <a:spAutoFit/>
          </a:bodyPr>
          <a:lstStyle/>
          <a:p>
            <a:r>
              <a:rPr lang="en-US" dirty="0" smtClean="0"/>
              <a:t>S</a:t>
            </a:r>
            <a:endParaRPr lang="en-GB" dirty="0"/>
          </a:p>
        </p:txBody>
      </p:sp>
      <p:sp>
        <p:nvSpPr>
          <p:cNvPr id="8" name="TextBox 7"/>
          <p:cNvSpPr txBox="1"/>
          <p:nvPr/>
        </p:nvSpPr>
        <p:spPr>
          <a:xfrm>
            <a:off x="2771800" y="1628800"/>
            <a:ext cx="330540" cy="369332"/>
          </a:xfrm>
          <a:prstGeom prst="rect">
            <a:avLst/>
          </a:prstGeom>
          <a:noFill/>
        </p:spPr>
        <p:txBody>
          <a:bodyPr wrap="none" rtlCol="0">
            <a:spAutoFit/>
          </a:bodyPr>
          <a:lstStyle/>
          <a:p>
            <a:r>
              <a:rPr lang="en-US" dirty="0" smtClean="0"/>
              <a:t>G</a:t>
            </a:r>
            <a:endParaRPr lang="en-GB" dirty="0"/>
          </a:p>
        </p:txBody>
      </p:sp>
      <p:sp>
        <p:nvSpPr>
          <p:cNvPr id="9" name="TextBox 8"/>
          <p:cNvSpPr txBox="1"/>
          <p:nvPr/>
        </p:nvSpPr>
        <p:spPr>
          <a:xfrm>
            <a:off x="5076056" y="1556792"/>
            <a:ext cx="290464" cy="369332"/>
          </a:xfrm>
          <a:prstGeom prst="rect">
            <a:avLst/>
          </a:prstGeom>
          <a:noFill/>
        </p:spPr>
        <p:txBody>
          <a:bodyPr wrap="none" rtlCol="0">
            <a:spAutoFit/>
          </a:bodyPr>
          <a:lstStyle/>
          <a:p>
            <a:r>
              <a:rPr lang="en-US" dirty="0" smtClean="0"/>
              <a:t>S</a:t>
            </a:r>
            <a:endParaRPr lang="en-GB" dirty="0"/>
          </a:p>
        </p:txBody>
      </p:sp>
      <p:sp>
        <p:nvSpPr>
          <p:cNvPr id="11" name="TextBox 10"/>
          <p:cNvSpPr txBox="1"/>
          <p:nvPr/>
        </p:nvSpPr>
        <p:spPr>
          <a:xfrm>
            <a:off x="2483768" y="2204864"/>
            <a:ext cx="651140" cy="369332"/>
          </a:xfrm>
          <a:prstGeom prst="rect">
            <a:avLst/>
          </a:prstGeom>
          <a:noFill/>
        </p:spPr>
        <p:txBody>
          <a:bodyPr wrap="square" rtlCol="0">
            <a:spAutoFit/>
          </a:bodyPr>
          <a:lstStyle/>
          <a:p>
            <a:r>
              <a:rPr lang="en-US" dirty="0" smtClean="0"/>
              <a:t>1,2,1</a:t>
            </a:r>
            <a:endParaRPr lang="en-GB" dirty="0"/>
          </a:p>
        </p:txBody>
      </p:sp>
      <p:sp>
        <p:nvSpPr>
          <p:cNvPr id="12" name="TextBox 11"/>
          <p:cNvSpPr txBox="1"/>
          <p:nvPr/>
        </p:nvSpPr>
        <p:spPr>
          <a:xfrm>
            <a:off x="4860032" y="2132856"/>
            <a:ext cx="721672" cy="369332"/>
          </a:xfrm>
          <a:prstGeom prst="rect">
            <a:avLst/>
          </a:prstGeom>
          <a:noFill/>
        </p:spPr>
        <p:txBody>
          <a:bodyPr wrap="none" rtlCol="0">
            <a:spAutoFit/>
          </a:bodyPr>
          <a:lstStyle/>
          <a:p>
            <a:r>
              <a:rPr lang="en-US" dirty="0" smtClean="0"/>
              <a:t>-1,0,0</a:t>
            </a:r>
            <a:endParaRPr lang="en-GB" dirty="0"/>
          </a:p>
        </p:txBody>
      </p:sp>
      <p:sp>
        <p:nvSpPr>
          <p:cNvPr id="13" name="TextBox 12"/>
          <p:cNvSpPr txBox="1"/>
          <p:nvPr/>
        </p:nvSpPr>
        <p:spPr>
          <a:xfrm>
            <a:off x="2411760" y="2780928"/>
            <a:ext cx="721672" cy="369332"/>
          </a:xfrm>
          <a:prstGeom prst="rect">
            <a:avLst/>
          </a:prstGeom>
          <a:noFill/>
        </p:spPr>
        <p:txBody>
          <a:bodyPr wrap="none" rtlCol="0">
            <a:spAutoFit/>
          </a:bodyPr>
          <a:lstStyle/>
          <a:p>
            <a:r>
              <a:rPr lang="en-US" dirty="0" smtClean="0"/>
              <a:t>-1,0,0</a:t>
            </a:r>
            <a:endParaRPr lang="en-GB" dirty="0"/>
          </a:p>
        </p:txBody>
      </p:sp>
      <p:sp>
        <p:nvSpPr>
          <p:cNvPr id="14" name="TextBox 13"/>
          <p:cNvSpPr txBox="1"/>
          <p:nvPr/>
        </p:nvSpPr>
        <p:spPr>
          <a:xfrm>
            <a:off x="4788024" y="2852936"/>
            <a:ext cx="651140" cy="369332"/>
          </a:xfrm>
          <a:prstGeom prst="rect">
            <a:avLst/>
          </a:prstGeom>
          <a:noFill/>
        </p:spPr>
        <p:txBody>
          <a:bodyPr wrap="none" rtlCol="0">
            <a:spAutoFit/>
          </a:bodyPr>
          <a:lstStyle/>
          <a:p>
            <a:r>
              <a:rPr lang="en-US" dirty="0" smtClean="0"/>
              <a:t>1,1,2</a:t>
            </a:r>
            <a:endParaRPr lang="en-GB" dirty="0"/>
          </a:p>
        </p:txBody>
      </p:sp>
      <p:sp>
        <p:nvSpPr>
          <p:cNvPr id="15" name="TextBox 14"/>
          <p:cNvSpPr txBox="1"/>
          <p:nvPr/>
        </p:nvSpPr>
        <p:spPr>
          <a:xfrm>
            <a:off x="755576" y="4077072"/>
            <a:ext cx="1996252" cy="369332"/>
          </a:xfrm>
          <a:prstGeom prst="rect">
            <a:avLst/>
          </a:prstGeom>
          <a:noFill/>
        </p:spPr>
        <p:txBody>
          <a:bodyPr wrap="none" rtlCol="0">
            <a:spAutoFit/>
          </a:bodyPr>
          <a:lstStyle/>
          <a:p>
            <a:r>
              <a:rPr lang="en-US" dirty="0" smtClean="0"/>
              <a:t>Pure NE  (G,G),(S,S)</a:t>
            </a:r>
            <a:endParaRPr lang="en-GB" dirty="0"/>
          </a:p>
        </p:txBody>
      </p:sp>
      <p:sp>
        <p:nvSpPr>
          <p:cNvPr id="16" name="TextBox 15"/>
          <p:cNvSpPr txBox="1"/>
          <p:nvPr/>
        </p:nvSpPr>
        <p:spPr>
          <a:xfrm>
            <a:off x="2699792" y="3573016"/>
            <a:ext cx="508473" cy="369332"/>
          </a:xfrm>
          <a:prstGeom prst="rect">
            <a:avLst/>
          </a:prstGeom>
          <a:noFill/>
        </p:spPr>
        <p:txBody>
          <a:bodyPr wrap="none" rtlCol="0">
            <a:spAutoFit/>
          </a:bodyPr>
          <a:lstStyle/>
          <a:p>
            <a:r>
              <a:rPr lang="en-US" dirty="0" smtClean="0"/>
              <a:t>1/3</a:t>
            </a:r>
            <a:endParaRPr lang="en-GB" dirty="0"/>
          </a:p>
        </p:txBody>
      </p:sp>
      <p:sp>
        <p:nvSpPr>
          <p:cNvPr id="17" name="TextBox 16"/>
          <p:cNvSpPr txBox="1"/>
          <p:nvPr/>
        </p:nvSpPr>
        <p:spPr>
          <a:xfrm>
            <a:off x="4788024" y="3501008"/>
            <a:ext cx="508473" cy="369332"/>
          </a:xfrm>
          <a:prstGeom prst="rect">
            <a:avLst/>
          </a:prstGeom>
          <a:noFill/>
        </p:spPr>
        <p:txBody>
          <a:bodyPr wrap="none" rtlCol="0">
            <a:spAutoFit/>
          </a:bodyPr>
          <a:lstStyle/>
          <a:p>
            <a:r>
              <a:rPr lang="en-US" dirty="0" smtClean="0"/>
              <a:t>2/3</a:t>
            </a:r>
            <a:endParaRPr lang="en-GB" dirty="0"/>
          </a:p>
        </p:txBody>
      </p:sp>
      <p:sp>
        <p:nvSpPr>
          <p:cNvPr id="18" name="TextBox 17"/>
          <p:cNvSpPr txBox="1"/>
          <p:nvPr/>
        </p:nvSpPr>
        <p:spPr>
          <a:xfrm>
            <a:off x="6660232" y="2204864"/>
            <a:ext cx="508473" cy="369332"/>
          </a:xfrm>
          <a:prstGeom prst="rect">
            <a:avLst/>
          </a:prstGeom>
          <a:noFill/>
        </p:spPr>
        <p:txBody>
          <a:bodyPr wrap="none" rtlCol="0">
            <a:spAutoFit/>
          </a:bodyPr>
          <a:lstStyle/>
          <a:p>
            <a:r>
              <a:rPr lang="en-US" dirty="0" smtClean="0"/>
              <a:t>2/3</a:t>
            </a:r>
            <a:endParaRPr lang="en-GB" dirty="0"/>
          </a:p>
        </p:txBody>
      </p:sp>
      <p:sp>
        <p:nvSpPr>
          <p:cNvPr id="19" name="TextBox 18"/>
          <p:cNvSpPr txBox="1"/>
          <p:nvPr/>
        </p:nvSpPr>
        <p:spPr>
          <a:xfrm>
            <a:off x="6732240" y="2780928"/>
            <a:ext cx="508473" cy="369332"/>
          </a:xfrm>
          <a:prstGeom prst="rect">
            <a:avLst/>
          </a:prstGeom>
          <a:noFill/>
        </p:spPr>
        <p:txBody>
          <a:bodyPr wrap="none" rtlCol="0">
            <a:spAutoFit/>
          </a:bodyPr>
          <a:lstStyle/>
          <a:p>
            <a:r>
              <a:rPr lang="en-US" dirty="0" smtClean="0"/>
              <a:t>1/3</a:t>
            </a:r>
            <a:endParaRPr lang="en-GB" dirty="0"/>
          </a:p>
        </p:txBody>
      </p:sp>
      <p:sp>
        <p:nvSpPr>
          <p:cNvPr id="20" name="TextBox 19"/>
          <p:cNvSpPr txBox="1"/>
          <p:nvPr/>
        </p:nvSpPr>
        <p:spPr>
          <a:xfrm>
            <a:off x="1403648" y="5229200"/>
            <a:ext cx="301686" cy="369332"/>
          </a:xfrm>
          <a:prstGeom prst="rect">
            <a:avLst/>
          </a:prstGeom>
          <a:noFill/>
        </p:spPr>
        <p:txBody>
          <a:bodyPr wrap="none" rtlCol="0">
            <a:spAutoFit/>
          </a:bodyPr>
          <a:lstStyle/>
          <a:p>
            <a:r>
              <a:rPr lang="en-US" dirty="0" smtClean="0"/>
              <a:t>1</a:t>
            </a:r>
            <a:endParaRPr lang="en-GB" dirty="0"/>
          </a:p>
        </p:txBody>
      </p:sp>
      <p:cxnSp>
        <p:nvCxnSpPr>
          <p:cNvPr id="22" name="Straight Connector 21"/>
          <p:cNvCxnSpPr/>
          <p:nvPr/>
        </p:nvCxnSpPr>
        <p:spPr>
          <a:xfrm flipV="1">
            <a:off x="1835696" y="5013176"/>
            <a:ext cx="648072"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35696" y="5373216"/>
            <a:ext cx="576064"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19672" y="5013176"/>
            <a:ext cx="1154675" cy="369332"/>
          </a:xfrm>
          <a:prstGeom prst="rect">
            <a:avLst/>
          </a:prstGeom>
          <a:noFill/>
        </p:spPr>
        <p:txBody>
          <a:bodyPr wrap="none" rtlCol="0">
            <a:spAutoFit/>
          </a:bodyPr>
          <a:lstStyle/>
          <a:p>
            <a:r>
              <a:rPr lang="en-US" dirty="0" smtClean="0"/>
              <a:t>NOT SEND</a:t>
            </a:r>
            <a:endParaRPr lang="en-GB" dirty="0"/>
          </a:p>
        </p:txBody>
      </p:sp>
      <p:sp>
        <p:nvSpPr>
          <p:cNvPr id="26" name="TextBox 25"/>
          <p:cNvSpPr txBox="1"/>
          <p:nvPr/>
        </p:nvSpPr>
        <p:spPr>
          <a:xfrm>
            <a:off x="1619672" y="5661248"/>
            <a:ext cx="694421" cy="369332"/>
          </a:xfrm>
          <a:prstGeom prst="rect">
            <a:avLst/>
          </a:prstGeom>
          <a:noFill/>
        </p:spPr>
        <p:txBody>
          <a:bodyPr wrap="none" rtlCol="0">
            <a:spAutoFit/>
          </a:bodyPr>
          <a:lstStyle/>
          <a:p>
            <a:r>
              <a:rPr lang="en-US" dirty="0" smtClean="0"/>
              <a:t>SEND</a:t>
            </a:r>
            <a:endParaRPr lang="en-GB" dirty="0"/>
          </a:p>
        </p:txBody>
      </p:sp>
      <p:sp>
        <p:nvSpPr>
          <p:cNvPr id="27" name="TextBox 26"/>
          <p:cNvSpPr txBox="1"/>
          <p:nvPr/>
        </p:nvSpPr>
        <p:spPr>
          <a:xfrm>
            <a:off x="2555776" y="4653136"/>
            <a:ext cx="651140" cy="369332"/>
          </a:xfrm>
          <a:prstGeom prst="rect">
            <a:avLst/>
          </a:prstGeom>
          <a:noFill/>
        </p:spPr>
        <p:txBody>
          <a:bodyPr wrap="none" rtlCol="0">
            <a:spAutoFit/>
          </a:bodyPr>
          <a:lstStyle/>
          <a:p>
            <a:r>
              <a:rPr lang="en-US" dirty="0" smtClean="0"/>
              <a:t>0,0,0</a:t>
            </a:r>
            <a:endParaRPr lang="en-GB" dirty="0"/>
          </a:p>
        </p:txBody>
      </p:sp>
      <p:sp>
        <p:nvSpPr>
          <p:cNvPr id="28" name="TextBox 27"/>
          <p:cNvSpPr txBox="1"/>
          <p:nvPr/>
        </p:nvSpPr>
        <p:spPr>
          <a:xfrm>
            <a:off x="2771800" y="5949280"/>
            <a:ext cx="3435236" cy="369332"/>
          </a:xfrm>
          <a:prstGeom prst="rect">
            <a:avLst/>
          </a:prstGeom>
          <a:noFill/>
        </p:spPr>
        <p:txBody>
          <a:bodyPr wrap="none" rtlCol="0">
            <a:spAutoFit/>
          </a:bodyPr>
          <a:lstStyle/>
          <a:p>
            <a:r>
              <a:rPr lang="en-US" dirty="0" smtClean="0"/>
              <a:t>(value to 1 of NE in this sub game) </a:t>
            </a:r>
            <a:endParaRPr lang="en-GB" dirty="0"/>
          </a:p>
        </p:txBody>
      </p:sp>
      <p:sp>
        <p:nvSpPr>
          <p:cNvPr id="31" name="TextBox 30"/>
          <p:cNvSpPr txBox="1"/>
          <p:nvPr/>
        </p:nvSpPr>
        <p:spPr>
          <a:xfrm>
            <a:off x="4355976" y="5517232"/>
            <a:ext cx="417102" cy="369332"/>
          </a:xfrm>
          <a:prstGeom prst="rect">
            <a:avLst/>
          </a:prstGeom>
          <a:noFill/>
        </p:spPr>
        <p:txBody>
          <a:bodyPr wrap="none" rtlCol="0">
            <a:spAutoFit/>
          </a:bodyPr>
          <a:lstStyle/>
          <a:p>
            <a:r>
              <a:rPr lang="en-US" dirty="0" smtClean="0"/>
              <a:t>=1</a:t>
            </a:r>
            <a:endParaRPr lang="en-GB" dirty="0"/>
          </a:p>
        </p:txBody>
      </p:sp>
      <p:cxnSp>
        <p:nvCxnSpPr>
          <p:cNvPr id="33" name="Curved Connector 32"/>
          <p:cNvCxnSpPr>
            <a:endCxn id="31" idx="1"/>
          </p:cNvCxnSpPr>
          <p:nvPr/>
        </p:nvCxnSpPr>
        <p:spPr>
          <a:xfrm flipV="1">
            <a:off x="3779912" y="5701898"/>
            <a:ext cx="576064" cy="17537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699792" y="2492896"/>
            <a:ext cx="288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71800" y="4077072"/>
            <a:ext cx="1776192" cy="369332"/>
          </a:xfrm>
          <a:prstGeom prst="rect">
            <a:avLst/>
          </a:prstGeom>
          <a:noFill/>
        </p:spPr>
        <p:txBody>
          <a:bodyPr wrap="none" rtlCol="0">
            <a:spAutoFit/>
          </a:bodyPr>
          <a:lstStyle/>
          <a:p>
            <a:r>
              <a:rPr lang="en-US" dirty="0" smtClean="0"/>
              <a:t>And value 1 for 1</a:t>
            </a:r>
            <a:endParaRPr lang="en-GB" dirty="0"/>
          </a:p>
        </p:txBody>
      </p:sp>
      <p:sp>
        <p:nvSpPr>
          <p:cNvPr id="39" name="TextBox 38"/>
          <p:cNvSpPr txBox="1"/>
          <p:nvPr/>
        </p:nvSpPr>
        <p:spPr>
          <a:xfrm>
            <a:off x="4644008" y="4941168"/>
            <a:ext cx="2717795" cy="369332"/>
          </a:xfrm>
          <a:prstGeom prst="rect">
            <a:avLst/>
          </a:prstGeom>
          <a:noFill/>
        </p:spPr>
        <p:txBody>
          <a:bodyPr wrap="none" rtlCol="0">
            <a:spAutoFit/>
          </a:bodyPr>
          <a:lstStyle/>
          <a:p>
            <a:r>
              <a:rPr lang="en-US" dirty="0" smtClean="0"/>
              <a:t>SPE=(SEND,S,S),(SEND,G,G)</a:t>
            </a:r>
            <a:endParaRPr lang="en-GB" dirty="0"/>
          </a:p>
        </p:txBody>
      </p:sp>
      <p:sp>
        <p:nvSpPr>
          <p:cNvPr id="40" name="TextBox 39"/>
          <p:cNvSpPr txBox="1"/>
          <p:nvPr/>
        </p:nvSpPr>
        <p:spPr>
          <a:xfrm>
            <a:off x="683568" y="764704"/>
            <a:ext cx="2864246" cy="369332"/>
          </a:xfrm>
          <a:prstGeom prst="rect">
            <a:avLst/>
          </a:prstGeom>
          <a:noFill/>
        </p:spPr>
        <p:txBody>
          <a:bodyPr wrap="none" rtlCol="0">
            <a:spAutoFit/>
          </a:bodyPr>
          <a:lstStyle/>
          <a:p>
            <a:r>
              <a:rPr lang="en-US" dirty="0" smtClean="0"/>
              <a:t>There is also mixed strategy</a:t>
            </a:r>
            <a:endParaRPr lang="en-GB" dirty="0"/>
          </a:p>
        </p:txBody>
      </p:sp>
      <p:cxnSp>
        <p:nvCxnSpPr>
          <p:cNvPr id="42" name="Straight Connector 41"/>
          <p:cNvCxnSpPr/>
          <p:nvPr/>
        </p:nvCxnSpPr>
        <p:spPr>
          <a:xfrm>
            <a:off x="5004048" y="3212976"/>
            <a:ext cx="288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92080" y="3212976"/>
            <a:ext cx="2880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987824" y="2492896"/>
            <a:ext cx="2880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03C5-E4E8-4783-82FA-2128F5D2C236}"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131</a:t>
            </a:fld>
            <a:endParaRPr lang="en-GB"/>
          </a:p>
        </p:txBody>
      </p:sp>
      <p:sp>
        <p:nvSpPr>
          <p:cNvPr id="4" name="TextBox 3"/>
          <p:cNvSpPr txBox="1"/>
          <p:nvPr/>
        </p:nvSpPr>
        <p:spPr>
          <a:xfrm>
            <a:off x="611560" y="476672"/>
            <a:ext cx="2661306" cy="369332"/>
          </a:xfrm>
          <a:prstGeom prst="rect">
            <a:avLst/>
          </a:prstGeom>
          <a:noFill/>
        </p:spPr>
        <p:txBody>
          <a:bodyPr wrap="none" rtlCol="0">
            <a:spAutoFit/>
          </a:bodyPr>
          <a:lstStyle/>
          <a:p>
            <a:r>
              <a:rPr lang="en-US" dirty="0" smtClean="0"/>
              <a:t>SPE=(</a:t>
            </a:r>
            <a:r>
              <a:rPr lang="en-US" dirty="0" err="1" smtClean="0"/>
              <a:t>send,S,S</a:t>
            </a:r>
            <a:r>
              <a:rPr lang="en-US" dirty="0" smtClean="0"/>
              <a:t>),(send ,G,G)</a:t>
            </a:r>
            <a:endParaRPr lang="en-GB" dirty="0"/>
          </a:p>
        </p:txBody>
      </p:sp>
      <p:sp>
        <p:nvSpPr>
          <p:cNvPr id="5" name="TextBox 4"/>
          <p:cNvSpPr txBox="1"/>
          <p:nvPr/>
        </p:nvSpPr>
        <p:spPr>
          <a:xfrm>
            <a:off x="467544" y="1268760"/>
            <a:ext cx="5542928" cy="369332"/>
          </a:xfrm>
          <a:prstGeom prst="rect">
            <a:avLst/>
          </a:prstGeom>
          <a:noFill/>
        </p:spPr>
        <p:txBody>
          <a:bodyPr wrap="none" rtlCol="0">
            <a:spAutoFit/>
          </a:bodyPr>
          <a:lstStyle/>
          <a:p>
            <a:r>
              <a:rPr lang="en-US" dirty="0" smtClean="0"/>
              <a:t>In this dub game there is a mixed NE [(2/3,1/3),(1/3,2/3)]</a:t>
            </a:r>
            <a:endParaRPr lang="en-GB" dirty="0"/>
          </a:p>
        </p:txBody>
      </p:sp>
      <p:sp>
        <p:nvSpPr>
          <p:cNvPr id="6" name="TextBox 5"/>
          <p:cNvSpPr txBox="1"/>
          <p:nvPr/>
        </p:nvSpPr>
        <p:spPr>
          <a:xfrm>
            <a:off x="467544" y="2060848"/>
            <a:ext cx="8523552" cy="646331"/>
          </a:xfrm>
          <a:prstGeom prst="rect">
            <a:avLst/>
          </a:prstGeom>
          <a:noFill/>
        </p:spPr>
        <p:txBody>
          <a:bodyPr wrap="none" rtlCol="0">
            <a:spAutoFit/>
          </a:bodyPr>
          <a:lstStyle/>
          <a:p>
            <a:r>
              <a:rPr lang="en-US" dirty="0" smtClean="0"/>
              <a:t>If 1   send  2   and  3 then they meet with </a:t>
            </a:r>
            <a:r>
              <a:rPr lang="en-US" dirty="0" err="1" smtClean="0"/>
              <a:t>prob</a:t>
            </a:r>
            <a:r>
              <a:rPr lang="en-US" dirty="0" smtClean="0"/>
              <a:t> 2/9+2/9=4/9 </a:t>
            </a:r>
            <a:r>
              <a:rPr lang="en-US" dirty="0" err="1" smtClean="0"/>
              <a:t>andd</a:t>
            </a:r>
            <a:r>
              <a:rPr lang="en-US" dirty="0" smtClean="0"/>
              <a:t> hence fail to meet with</a:t>
            </a:r>
          </a:p>
          <a:p>
            <a:r>
              <a:rPr lang="en-US" dirty="0" smtClean="0"/>
              <a:t> </a:t>
            </a:r>
            <a:r>
              <a:rPr lang="en-US" dirty="0" err="1" smtClean="0"/>
              <a:t>prob</a:t>
            </a:r>
            <a:r>
              <a:rPr lang="en-US" dirty="0" smtClean="0"/>
              <a:t> =5/9</a:t>
            </a:r>
            <a:endParaRPr lang="en-GB" dirty="0"/>
          </a:p>
        </p:txBody>
      </p:sp>
      <p:sp>
        <p:nvSpPr>
          <p:cNvPr id="7" name="Right Arrow 6"/>
          <p:cNvSpPr/>
          <p:nvPr/>
        </p:nvSpPr>
        <p:spPr>
          <a:xfrm>
            <a:off x="1691680" y="2492896"/>
            <a:ext cx="50405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339752" y="2348880"/>
            <a:ext cx="4565481" cy="369332"/>
          </a:xfrm>
          <a:prstGeom prst="rect">
            <a:avLst/>
          </a:prstGeom>
          <a:noFill/>
        </p:spPr>
        <p:txBody>
          <a:bodyPr wrap="none" rtlCol="0">
            <a:spAutoFit/>
          </a:bodyPr>
          <a:lstStyle/>
          <a:p>
            <a:r>
              <a:rPr lang="en-US" dirty="0" smtClean="0"/>
              <a:t>The value of 1 of this NE is 4/9[1]+5/9[-1]=-1/9</a:t>
            </a:r>
            <a:endParaRPr lang="en-GB" dirty="0"/>
          </a:p>
        </p:txBody>
      </p:sp>
      <p:sp>
        <p:nvSpPr>
          <p:cNvPr id="9" name="TextBox 8"/>
          <p:cNvSpPr txBox="1"/>
          <p:nvPr/>
        </p:nvSpPr>
        <p:spPr>
          <a:xfrm>
            <a:off x="827584" y="4077072"/>
            <a:ext cx="301686" cy="369332"/>
          </a:xfrm>
          <a:prstGeom prst="rect">
            <a:avLst/>
          </a:prstGeom>
          <a:noFill/>
        </p:spPr>
        <p:txBody>
          <a:bodyPr wrap="none" rtlCol="0">
            <a:spAutoFit/>
          </a:bodyPr>
          <a:lstStyle/>
          <a:p>
            <a:r>
              <a:rPr lang="en-US" dirty="0" smtClean="0"/>
              <a:t>1</a:t>
            </a:r>
            <a:endParaRPr lang="en-GB" dirty="0"/>
          </a:p>
        </p:txBody>
      </p:sp>
      <p:cxnSp>
        <p:nvCxnSpPr>
          <p:cNvPr id="11" name="Straight Connector 10"/>
          <p:cNvCxnSpPr/>
          <p:nvPr/>
        </p:nvCxnSpPr>
        <p:spPr>
          <a:xfrm flipV="1">
            <a:off x="1259632" y="3861048"/>
            <a:ext cx="648072"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59632" y="4293096"/>
            <a:ext cx="504056"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87624" y="3861048"/>
            <a:ext cx="592022" cy="369332"/>
          </a:xfrm>
          <a:prstGeom prst="rect">
            <a:avLst/>
          </a:prstGeom>
          <a:noFill/>
        </p:spPr>
        <p:txBody>
          <a:bodyPr wrap="none" rtlCol="0">
            <a:spAutoFit/>
          </a:bodyPr>
          <a:lstStyle/>
          <a:p>
            <a:r>
              <a:rPr lang="en-US" dirty="0" smtClean="0"/>
              <a:t>NOT</a:t>
            </a:r>
            <a:endParaRPr lang="en-GB" dirty="0"/>
          </a:p>
        </p:txBody>
      </p:sp>
      <p:sp>
        <p:nvSpPr>
          <p:cNvPr id="15" name="TextBox 14"/>
          <p:cNvSpPr txBox="1"/>
          <p:nvPr/>
        </p:nvSpPr>
        <p:spPr>
          <a:xfrm>
            <a:off x="1187624" y="4293096"/>
            <a:ext cx="694421" cy="369332"/>
          </a:xfrm>
          <a:prstGeom prst="rect">
            <a:avLst/>
          </a:prstGeom>
          <a:noFill/>
        </p:spPr>
        <p:txBody>
          <a:bodyPr wrap="none" rtlCol="0">
            <a:spAutoFit/>
          </a:bodyPr>
          <a:lstStyle/>
          <a:p>
            <a:r>
              <a:rPr lang="en-US" dirty="0" smtClean="0"/>
              <a:t>SEND</a:t>
            </a:r>
            <a:endParaRPr lang="en-GB" dirty="0"/>
          </a:p>
        </p:txBody>
      </p:sp>
      <p:sp>
        <p:nvSpPr>
          <p:cNvPr id="16" name="TextBox 15"/>
          <p:cNvSpPr txBox="1"/>
          <p:nvPr/>
        </p:nvSpPr>
        <p:spPr>
          <a:xfrm>
            <a:off x="1979712" y="3717032"/>
            <a:ext cx="301686" cy="369332"/>
          </a:xfrm>
          <a:prstGeom prst="rect">
            <a:avLst/>
          </a:prstGeom>
          <a:noFill/>
        </p:spPr>
        <p:txBody>
          <a:bodyPr wrap="none" rtlCol="0">
            <a:spAutoFit/>
          </a:bodyPr>
          <a:lstStyle/>
          <a:p>
            <a:r>
              <a:rPr lang="en-US" dirty="0" smtClean="0"/>
              <a:t>0</a:t>
            </a:r>
            <a:endParaRPr lang="en-GB" dirty="0"/>
          </a:p>
        </p:txBody>
      </p:sp>
      <p:sp>
        <p:nvSpPr>
          <p:cNvPr id="17" name="TextBox 16"/>
          <p:cNvSpPr txBox="1"/>
          <p:nvPr/>
        </p:nvSpPr>
        <p:spPr>
          <a:xfrm>
            <a:off x="1763688" y="4653136"/>
            <a:ext cx="1096775" cy="369332"/>
          </a:xfrm>
          <a:prstGeom prst="rect">
            <a:avLst/>
          </a:prstGeom>
          <a:noFill/>
        </p:spPr>
        <p:txBody>
          <a:bodyPr wrap="none" rtlCol="0">
            <a:spAutoFit/>
          </a:bodyPr>
          <a:lstStyle/>
          <a:p>
            <a:r>
              <a:rPr lang="en-US" dirty="0" smtClean="0"/>
              <a:t>-1/9=(NE)</a:t>
            </a:r>
            <a:endParaRPr lang="en-GB" dirty="0"/>
          </a:p>
        </p:txBody>
      </p:sp>
      <p:sp>
        <p:nvSpPr>
          <p:cNvPr id="18" name="TextBox 17"/>
          <p:cNvSpPr txBox="1"/>
          <p:nvPr/>
        </p:nvSpPr>
        <p:spPr>
          <a:xfrm>
            <a:off x="4427984" y="4077072"/>
            <a:ext cx="1975797" cy="369332"/>
          </a:xfrm>
          <a:prstGeom prst="rect">
            <a:avLst/>
          </a:prstGeom>
          <a:noFill/>
        </p:spPr>
        <p:txBody>
          <a:bodyPr wrap="none" rtlCol="0">
            <a:spAutoFit/>
          </a:bodyPr>
          <a:lstStyle/>
          <a:p>
            <a:r>
              <a:rPr lang="en-US" dirty="0" smtClean="0"/>
              <a:t>SPE=(</a:t>
            </a:r>
            <a:r>
              <a:rPr lang="en-US" dirty="0" err="1" smtClean="0"/>
              <a:t>NOT,Mix,Mix</a:t>
            </a:r>
            <a:r>
              <a:rPr lang="en-US" dirty="0" smtClean="0"/>
              <a:t>)</a:t>
            </a:r>
            <a:endParaRPr lang="en-GB"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03C5-E4E8-4783-82FA-2128F5D2C236}"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132</a:t>
            </a:fld>
            <a:endParaRPr lang="en-GB"/>
          </a:p>
        </p:txBody>
      </p:sp>
      <p:sp>
        <p:nvSpPr>
          <p:cNvPr id="4" name="TextBox 3"/>
          <p:cNvSpPr txBox="1"/>
          <p:nvPr/>
        </p:nvSpPr>
        <p:spPr>
          <a:xfrm>
            <a:off x="755576" y="476672"/>
            <a:ext cx="3094822" cy="923330"/>
          </a:xfrm>
          <a:prstGeom prst="rect">
            <a:avLst/>
          </a:prstGeom>
          <a:noFill/>
        </p:spPr>
        <p:txBody>
          <a:bodyPr wrap="none" rtlCol="0">
            <a:spAutoFit/>
          </a:bodyPr>
          <a:lstStyle/>
          <a:p>
            <a:r>
              <a:rPr lang="en-US" dirty="0" smtClean="0"/>
              <a:t>Example : Strategic  </a:t>
            </a:r>
            <a:r>
              <a:rPr lang="en-US" dirty="0" err="1" smtClean="0"/>
              <a:t>invesment</a:t>
            </a:r>
            <a:r>
              <a:rPr lang="en-US" dirty="0" smtClean="0"/>
              <a:t> </a:t>
            </a:r>
          </a:p>
          <a:p>
            <a:r>
              <a:rPr lang="en-US" dirty="0" smtClean="0"/>
              <a:t>2 firm     </a:t>
            </a:r>
            <a:r>
              <a:rPr lang="en-US" dirty="0" err="1" smtClean="0"/>
              <a:t>Counot</a:t>
            </a:r>
            <a:r>
              <a:rPr lang="en-US" dirty="0" smtClean="0"/>
              <a:t>  competition</a:t>
            </a:r>
          </a:p>
          <a:p>
            <a:endParaRPr lang="en-GB" dirty="0"/>
          </a:p>
        </p:txBody>
      </p:sp>
      <p:graphicFrame>
        <p:nvGraphicFramePr>
          <p:cNvPr id="5" name="Object 4"/>
          <p:cNvGraphicFramePr>
            <a:graphicFrameLocks noChangeAspect="1"/>
          </p:cNvGraphicFramePr>
          <p:nvPr/>
        </p:nvGraphicFramePr>
        <p:xfrm>
          <a:off x="683568" y="1124744"/>
          <a:ext cx="2575345" cy="409167"/>
        </p:xfrm>
        <a:graphic>
          <a:graphicData uri="http://schemas.openxmlformats.org/presentationml/2006/ole">
            <p:oleObj spid="_x0000_s292866" name="Equation" r:id="rId3" imgW="1358640" imgH="215640" progId="Equation.3">
              <p:embed/>
            </p:oleObj>
          </a:graphicData>
        </a:graphic>
      </p:graphicFrame>
      <p:sp>
        <p:nvSpPr>
          <p:cNvPr id="7" name="TextBox 6"/>
          <p:cNvSpPr txBox="1"/>
          <p:nvPr/>
        </p:nvSpPr>
        <p:spPr>
          <a:xfrm>
            <a:off x="539552" y="1916832"/>
            <a:ext cx="1830309" cy="646331"/>
          </a:xfrm>
          <a:prstGeom prst="rect">
            <a:avLst/>
          </a:prstGeom>
          <a:noFill/>
        </p:spPr>
        <p:txBody>
          <a:bodyPr wrap="none" rtlCol="0">
            <a:spAutoFit/>
          </a:bodyPr>
          <a:lstStyle/>
          <a:p>
            <a:r>
              <a:rPr lang="en-US" dirty="0" smtClean="0"/>
              <a:t>MC   C=1$    a ton</a:t>
            </a:r>
          </a:p>
          <a:p>
            <a:endParaRPr lang="en-GB" dirty="0"/>
          </a:p>
        </p:txBody>
      </p:sp>
      <p:graphicFrame>
        <p:nvGraphicFramePr>
          <p:cNvPr id="8" name="Object 7"/>
          <p:cNvGraphicFramePr>
            <a:graphicFrameLocks noChangeAspect="1"/>
          </p:cNvGraphicFramePr>
          <p:nvPr/>
        </p:nvGraphicFramePr>
        <p:xfrm>
          <a:off x="3995935" y="980728"/>
          <a:ext cx="4032447" cy="792088"/>
        </p:xfrm>
        <a:graphic>
          <a:graphicData uri="http://schemas.openxmlformats.org/presentationml/2006/ole">
            <p:oleObj spid="_x0000_s292867" name="Equation" r:id="rId4" imgW="2133360" imgH="419040" progId="Equation.3">
              <p:embed/>
            </p:oleObj>
          </a:graphicData>
        </a:graphic>
      </p:graphicFrame>
      <p:sp>
        <p:nvSpPr>
          <p:cNvPr id="9" name="TextBox 8"/>
          <p:cNvSpPr txBox="1"/>
          <p:nvPr/>
        </p:nvSpPr>
        <p:spPr>
          <a:xfrm>
            <a:off x="5868144" y="1988840"/>
            <a:ext cx="2529475" cy="369332"/>
          </a:xfrm>
          <a:prstGeom prst="rect">
            <a:avLst/>
          </a:prstGeom>
          <a:noFill/>
        </p:spPr>
        <p:txBody>
          <a:bodyPr wrap="none" rtlCol="0">
            <a:spAutoFit/>
          </a:bodyPr>
          <a:lstStyle/>
          <a:p>
            <a:r>
              <a:rPr lang="en-US" dirty="0" smtClean="0"/>
              <a:t>(1 </a:t>
            </a:r>
            <a:r>
              <a:rPr lang="en-US" dirty="0" err="1" smtClean="0"/>
              <a:t>milion</a:t>
            </a:r>
            <a:r>
              <a:rPr lang="en-US" dirty="0" smtClean="0"/>
              <a:t> ton of fertilizer)</a:t>
            </a:r>
            <a:endParaRPr lang="en-GB" dirty="0"/>
          </a:p>
        </p:txBody>
      </p:sp>
      <p:cxnSp>
        <p:nvCxnSpPr>
          <p:cNvPr id="11" name="Curved Connector 10"/>
          <p:cNvCxnSpPr/>
          <p:nvPr/>
        </p:nvCxnSpPr>
        <p:spPr>
          <a:xfrm rot="16200000" flipV="1">
            <a:off x="6408204" y="1592796"/>
            <a:ext cx="360040"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539551" y="2462549"/>
          <a:ext cx="3168987" cy="606411"/>
        </p:xfrm>
        <a:graphic>
          <a:graphicData uri="http://schemas.openxmlformats.org/presentationml/2006/ole">
            <p:oleObj spid="_x0000_s292868" name="Equation" r:id="rId5" imgW="2057400" imgH="393480" progId="Equation.3">
              <p:embed/>
            </p:oleObj>
          </a:graphicData>
        </a:graphic>
      </p:graphicFrame>
      <p:graphicFrame>
        <p:nvGraphicFramePr>
          <p:cNvPr id="13" name="Object 12"/>
          <p:cNvGraphicFramePr>
            <a:graphicFrameLocks noChangeAspect="1"/>
          </p:cNvGraphicFramePr>
          <p:nvPr/>
        </p:nvGraphicFramePr>
        <p:xfrm>
          <a:off x="683568" y="3140968"/>
          <a:ext cx="3753101" cy="628898"/>
        </p:xfrm>
        <a:graphic>
          <a:graphicData uri="http://schemas.openxmlformats.org/presentationml/2006/ole">
            <p:oleObj spid="_x0000_s292869" name="Equation" r:id="rId6" imgW="2349360" imgH="393480" progId="Equation.3">
              <p:embed/>
            </p:oleObj>
          </a:graphicData>
        </a:graphic>
      </p:graphicFrame>
      <p:sp>
        <p:nvSpPr>
          <p:cNvPr id="14" name="TextBox 13"/>
          <p:cNvSpPr txBox="1"/>
          <p:nvPr/>
        </p:nvSpPr>
        <p:spPr>
          <a:xfrm>
            <a:off x="467544" y="4869160"/>
            <a:ext cx="2018181" cy="369332"/>
          </a:xfrm>
          <a:prstGeom prst="rect">
            <a:avLst/>
          </a:prstGeom>
          <a:noFill/>
        </p:spPr>
        <p:txBody>
          <a:bodyPr wrap="none" rtlCol="0">
            <a:spAutoFit/>
          </a:bodyPr>
          <a:lstStyle/>
          <a:p>
            <a:r>
              <a:rPr lang="en-US" dirty="0" smtClean="0"/>
              <a:t>To rent or not rent?</a:t>
            </a:r>
            <a:endParaRPr lang="en-GB" dirty="0"/>
          </a:p>
        </p:txBody>
      </p:sp>
      <p:sp>
        <p:nvSpPr>
          <p:cNvPr id="15" name="TextBox 14"/>
          <p:cNvSpPr txBox="1"/>
          <p:nvPr/>
        </p:nvSpPr>
        <p:spPr>
          <a:xfrm>
            <a:off x="4139952" y="476672"/>
            <a:ext cx="1553502" cy="369332"/>
          </a:xfrm>
          <a:prstGeom prst="rect">
            <a:avLst/>
          </a:prstGeom>
          <a:noFill/>
        </p:spPr>
        <p:txBody>
          <a:bodyPr wrap="none" rtlCol="0">
            <a:spAutoFit/>
          </a:bodyPr>
          <a:lstStyle/>
          <a:p>
            <a:r>
              <a:rPr lang="en-US" dirty="0" smtClean="0"/>
              <a:t>Demand curve</a:t>
            </a:r>
            <a:endParaRPr lang="en-GB" dirty="0"/>
          </a:p>
        </p:txBody>
      </p:sp>
      <p:cxnSp>
        <p:nvCxnSpPr>
          <p:cNvPr id="17" name="Curved Connector 16"/>
          <p:cNvCxnSpPr/>
          <p:nvPr/>
        </p:nvCxnSpPr>
        <p:spPr>
          <a:xfrm flipV="1">
            <a:off x="3419872" y="908720"/>
            <a:ext cx="864096" cy="43204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95936" y="1988840"/>
            <a:ext cx="1710212" cy="369332"/>
          </a:xfrm>
          <a:prstGeom prst="rect">
            <a:avLst/>
          </a:prstGeom>
          <a:noFill/>
        </p:spPr>
        <p:txBody>
          <a:bodyPr wrap="none" rtlCol="0">
            <a:spAutoFit/>
          </a:bodyPr>
          <a:lstStyle/>
          <a:p>
            <a:r>
              <a:rPr lang="en-US" dirty="0" err="1" smtClean="0"/>
              <a:t>Counot</a:t>
            </a:r>
            <a:r>
              <a:rPr lang="en-US" dirty="0" smtClean="0"/>
              <a:t> quantity</a:t>
            </a:r>
            <a:endParaRPr lang="en-GB" dirty="0"/>
          </a:p>
        </p:txBody>
      </p:sp>
      <p:cxnSp>
        <p:nvCxnSpPr>
          <p:cNvPr id="20" name="Curved Connector 19"/>
          <p:cNvCxnSpPr/>
          <p:nvPr/>
        </p:nvCxnSpPr>
        <p:spPr>
          <a:xfrm rot="16200000" flipH="1">
            <a:off x="4175956" y="1736812"/>
            <a:ext cx="360040" cy="2880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9552" y="3933056"/>
            <a:ext cx="1586140" cy="369332"/>
          </a:xfrm>
          <a:prstGeom prst="rect">
            <a:avLst/>
          </a:prstGeom>
          <a:noFill/>
        </p:spPr>
        <p:txBody>
          <a:bodyPr wrap="none" rtlCol="0">
            <a:spAutoFit/>
          </a:bodyPr>
          <a:lstStyle/>
          <a:p>
            <a:r>
              <a:rPr lang="en-US" dirty="0" smtClean="0"/>
              <a:t>New machine :</a:t>
            </a:r>
            <a:endParaRPr lang="en-GB" dirty="0"/>
          </a:p>
        </p:txBody>
      </p:sp>
      <p:sp>
        <p:nvSpPr>
          <p:cNvPr id="22" name="TextBox 21"/>
          <p:cNvSpPr txBox="1"/>
          <p:nvPr/>
        </p:nvSpPr>
        <p:spPr>
          <a:xfrm>
            <a:off x="2627784" y="3861048"/>
            <a:ext cx="1644425" cy="369332"/>
          </a:xfrm>
          <a:prstGeom prst="rect">
            <a:avLst/>
          </a:prstGeom>
          <a:noFill/>
        </p:spPr>
        <p:txBody>
          <a:bodyPr wrap="none" rtlCol="0">
            <a:spAutoFit/>
          </a:bodyPr>
          <a:lstStyle/>
          <a:p>
            <a:r>
              <a:rPr lang="en-US" dirty="0" smtClean="0"/>
              <a:t>Only work for A</a:t>
            </a:r>
            <a:endParaRPr lang="en-GB" dirty="0"/>
          </a:p>
        </p:txBody>
      </p:sp>
      <p:sp>
        <p:nvSpPr>
          <p:cNvPr id="23" name="TextBox 22"/>
          <p:cNvSpPr txBox="1"/>
          <p:nvPr/>
        </p:nvSpPr>
        <p:spPr>
          <a:xfrm>
            <a:off x="2627784" y="4221088"/>
            <a:ext cx="2520280" cy="369332"/>
          </a:xfrm>
          <a:prstGeom prst="rect">
            <a:avLst/>
          </a:prstGeom>
          <a:noFill/>
        </p:spPr>
        <p:txBody>
          <a:bodyPr wrap="square" rtlCol="0">
            <a:spAutoFit/>
          </a:bodyPr>
          <a:lstStyle/>
          <a:p>
            <a:r>
              <a:rPr lang="en-US" dirty="0" smtClean="0"/>
              <a:t>0.7 million per year </a:t>
            </a:r>
            <a:endParaRPr lang="en-GB" dirty="0"/>
          </a:p>
        </p:txBody>
      </p:sp>
      <p:sp>
        <p:nvSpPr>
          <p:cNvPr id="24" name="Left Brace 23"/>
          <p:cNvSpPr/>
          <p:nvPr/>
        </p:nvSpPr>
        <p:spPr>
          <a:xfrm>
            <a:off x="2339752" y="3933056"/>
            <a:ext cx="72008" cy="93610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p:cNvSpPr txBox="1"/>
          <p:nvPr/>
        </p:nvSpPr>
        <p:spPr>
          <a:xfrm>
            <a:off x="2555776" y="4581128"/>
            <a:ext cx="2912464" cy="369332"/>
          </a:xfrm>
          <a:prstGeom prst="rect">
            <a:avLst/>
          </a:prstGeom>
          <a:noFill/>
        </p:spPr>
        <p:txBody>
          <a:bodyPr wrap="none" rtlCol="0">
            <a:spAutoFit/>
          </a:bodyPr>
          <a:lstStyle/>
          <a:p>
            <a:r>
              <a:rPr lang="en-US" dirty="0" smtClean="0"/>
              <a:t>It lower  A’s cost  50  C   a ton</a:t>
            </a:r>
            <a:endParaRPr lang="en-GB" dirty="0"/>
          </a:p>
        </p:txBody>
      </p:sp>
      <p:sp>
        <p:nvSpPr>
          <p:cNvPr id="26" name="TextBox 25"/>
          <p:cNvSpPr txBox="1"/>
          <p:nvPr/>
        </p:nvSpPr>
        <p:spPr>
          <a:xfrm>
            <a:off x="611560" y="5589240"/>
            <a:ext cx="2163413" cy="369332"/>
          </a:xfrm>
          <a:prstGeom prst="rect">
            <a:avLst/>
          </a:prstGeom>
          <a:noFill/>
        </p:spPr>
        <p:txBody>
          <a:bodyPr wrap="none" rtlCol="0">
            <a:spAutoFit/>
          </a:bodyPr>
          <a:lstStyle/>
          <a:p>
            <a:r>
              <a:rPr lang="en-US" dirty="0" smtClean="0"/>
              <a:t>Accountants Answer:</a:t>
            </a:r>
            <a:endParaRPr lang="en-GB" dirty="0"/>
          </a:p>
        </p:txBody>
      </p:sp>
      <p:sp>
        <p:nvSpPr>
          <p:cNvPr id="27" name="TextBox 26"/>
          <p:cNvSpPr txBox="1"/>
          <p:nvPr/>
        </p:nvSpPr>
        <p:spPr>
          <a:xfrm>
            <a:off x="2987824" y="5517232"/>
            <a:ext cx="2291076" cy="646331"/>
          </a:xfrm>
          <a:prstGeom prst="rect">
            <a:avLst/>
          </a:prstGeom>
          <a:noFill/>
        </p:spPr>
        <p:txBody>
          <a:bodyPr wrap="none" rtlCol="0">
            <a:spAutoFit/>
          </a:bodyPr>
          <a:lstStyle/>
          <a:p>
            <a:r>
              <a:rPr lang="en-US" dirty="0" smtClean="0"/>
              <a:t>Produce 1M tons per</a:t>
            </a:r>
          </a:p>
          <a:p>
            <a:r>
              <a:rPr lang="en-US" dirty="0" smtClean="0"/>
              <a:t> year save 50c per ton </a:t>
            </a:r>
            <a:endParaRPr lang="en-GB" dirty="0"/>
          </a:p>
        </p:txBody>
      </p:sp>
      <p:sp>
        <p:nvSpPr>
          <p:cNvPr id="28" name="Right Brace 27"/>
          <p:cNvSpPr/>
          <p:nvPr/>
        </p:nvSpPr>
        <p:spPr>
          <a:xfrm>
            <a:off x="5220072" y="5517232"/>
            <a:ext cx="72008" cy="86409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p:cNvSpPr txBox="1"/>
          <p:nvPr/>
        </p:nvSpPr>
        <p:spPr>
          <a:xfrm>
            <a:off x="5724128" y="5589240"/>
            <a:ext cx="3346622" cy="369332"/>
          </a:xfrm>
          <a:prstGeom prst="rect">
            <a:avLst/>
          </a:prstGeom>
          <a:noFill/>
        </p:spPr>
        <p:txBody>
          <a:bodyPr wrap="none" rtlCol="0">
            <a:spAutoFit/>
          </a:bodyPr>
          <a:lstStyle/>
          <a:p>
            <a:r>
              <a:rPr lang="en-US" dirty="0" smtClean="0"/>
              <a:t>Save 0.5 M a year in variable cost </a:t>
            </a:r>
            <a:endParaRPr lang="en-GB"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03C5-E4E8-4783-82FA-2128F5D2C236}"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133</a:t>
            </a:fld>
            <a:endParaRPr lang="en-GB"/>
          </a:p>
        </p:txBody>
      </p:sp>
      <p:sp>
        <p:nvSpPr>
          <p:cNvPr id="4" name="TextBox 3"/>
          <p:cNvSpPr txBox="1"/>
          <p:nvPr/>
        </p:nvSpPr>
        <p:spPr>
          <a:xfrm>
            <a:off x="683568" y="548680"/>
            <a:ext cx="3593933" cy="646331"/>
          </a:xfrm>
          <a:prstGeom prst="rect">
            <a:avLst/>
          </a:prstGeom>
          <a:noFill/>
        </p:spPr>
        <p:txBody>
          <a:bodyPr wrap="none" rtlCol="0">
            <a:spAutoFit/>
          </a:bodyPr>
          <a:lstStyle/>
          <a:p>
            <a:r>
              <a:rPr lang="en-US" dirty="0" smtClean="0"/>
              <a:t>Cost of machine : fixed cost of 0.7 M</a:t>
            </a:r>
          </a:p>
          <a:p>
            <a:r>
              <a:rPr lang="en-US" dirty="0" smtClean="0"/>
              <a:t>0.5&lt;0.7 </a:t>
            </a:r>
            <a:endParaRPr lang="en-GB" dirty="0"/>
          </a:p>
        </p:txBody>
      </p:sp>
      <p:sp>
        <p:nvSpPr>
          <p:cNvPr id="5" name="Right Arrow 4"/>
          <p:cNvSpPr/>
          <p:nvPr/>
        </p:nvSpPr>
        <p:spPr>
          <a:xfrm>
            <a:off x="1691680" y="1052736"/>
            <a:ext cx="5760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339752" y="836712"/>
            <a:ext cx="1477328" cy="369332"/>
          </a:xfrm>
          <a:prstGeom prst="rect">
            <a:avLst/>
          </a:prstGeom>
          <a:noFill/>
        </p:spPr>
        <p:txBody>
          <a:bodyPr wrap="none" rtlCol="0">
            <a:spAutoFit/>
          </a:bodyPr>
          <a:lstStyle/>
          <a:p>
            <a:r>
              <a:rPr lang="en-US" dirty="0" smtClean="0"/>
              <a:t>So not to rent</a:t>
            </a:r>
            <a:endParaRPr lang="en-GB" dirty="0"/>
          </a:p>
        </p:txBody>
      </p:sp>
      <p:cxnSp>
        <p:nvCxnSpPr>
          <p:cNvPr id="8" name="Straight Connector 7"/>
          <p:cNvCxnSpPr/>
          <p:nvPr/>
        </p:nvCxnSpPr>
        <p:spPr>
          <a:xfrm>
            <a:off x="1547664" y="1772816"/>
            <a:ext cx="36724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115616" y="2060848"/>
            <a:ext cx="0" cy="29523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27584" y="4725144"/>
            <a:ext cx="604867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15616" y="2492896"/>
            <a:ext cx="2232248"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15616" y="2420888"/>
            <a:ext cx="3672408"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99592" y="3861048"/>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7584" y="3284984"/>
            <a:ext cx="496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07704" y="3212976"/>
            <a:ext cx="0"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115616" y="3356992"/>
            <a:ext cx="720080" cy="43204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Triangle 29"/>
          <p:cNvSpPr/>
          <p:nvPr/>
        </p:nvSpPr>
        <p:spPr>
          <a:xfrm>
            <a:off x="1979712" y="3429000"/>
            <a:ext cx="432048" cy="360040"/>
          </a:xfrm>
          <a:prstGeom prst="r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1763688" y="5013176"/>
            <a:ext cx="498855" cy="369332"/>
          </a:xfrm>
          <a:prstGeom prst="rect">
            <a:avLst/>
          </a:prstGeom>
          <a:noFill/>
        </p:spPr>
        <p:txBody>
          <a:bodyPr wrap="none" rtlCol="0">
            <a:spAutoFit/>
          </a:bodyPr>
          <a:lstStyle/>
          <a:p>
            <a:r>
              <a:rPr lang="en-US" dirty="0" smtClean="0"/>
              <a:t>1M</a:t>
            </a:r>
            <a:endParaRPr lang="en-GB" dirty="0"/>
          </a:p>
        </p:txBody>
      </p:sp>
      <p:sp>
        <p:nvSpPr>
          <p:cNvPr id="32" name="TextBox 31"/>
          <p:cNvSpPr txBox="1"/>
          <p:nvPr/>
        </p:nvSpPr>
        <p:spPr>
          <a:xfrm>
            <a:off x="1043608" y="5877272"/>
            <a:ext cx="1967975" cy="369332"/>
          </a:xfrm>
          <a:prstGeom prst="rect">
            <a:avLst/>
          </a:prstGeom>
          <a:noFill/>
        </p:spPr>
        <p:txBody>
          <a:bodyPr wrap="none" rtlCol="0">
            <a:spAutoFit/>
          </a:bodyPr>
          <a:lstStyle/>
          <a:p>
            <a:r>
              <a:rPr lang="en-US" dirty="0" smtClean="0"/>
              <a:t>Accounting answer</a:t>
            </a:r>
            <a:endParaRPr lang="en-GB" dirty="0"/>
          </a:p>
        </p:txBody>
      </p:sp>
      <p:cxnSp>
        <p:nvCxnSpPr>
          <p:cNvPr id="34" name="Curved Connector 33"/>
          <p:cNvCxnSpPr/>
          <p:nvPr/>
        </p:nvCxnSpPr>
        <p:spPr>
          <a:xfrm rot="5400000" flipH="1" flipV="1">
            <a:off x="431540" y="4689140"/>
            <a:ext cx="2016224" cy="36004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flipV="1">
            <a:off x="1475656" y="2420888"/>
            <a:ext cx="1296144" cy="43204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771800" y="2060848"/>
            <a:ext cx="3179909" cy="369332"/>
          </a:xfrm>
          <a:prstGeom prst="rect">
            <a:avLst/>
          </a:prstGeom>
          <a:noFill/>
        </p:spPr>
        <p:txBody>
          <a:bodyPr wrap="none" rtlCol="0">
            <a:spAutoFit/>
          </a:bodyPr>
          <a:lstStyle/>
          <a:p>
            <a:r>
              <a:rPr lang="en-US" dirty="0" smtClean="0"/>
              <a:t>Residual MR (marginal revenue)</a:t>
            </a:r>
            <a:endParaRPr lang="en-GB" dirty="0"/>
          </a:p>
        </p:txBody>
      </p:sp>
      <p:cxnSp>
        <p:nvCxnSpPr>
          <p:cNvPr id="39" name="Curved Connector 38"/>
          <p:cNvCxnSpPr/>
          <p:nvPr/>
        </p:nvCxnSpPr>
        <p:spPr>
          <a:xfrm flipV="1">
            <a:off x="2267744" y="2852936"/>
            <a:ext cx="2160240" cy="2160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427984" y="2420888"/>
            <a:ext cx="2424703" cy="369332"/>
          </a:xfrm>
          <a:prstGeom prst="rect">
            <a:avLst/>
          </a:prstGeom>
          <a:noFill/>
        </p:spPr>
        <p:txBody>
          <a:bodyPr wrap="none" rtlCol="0">
            <a:spAutoFit/>
          </a:bodyPr>
          <a:lstStyle/>
          <a:p>
            <a:r>
              <a:rPr lang="en-US" dirty="0" smtClean="0"/>
              <a:t>Residual demand curve </a:t>
            </a:r>
            <a:endParaRPr lang="en-GB" dirty="0"/>
          </a:p>
        </p:txBody>
      </p:sp>
      <p:cxnSp>
        <p:nvCxnSpPr>
          <p:cNvPr id="42" name="Curved Connector 41"/>
          <p:cNvCxnSpPr/>
          <p:nvPr/>
        </p:nvCxnSpPr>
        <p:spPr>
          <a:xfrm>
            <a:off x="2915816" y="5301208"/>
            <a:ext cx="3888432" cy="7200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372200" y="3645024"/>
            <a:ext cx="2571730" cy="646331"/>
          </a:xfrm>
          <a:prstGeom prst="rect">
            <a:avLst/>
          </a:prstGeom>
          <a:noFill/>
        </p:spPr>
        <p:txBody>
          <a:bodyPr wrap="none" rtlCol="0">
            <a:spAutoFit/>
          </a:bodyPr>
          <a:lstStyle/>
          <a:p>
            <a:r>
              <a:rPr lang="en-US" dirty="0" smtClean="0"/>
              <a:t>Missed triangle  has area </a:t>
            </a:r>
          </a:p>
          <a:p>
            <a:r>
              <a:rPr lang="en-US" dirty="0" smtClean="0"/>
              <a:t>3/16 </a:t>
            </a:r>
            <a:r>
              <a:rPr lang="fa-IR" dirty="0" smtClean="0"/>
              <a:t>=</a:t>
            </a:r>
            <a:r>
              <a:rPr lang="en-US" dirty="0" smtClean="0"/>
              <a:t>0.19</a:t>
            </a:r>
            <a:endParaRPr lang="en-GB" dirty="0"/>
          </a:p>
        </p:txBody>
      </p:sp>
      <p:sp>
        <p:nvSpPr>
          <p:cNvPr id="44" name="TextBox 43"/>
          <p:cNvSpPr txBox="1"/>
          <p:nvPr/>
        </p:nvSpPr>
        <p:spPr>
          <a:xfrm>
            <a:off x="4095588" y="5301208"/>
            <a:ext cx="1944763" cy="646331"/>
          </a:xfrm>
          <a:prstGeom prst="rect">
            <a:avLst/>
          </a:prstGeom>
          <a:noFill/>
        </p:spPr>
        <p:txBody>
          <a:bodyPr wrap="none" rtlCol="0">
            <a:spAutoFit/>
          </a:bodyPr>
          <a:lstStyle/>
          <a:p>
            <a:r>
              <a:rPr lang="en-US" dirty="0" smtClean="0"/>
              <a:t>0.5+0.19=0.69&lt;0.7</a:t>
            </a:r>
          </a:p>
          <a:p>
            <a:r>
              <a:rPr lang="en-US" dirty="0" smtClean="0"/>
              <a:t>So not rent</a:t>
            </a:r>
            <a:endParaRPr lang="en-GB" dirty="0"/>
          </a:p>
        </p:txBody>
      </p:sp>
      <p:sp>
        <p:nvSpPr>
          <p:cNvPr id="45" name="TextBox 44"/>
          <p:cNvSpPr txBox="1"/>
          <p:nvPr/>
        </p:nvSpPr>
        <p:spPr>
          <a:xfrm>
            <a:off x="467544" y="1916832"/>
            <a:ext cx="430182" cy="369332"/>
          </a:xfrm>
          <a:prstGeom prst="rect">
            <a:avLst/>
          </a:prstGeom>
          <a:noFill/>
        </p:spPr>
        <p:txBody>
          <a:bodyPr wrap="none" rtlCol="0">
            <a:spAutoFit/>
          </a:bodyPr>
          <a:lstStyle/>
          <a:p>
            <a:r>
              <a:rPr lang="en-US" dirty="0" err="1" smtClean="0"/>
              <a:t>P,c</a:t>
            </a:r>
            <a:endParaRPr lang="en-GB" dirty="0"/>
          </a:p>
        </p:txBody>
      </p:sp>
      <p:sp>
        <p:nvSpPr>
          <p:cNvPr id="46" name="TextBox 45"/>
          <p:cNvSpPr txBox="1"/>
          <p:nvPr/>
        </p:nvSpPr>
        <p:spPr>
          <a:xfrm>
            <a:off x="6948264" y="4581128"/>
            <a:ext cx="306494" cy="369332"/>
          </a:xfrm>
          <a:prstGeom prst="rect">
            <a:avLst/>
          </a:prstGeom>
          <a:noFill/>
        </p:spPr>
        <p:txBody>
          <a:bodyPr wrap="none" rtlCol="0">
            <a:spAutoFit/>
          </a:bodyPr>
          <a:lstStyle/>
          <a:p>
            <a:r>
              <a:rPr lang="en-US" dirty="0" smtClean="0"/>
              <a:t>q</a:t>
            </a:r>
            <a:endParaRPr lang="en-GB" dirty="0"/>
          </a:p>
        </p:txBody>
      </p:sp>
      <p:sp>
        <p:nvSpPr>
          <p:cNvPr id="47" name="TextBox 46"/>
          <p:cNvSpPr txBox="1"/>
          <p:nvPr/>
        </p:nvSpPr>
        <p:spPr>
          <a:xfrm>
            <a:off x="7020272" y="4725144"/>
            <a:ext cx="648072" cy="369332"/>
          </a:xfrm>
          <a:prstGeom prst="rect">
            <a:avLst/>
          </a:prstGeom>
          <a:noFill/>
        </p:spPr>
        <p:txBody>
          <a:bodyPr wrap="square" rtlCol="0">
            <a:spAutoFit/>
          </a:bodyPr>
          <a:lstStyle/>
          <a:p>
            <a:r>
              <a:rPr lang="en-US" dirty="0" smtClean="0"/>
              <a:t>A</a:t>
            </a:r>
            <a:endParaRPr lang="en-GB" dirty="0"/>
          </a:p>
        </p:txBody>
      </p:sp>
      <p:sp>
        <p:nvSpPr>
          <p:cNvPr id="33" name="TextBox 32"/>
          <p:cNvSpPr txBox="1"/>
          <p:nvPr/>
        </p:nvSpPr>
        <p:spPr>
          <a:xfrm>
            <a:off x="467544" y="3717032"/>
            <a:ext cx="308098" cy="369332"/>
          </a:xfrm>
          <a:prstGeom prst="rect">
            <a:avLst/>
          </a:prstGeom>
          <a:noFill/>
        </p:spPr>
        <p:txBody>
          <a:bodyPr wrap="none" rtlCol="0">
            <a:spAutoFit/>
          </a:bodyPr>
          <a:lstStyle/>
          <a:p>
            <a:r>
              <a:rPr lang="en-US" dirty="0" smtClean="0"/>
              <a:t>C</a:t>
            </a:r>
            <a:endParaRPr lang="en-GB" dirty="0"/>
          </a:p>
        </p:txBody>
      </p:sp>
      <p:sp>
        <p:nvSpPr>
          <p:cNvPr id="35" name="TextBox 34"/>
          <p:cNvSpPr txBox="1"/>
          <p:nvPr/>
        </p:nvSpPr>
        <p:spPr>
          <a:xfrm>
            <a:off x="539552" y="3068960"/>
            <a:ext cx="301686" cy="369332"/>
          </a:xfrm>
          <a:prstGeom prst="rect">
            <a:avLst/>
          </a:prstGeom>
          <a:noFill/>
        </p:spPr>
        <p:txBody>
          <a:bodyPr wrap="none" rtlCol="0">
            <a:spAutoFit/>
          </a:bodyPr>
          <a:lstStyle/>
          <a:p>
            <a:r>
              <a:rPr lang="en-US" dirty="0" smtClean="0"/>
              <a:t>1</a:t>
            </a:r>
            <a:endParaRPr lang="en-GB" dirty="0"/>
          </a:p>
        </p:txBody>
      </p:sp>
      <p:cxnSp>
        <p:nvCxnSpPr>
          <p:cNvPr id="41" name="Straight Arrow Connector 40"/>
          <p:cNvCxnSpPr/>
          <p:nvPr/>
        </p:nvCxnSpPr>
        <p:spPr>
          <a:xfrm flipV="1">
            <a:off x="2339752" y="501317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rot="16200000" flipH="1">
            <a:off x="1259632" y="4437112"/>
            <a:ext cx="2232248" cy="122413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843808" y="6165304"/>
            <a:ext cx="1080937" cy="369332"/>
          </a:xfrm>
          <a:prstGeom prst="rect">
            <a:avLst/>
          </a:prstGeom>
          <a:noFill/>
        </p:spPr>
        <p:txBody>
          <a:bodyPr wrap="none" rtlCol="0">
            <a:spAutoFit/>
          </a:bodyPr>
          <a:lstStyle/>
          <a:p>
            <a:r>
              <a:rPr lang="en-US" dirty="0" smtClean="0"/>
              <a:t>Area =0.5</a:t>
            </a:r>
            <a:endParaRPr lang="en-GB" dirty="0"/>
          </a:p>
        </p:txBody>
      </p:sp>
      <p:graphicFrame>
        <p:nvGraphicFramePr>
          <p:cNvPr id="51" name="Object 50"/>
          <p:cNvGraphicFramePr>
            <a:graphicFrameLocks noChangeAspect="1"/>
          </p:cNvGraphicFramePr>
          <p:nvPr/>
        </p:nvGraphicFramePr>
        <p:xfrm>
          <a:off x="3851920" y="6237312"/>
          <a:ext cx="367452" cy="216024"/>
        </p:xfrm>
        <a:graphic>
          <a:graphicData uri="http://schemas.openxmlformats.org/presentationml/2006/ole">
            <p:oleObj spid="_x0000_s305153" name="Equation" r:id="rId4" imgW="114120" imgH="126720" progId="Equation.3">
              <p:embed/>
            </p:oleObj>
          </a:graphicData>
        </a:graphic>
      </p:graphicFrame>
      <p:sp>
        <p:nvSpPr>
          <p:cNvPr id="52" name="TextBox 51"/>
          <p:cNvSpPr txBox="1"/>
          <p:nvPr/>
        </p:nvSpPr>
        <p:spPr>
          <a:xfrm>
            <a:off x="4067944" y="6165304"/>
            <a:ext cx="301686" cy="369332"/>
          </a:xfrm>
          <a:prstGeom prst="rect">
            <a:avLst/>
          </a:prstGeom>
          <a:noFill/>
        </p:spPr>
        <p:txBody>
          <a:bodyPr wrap="none" rtlCol="0">
            <a:spAutoFit/>
          </a:bodyPr>
          <a:lstStyle/>
          <a:p>
            <a:r>
              <a:rPr lang="en-US" dirty="0" smtClean="0"/>
              <a:t>1</a:t>
            </a:r>
            <a:endParaRPr lang="en-GB" dirty="0"/>
          </a:p>
        </p:txBody>
      </p:sp>
      <p:cxnSp>
        <p:nvCxnSpPr>
          <p:cNvPr id="54" name="Curved Connector 53"/>
          <p:cNvCxnSpPr/>
          <p:nvPr/>
        </p:nvCxnSpPr>
        <p:spPr>
          <a:xfrm flipV="1">
            <a:off x="2411760" y="3501008"/>
            <a:ext cx="1296144" cy="7200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707904" y="3284984"/>
            <a:ext cx="2247923" cy="369332"/>
          </a:xfrm>
          <a:prstGeom prst="rect">
            <a:avLst/>
          </a:prstGeom>
          <a:noFill/>
        </p:spPr>
        <p:txBody>
          <a:bodyPr wrap="none" rtlCol="0">
            <a:spAutoFit/>
          </a:bodyPr>
          <a:lstStyle/>
          <a:p>
            <a:r>
              <a:rPr lang="en-US" dirty="0" smtClean="0"/>
              <a:t>Area of triangle =3/16</a:t>
            </a:r>
            <a:endParaRPr lang="en-GB"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03C5-E4E8-4783-82FA-2128F5D2C236}"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134</a:t>
            </a:fld>
            <a:endParaRPr lang="en-GB"/>
          </a:p>
        </p:txBody>
      </p:sp>
      <p:sp>
        <p:nvSpPr>
          <p:cNvPr id="4" name="TextBox 3"/>
          <p:cNvSpPr txBox="1"/>
          <p:nvPr/>
        </p:nvSpPr>
        <p:spPr>
          <a:xfrm>
            <a:off x="611560" y="620688"/>
            <a:ext cx="2147896" cy="369332"/>
          </a:xfrm>
          <a:prstGeom prst="rect">
            <a:avLst/>
          </a:prstGeom>
          <a:noFill/>
        </p:spPr>
        <p:txBody>
          <a:bodyPr wrap="none" rtlCol="0">
            <a:spAutoFit/>
          </a:bodyPr>
          <a:lstStyle/>
          <a:p>
            <a:r>
              <a:rPr lang="en-US" dirty="0" smtClean="0"/>
              <a:t>Game theory answer</a:t>
            </a:r>
            <a:endParaRPr lang="en-GB" dirty="0"/>
          </a:p>
        </p:txBody>
      </p:sp>
      <p:cxnSp>
        <p:nvCxnSpPr>
          <p:cNvPr id="8" name="Straight Arrow Connector 7"/>
          <p:cNvCxnSpPr/>
          <p:nvPr/>
        </p:nvCxnSpPr>
        <p:spPr>
          <a:xfrm flipV="1">
            <a:off x="1115616" y="1484784"/>
            <a:ext cx="0" cy="38884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11560" y="5013176"/>
            <a:ext cx="5688632"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15616" y="2708920"/>
            <a:ext cx="2232248"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87624" y="1916832"/>
            <a:ext cx="2880320" cy="3096344"/>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7544" y="1340768"/>
            <a:ext cx="306494" cy="369332"/>
          </a:xfrm>
          <a:prstGeom prst="rect">
            <a:avLst/>
          </a:prstGeom>
          <a:noFill/>
        </p:spPr>
        <p:txBody>
          <a:bodyPr wrap="none" rtlCol="0">
            <a:spAutoFit/>
          </a:bodyPr>
          <a:lstStyle/>
          <a:p>
            <a:r>
              <a:rPr lang="en-US" dirty="0" smtClean="0"/>
              <a:t>q</a:t>
            </a:r>
            <a:endParaRPr lang="en-GB" dirty="0"/>
          </a:p>
        </p:txBody>
      </p:sp>
      <p:sp>
        <p:nvSpPr>
          <p:cNvPr id="22" name="TextBox 21"/>
          <p:cNvSpPr txBox="1"/>
          <p:nvPr/>
        </p:nvSpPr>
        <p:spPr>
          <a:xfrm>
            <a:off x="611560" y="1484784"/>
            <a:ext cx="309700" cy="369332"/>
          </a:xfrm>
          <a:prstGeom prst="rect">
            <a:avLst/>
          </a:prstGeom>
          <a:noFill/>
        </p:spPr>
        <p:txBody>
          <a:bodyPr wrap="none" rtlCol="0">
            <a:spAutoFit/>
          </a:bodyPr>
          <a:lstStyle/>
          <a:p>
            <a:r>
              <a:rPr lang="en-US" dirty="0" smtClean="0"/>
              <a:t>B</a:t>
            </a:r>
            <a:endParaRPr lang="en-GB" dirty="0"/>
          </a:p>
        </p:txBody>
      </p:sp>
      <p:sp>
        <p:nvSpPr>
          <p:cNvPr id="23" name="TextBox 22"/>
          <p:cNvSpPr txBox="1"/>
          <p:nvPr/>
        </p:nvSpPr>
        <p:spPr>
          <a:xfrm>
            <a:off x="6300192" y="4869160"/>
            <a:ext cx="306494" cy="369332"/>
          </a:xfrm>
          <a:prstGeom prst="rect">
            <a:avLst/>
          </a:prstGeom>
          <a:noFill/>
        </p:spPr>
        <p:txBody>
          <a:bodyPr wrap="none" rtlCol="0">
            <a:spAutoFit/>
          </a:bodyPr>
          <a:lstStyle/>
          <a:p>
            <a:r>
              <a:rPr lang="en-US" dirty="0" smtClean="0"/>
              <a:t>q</a:t>
            </a:r>
            <a:endParaRPr lang="en-GB" dirty="0"/>
          </a:p>
        </p:txBody>
      </p:sp>
      <p:sp>
        <p:nvSpPr>
          <p:cNvPr id="24" name="TextBox 23"/>
          <p:cNvSpPr txBox="1"/>
          <p:nvPr/>
        </p:nvSpPr>
        <p:spPr>
          <a:xfrm>
            <a:off x="6444208" y="4941168"/>
            <a:ext cx="317716" cy="369332"/>
          </a:xfrm>
          <a:prstGeom prst="rect">
            <a:avLst/>
          </a:prstGeom>
          <a:noFill/>
        </p:spPr>
        <p:txBody>
          <a:bodyPr wrap="none" rtlCol="0">
            <a:spAutoFit/>
          </a:bodyPr>
          <a:lstStyle/>
          <a:p>
            <a:r>
              <a:rPr lang="en-US" dirty="0" smtClean="0"/>
              <a:t>A</a:t>
            </a:r>
            <a:endParaRPr lang="en-GB" dirty="0"/>
          </a:p>
        </p:txBody>
      </p:sp>
      <p:sp>
        <p:nvSpPr>
          <p:cNvPr id="25" name="TextBox 24"/>
          <p:cNvSpPr txBox="1"/>
          <p:nvPr/>
        </p:nvSpPr>
        <p:spPr>
          <a:xfrm>
            <a:off x="2699792" y="2060848"/>
            <a:ext cx="920445" cy="369332"/>
          </a:xfrm>
          <a:prstGeom prst="rect">
            <a:avLst/>
          </a:prstGeom>
          <a:noFill/>
        </p:spPr>
        <p:txBody>
          <a:bodyPr wrap="none" rtlCol="0">
            <a:spAutoFit/>
          </a:bodyPr>
          <a:lstStyle/>
          <a:p>
            <a:r>
              <a:rPr lang="en-US" dirty="0" smtClean="0"/>
              <a:t>Old  BR </a:t>
            </a:r>
            <a:endParaRPr lang="en-GB" dirty="0"/>
          </a:p>
        </p:txBody>
      </p:sp>
      <p:sp>
        <p:nvSpPr>
          <p:cNvPr id="26" name="TextBox 25"/>
          <p:cNvSpPr txBox="1"/>
          <p:nvPr/>
        </p:nvSpPr>
        <p:spPr>
          <a:xfrm>
            <a:off x="3347864" y="2204864"/>
            <a:ext cx="317716" cy="369332"/>
          </a:xfrm>
          <a:prstGeom prst="rect">
            <a:avLst/>
          </a:prstGeom>
          <a:noFill/>
        </p:spPr>
        <p:txBody>
          <a:bodyPr wrap="none" rtlCol="0">
            <a:spAutoFit/>
          </a:bodyPr>
          <a:lstStyle/>
          <a:p>
            <a:r>
              <a:rPr lang="en-US" dirty="0" smtClean="0"/>
              <a:t>A</a:t>
            </a:r>
            <a:endParaRPr lang="en-GB" dirty="0"/>
          </a:p>
        </p:txBody>
      </p:sp>
      <p:cxnSp>
        <p:nvCxnSpPr>
          <p:cNvPr id="28" name="Curved Connector 27"/>
          <p:cNvCxnSpPr/>
          <p:nvPr/>
        </p:nvCxnSpPr>
        <p:spPr>
          <a:xfrm flipV="1">
            <a:off x="1619672" y="2420888"/>
            <a:ext cx="1008112" cy="79208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flipV="1">
            <a:off x="2843808" y="3284984"/>
            <a:ext cx="1296144" cy="43204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139952" y="3068960"/>
            <a:ext cx="968983" cy="369332"/>
          </a:xfrm>
          <a:prstGeom prst="rect">
            <a:avLst/>
          </a:prstGeom>
          <a:noFill/>
        </p:spPr>
        <p:txBody>
          <a:bodyPr wrap="none" rtlCol="0">
            <a:spAutoFit/>
          </a:bodyPr>
          <a:lstStyle/>
          <a:p>
            <a:r>
              <a:rPr lang="en-US" dirty="0" smtClean="0"/>
              <a:t>New BR </a:t>
            </a:r>
            <a:endParaRPr lang="en-GB" dirty="0"/>
          </a:p>
        </p:txBody>
      </p:sp>
      <p:sp>
        <p:nvSpPr>
          <p:cNvPr id="32" name="TextBox 31"/>
          <p:cNvSpPr txBox="1"/>
          <p:nvPr/>
        </p:nvSpPr>
        <p:spPr>
          <a:xfrm>
            <a:off x="4788024" y="3212976"/>
            <a:ext cx="317716" cy="369332"/>
          </a:xfrm>
          <a:prstGeom prst="rect">
            <a:avLst/>
          </a:prstGeom>
          <a:noFill/>
        </p:spPr>
        <p:txBody>
          <a:bodyPr wrap="none" rtlCol="0">
            <a:spAutoFit/>
          </a:bodyPr>
          <a:lstStyle/>
          <a:p>
            <a:r>
              <a:rPr lang="en-US" dirty="0" smtClean="0"/>
              <a:t>A</a:t>
            </a:r>
            <a:endParaRPr lang="en-GB" dirty="0"/>
          </a:p>
        </p:txBody>
      </p:sp>
      <p:cxnSp>
        <p:nvCxnSpPr>
          <p:cNvPr id="36" name="Straight Arrow Connector 35"/>
          <p:cNvCxnSpPr/>
          <p:nvPr/>
        </p:nvCxnSpPr>
        <p:spPr>
          <a:xfrm>
            <a:off x="2555776" y="4077072"/>
            <a:ext cx="576064" cy="14401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115616" y="2132856"/>
            <a:ext cx="0" cy="43204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716016" y="4149080"/>
            <a:ext cx="434734" cy="369332"/>
          </a:xfrm>
          <a:prstGeom prst="rect">
            <a:avLst/>
          </a:prstGeom>
          <a:noFill/>
        </p:spPr>
        <p:txBody>
          <a:bodyPr wrap="none" rtlCol="0">
            <a:spAutoFit/>
          </a:bodyPr>
          <a:lstStyle/>
          <a:p>
            <a:r>
              <a:rPr lang="en-US" dirty="0" smtClean="0"/>
              <a:t>BR</a:t>
            </a:r>
            <a:endParaRPr lang="en-GB" dirty="0"/>
          </a:p>
        </p:txBody>
      </p:sp>
      <p:sp>
        <p:nvSpPr>
          <p:cNvPr id="40" name="TextBox 39"/>
          <p:cNvSpPr txBox="1"/>
          <p:nvPr/>
        </p:nvSpPr>
        <p:spPr>
          <a:xfrm>
            <a:off x="5004048" y="4221088"/>
            <a:ext cx="309700" cy="369332"/>
          </a:xfrm>
          <a:prstGeom prst="rect">
            <a:avLst/>
          </a:prstGeom>
          <a:noFill/>
        </p:spPr>
        <p:txBody>
          <a:bodyPr wrap="none" rtlCol="0">
            <a:spAutoFit/>
          </a:bodyPr>
          <a:lstStyle/>
          <a:p>
            <a:r>
              <a:rPr lang="en-US" dirty="0" smtClean="0"/>
              <a:t>B</a:t>
            </a:r>
            <a:endParaRPr lang="en-GB" dirty="0"/>
          </a:p>
        </p:txBody>
      </p:sp>
      <p:cxnSp>
        <p:nvCxnSpPr>
          <p:cNvPr id="48" name="Straight Arrow Connector 47"/>
          <p:cNvCxnSpPr/>
          <p:nvPr/>
        </p:nvCxnSpPr>
        <p:spPr>
          <a:xfrm flipV="1">
            <a:off x="4427984" y="4509120"/>
            <a:ext cx="28803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220072" y="836712"/>
            <a:ext cx="306494" cy="369332"/>
          </a:xfrm>
          <a:prstGeom prst="rect">
            <a:avLst/>
          </a:prstGeom>
          <a:noFill/>
        </p:spPr>
        <p:txBody>
          <a:bodyPr wrap="none" rtlCol="0">
            <a:spAutoFit/>
          </a:bodyPr>
          <a:lstStyle/>
          <a:p>
            <a:r>
              <a:rPr lang="en-US" dirty="0" smtClean="0"/>
              <a:t>q</a:t>
            </a:r>
            <a:endParaRPr lang="en-GB" dirty="0"/>
          </a:p>
        </p:txBody>
      </p:sp>
      <p:sp>
        <p:nvSpPr>
          <p:cNvPr id="50" name="TextBox 49"/>
          <p:cNvSpPr txBox="1"/>
          <p:nvPr/>
        </p:nvSpPr>
        <p:spPr>
          <a:xfrm>
            <a:off x="5292080" y="980728"/>
            <a:ext cx="317716" cy="369332"/>
          </a:xfrm>
          <a:prstGeom prst="rect">
            <a:avLst/>
          </a:prstGeom>
          <a:noFill/>
        </p:spPr>
        <p:txBody>
          <a:bodyPr wrap="none" rtlCol="0">
            <a:spAutoFit/>
          </a:bodyPr>
          <a:lstStyle/>
          <a:p>
            <a:r>
              <a:rPr lang="en-US" dirty="0" smtClean="0"/>
              <a:t>A</a:t>
            </a:r>
            <a:endParaRPr lang="en-GB" dirty="0"/>
          </a:p>
        </p:txBody>
      </p:sp>
      <p:cxnSp>
        <p:nvCxnSpPr>
          <p:cNvPr id="52" name="Straight Arrow Connector 51"/>
          <p:cNvCxnSpPr/>
          <p:nvPr/>
        </p:nvCxnSpPr>
        <p:spPr>
          <a:xfrm flipV="1">
            <a:off x="5076056" y="90872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436096" y="1772816"/>
            <a:ext cx="306494" cy="369332"/>
          </a:xfrm>
          <a:prstGeom prst="rect">
            <a:avLst/>
          </a:prstGeom>
          <a:noFill/>
        </p:spPr>
        <p:txBody>
          <a:bodyPr wrap="none" rtlCol="0">
            <a:spAutoFit/>
          </a:bodyPr>
          <a:lstStyle/>
          <a:p>
            <a:r>
              <a:rPr lang="en-US" dirty="0" smtClean="0"/>
              <a:t>q</a:t>
            </a:r>
            <a:endParaRPr lang="en-GB" dirty="0"/>
          </a:p>
        </p:txBody>
      </p:sp>
      <p:sp>
        <p:nvSpPr>
          <p:cNvPr id="54" name="TextBox 53"/>
          <p:cNvSpPr txBox="1"/>
          <p:nvPr/>
        </p:nvSpPr>
        <p:spPr>
          <a:xfrm>
            <a:off x="5652120" y="1916832"/>
            <a:ext cx="309700" cy="369332"/>
          </a:xfrm>
          <a:prstGeom prst="rect">
            <a:avLst/>
          </a:prstGeom>
          <a:noFill/>
        </p:spPr>
        <p:txBody>
          <a:bodyPr wrap="none" rtlCol="0">
            <a:spAutoFit/>
          </a:bodyPr>
          <a:lstStyle/>
          <a:p>
            <a:r>
              <a:rPr lang="en-US" dirty="0" smtClean="0"/>
              <a:t>B</a:t>
            </a:r>
            <a:endParaRPr lang="en-GB" dirty="0"/>
          </a:p>
        </p:txBody>
      </p:sp>
      <p:cxnSp>
        <p:nvCxnSpPr>
          <p:cNvPr id="56" name="Straight Arrow Connector 55"/>
          <p:cNvCxnSpPr/>
          <p:nvPr/>
        </p:nvCxnSpPr>
        <p:spPr>
          <a:xfrm>
            <a:off x="5220072" y="177281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763688" y="5589240"/>
            <a:ext cx="3147528" cy="646331"/>
          </a:xfrm>
          <a:prstGeom prst="rect">
            <a:avLst/>
          </a:prstGeom>
          <a:noFill/>
        </p:spPr>
        <p:txBody>
          <a:bodyPr wrap="none" rtlCol="0">
            <a:spAutoFit/>
          </a:bodyPr>
          <a:lstStyle/>
          <a:p>
            <a:r>
              <a:rPr lang="en-US" dirty="0" smtClean="0"/>
              <a:t>We could calculate the new NE</a:t>
            </a:r>
          </a:p>
          <a:p>
            <a:r>
              <a:rPr lang="en-US" dirty="0" smtClean="0"/>
              <a:t>Sub game is BR  diagram above </a:t>
            </a:r>
            <a:endParaRPr lang="en-GB" dirty="0"/>
          </a:p>
        </p:txBody>
      </p:sp>
      <p:cxnSp>
        <p:nvCxnSpPr>
          <p:cNvPr id="59" name="Curved Connector 58"/>
          <p:cNvCxnSpPr/>
          <p:nvPr/>
        </p:nvCxnSpPr>
        <p:spPr>
          <a:xfrm rot="16200000" flipV="1">
            <a:off x="467544" y="4869160"/>
            <a:ext cx="1656184" cy="79208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012160" y="2348880"/>
            <a:ext cx="2448272" cy="646331"/>
          </a:xfrm>
          <a:prstGeom prst="rect">
            <a:avLst/>
          </a:prstGeom>
          <a:noFill/>
        </p:spPr>
        <p:txBody>
          <a:bodyPr wrap="square" rtlCol="0">
            <a:spAutoFit/>
          </a:bodyPr>
          <a:lstStyle/>
          <a:p>
            <a:r>
              <a:rPr lang="en-US" dirty="0" smtClean="0"/>
              <a:t>We get extra 0.31+0.69</a:t>
            </a:r>
          </a:p>
          <a:p>
            <a:r>
              <a:rPr lang="en-US" dirty="0" smtClean="0"/>
              <a:t>=1 &gt;0.7</a:t>
            </a:r>
            <a:endParaRPr lang="en-GB" dirty="0"/>
          </a:p>
        </p:txBody>
      </p:sp>
      <p:cxnSp>
        <p:nvCxnSpPr>
          <p:cNvPr id="62" name="Straight Connector 61"/>
          <p:cNvCxnSpPr/>
          <p:nvPr/>
        </p:nvCxnSpPr>
        <p:spPr>
          <a:xfrm>
            <a:off x="1115616" y="3429000"/>
            <a:ext cx="3888432" cy="1584176"/>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948264" y="3212976"/>
            <a:ext cx="1590307" cy="369332"/>
          </a:xfrm>
          <a:prstGeom prst="rect">
            <a:avLst/>
          </a:prstGeom>
          <a:noFill/>
        </p:spPr>
        <p:txBody>
          <a:bodyPr wrap="none" rtlCol="0">
            <a:spAutoFit/>
          </a:bodyPr>
          <a:lstStyle/>
          <a:p>
            <a:r>
              <a:rPr lang="en-US" dirty="0" smtClean="0"/>
              <a:t>Strategic effect</a:t>
            </a:r>
            <a:endParaRPr lang="en-GB" dirty="0"/>
          </a:p>
        </p:txBody>
      </p:sp>
      <p:cxnSp>
        <p:nvCxnSpPr>
          <p:cNvPr id="65" name="Curved Connector 64"/>
          <p:cNvCxnSpPr/>
          <p:nvPr/>
        </p:nvCxnSpPr>
        <p:spPr>
          <a:xfrm rot="16200000" flipH="1">
            <a:off x="7308304" y="2924944"/>
            <a:ext cx="504056" cy="7200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8640"/>
            <a:ext cx="9012339" cy="3139321"/>
          </a:xfrm>
          <a:prstGeom prst="rect">
            <a:avLst/>
          </a:prstGeom>
          <a:noFill/>
        </p:spPr>
        <p:txBody>
          <a:bodyPr wrap="none" rtlCol="0">
            <a:spAutoFit/>
          </a:bodyPr>
          <a:lstStyle/>
          <a:p>
            <a:endParaRPr lang="en-US" dirty="0" smtClean="0"/>
          </a:p>
          <a:p>
            <a:r>
              <a:rPr lang="en-US" dirty="0" smtClean="0"/>
              <a:t>Lesson : strategic efforts matter I</a:t>
            </a:r>
          </a:p>
          <a:p>
            <a:r>
              <a:rPr lang="en-US" dirty="0" smtClean="0"/>
              <a:t>-</a:t>
            </a:r>
            <a:r>
              <a:rPr lang="en-US" dirty="0" err="1" smtClean="0"/>
              <a:t>invesment</a:t>
            </a:r>
            <a:r>
              <a:rPr lang="en-US" dirty="0" smtClean="0"/>
              <a:t> game </a:t>
            </a:r>
          </a:p>
          <a:p>
            <a:r>
              <a:rPr lang="en-US" dirty="0" smtClean="0"/>
              <a:t>-tax  </a:t>
            </a:r>
            <a:r>
              <a:rPr lang="en-US" dirty="0" err="1" smtClean="0"/>
              <a:t>desgin</a:t>
            </a:r>
            <a:r>
              <a:rPr lang="en-US" dirty="0" smtClean="0"/>
              <a:t> </a:t>
            </a:r>
          </a:p>
          <a:p>
            <a:r>
              <a:rPr lang="en-US" dirty="0" smtClean="0"/>
              <a:t>-tolls </a:t>
            </a:r>
          </a:p>
          <a:p>
            <a:endParaRPr lang="en-US" dirty="0" smtClean="0"/>
          </a:p>
          <a:p>
            <a:r>
              <a:rPr lang="en-US" dirty="0" smtClean="0"/>
              <a:t>2 player : each period each choose   F(fight) or Q (quits) games  ends as soon as some one  Q,s</a:t>
            </a:r>
          </a:p>
          <a:p>
            <a:r>
              <a:rPr lang="en-US" dirty="0" smtClean="0"/>
              <a:t>Good  news  : if other players quits first  win a prize .</a:t>
            </a:r>
          </a:p>
          <a:p>
            <a:endParaRPr lang="en-US" dirty="0" smtClean="0"/>
          </a:p>
          <a:p>
            <a:r>
              <a:rPr lang="en-US" dirty="0" smtClean="0"/>
              <a:t>Bad news : each period in which both F each  player pay cost: –c=0.75  if both </a:t>
            </a:r>
          </a:p>
          <a:p>
            <a:r>
              <a:rPr lang="en-US" dirty="0" smtClean="0"/>
              <a:t>Quit  at once </a:t>
            </a:r>
            <a:endParaRPr lang="en-GB" dirty="0"/>
          </a:p>
        </p:txBody>
      </p:sp>
      <p:cxnSp>
        <p:nvCxnSpPr>
          <p:cNvPr id="9" name="Straight Connector 8"/>
          <p:cNvCxnSpPr/>
          <p:nvPr/>
        </p:nvCxnSpPr>
        <p:spPr>
          <a:xfrm flipH="1">
            <a:off x="2123728" y="4149080"/>
            <a:ext cx="4680520" cy="16561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04248" y="4149080"/>
            <a:ext cx="360040" cy="864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88224" y="3933056"/>
            <a:ext cx="317716" cy="369332"/>
          </a:xfrm>
          <a:prstGeom prst="rect">
            <a:avLst/>
          </a:prstGeom>
          <a:noFill/>
        </p:spPr>
        <p:txBody>
          <a:bodyPr wrap="none" rtlCol="0">
            <a:spAutoFit/>
          </a:bodyPr>
          <a:lstStyle/>
          <a:p>
            <a:r>
              <a:rPr lang="en-US" dirty="0" smtClean="0"/>
              <a:t>A</a:t>
            </a:r>
            <a:endParaRPr lang="en-GB" dirty="0"/>
          </a:p>
        </p:txBody>
      </p:sp>
      <p:cxnSp>
        <p:nvCxnSpPr>
          <p:cNvPr id="14" name="Straight Connector 13"/>
          <p:cNvCxnSpPr/>
          <p:nvPr/>
        </p:nvCxnSpPr>
        <p:spPr>
          <a:xfrm flipH="1">
            <a:off x="6876256" y="5013176"/>
            <a:ext cx="288032"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64288" y="5013176"/>
            <a:ext cx="360040"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88224" y="5301208"/>
            <a:ext cx="476412" cy="369332"/>
          </a:xfrm>
          <a:prstGeom prst="rect">
            <a:avLst/>
          </a:prstGeom>
          <a:noFill/>
        </p:spPr>
        <p:txBody>
          <a:bodyPr wrap="none" rtlCol="0">
            <a:spAutoFit/>
          </a:bodyPr>
          <a:lstStyle/>
          <a:p>
            <a:r>
              <a:rPr lang="en-US" dirty="0" smtClean="0"/>
              <a:t>0,0</a:t>
            </a:r>
            <a:endParaRPr lang="en-GB" dirty="0"/>
          </a:p>
        </p:txBody>
      </p:sp>
      <p:sp>
        <p:nvSpPr>
          <p:cNvPr id="18" name="TextBox 17"/>
          <p:cNvSpPr txBox="1"/>
          <p:nvPr/>
        </p:nvSpPr>
        <p:spPr>
          <a:xfrm>
            <a:off x="7452320" y="5157192"/>
            <a:ext cx="463588" cy="369332"/>
          </a:xfrm>
          <a:prstGeom prst="rect">
            <a:avLst/>
          </a:prstGeom>
          <a:noFill/>
        </p:spPr>
        <p:txBody>
          <a:bodyPr wrap="none" rtlCol="0">
            <a:spAutoFit/>
          </a:bodyPr>
          <a:lstStyle/>
          <a:p>
            <a:r>
              <a:rPr lang="en-US" dirty="0" smtClean="0"/>
              <a:t>0,v</a:t>
            </a:r>
            <a:endParaRPr lang="en-GB" dirty="0"/>
          </a:p>
        </p:txBody>
      </p:sp>
      <p:sp>
        <p:nvSpPr>
          <p:cNvPr id="19" name="TextBox 18"/>
          <p:cNvSpPr txBox="1"/>
          <p:nvPr/>
        </p:nvSpPr>
        <p:spPr>
          <a:xfrm>
            <a:off x="6660232" y="4365104"/>
            <a:ext cx="598241" cy="369332"/>
          </a:xfrm>
          <a:prstGeom prst="rect">
            <a:avLst/>
          </a:prstGeom>
          <a:noFill/>
        </p:spPr>
        <p:txBody>
          <a:bodyPr wrap="none" rtlCol="0">
            <a:spAutoFit/>
          </a:bodyPr>
          <a:lstStyle/>
          <a:p>
            <a:r>
              <a:rPr lang="en-US" dirty="0" smtClean="0"/>
              <a:t>Q(1)</a:t>
            </a:r>
            <a:endParaRPr lang="en-GB" dirty="0"/>
          </a:p>
        </p:txBody>
      </p:sp>
      <p:sp>
        <p:nvSpPr>
          <p:cNvPr id="20" name="TextBox 19"/>
          <p:cNvSpPr txBox="1"/>
          <p:nvPr/>
        </p:nvSpPr>
        <p:spPr>
          <a:xfrm>
            <a:off x="6732240" y="4941168"/>
            <a:ext cx="564578" cy="369332"/>
          </a:xfrm>
          <a:prstGeom prst="rect">
            <a:avLst/>
          </a:prstGeom>
          <a:noFill/>
        </p:spPr>
        <p:txBody>
          <a:bodyPr wrap="none" rtlCol="0">
            <a:spAutoFit/>
          </a:bodyPr>
          <a:lstStyle/>
          <a:p>
            <a:r>
              <a:rPr lang="en-US" dirty="0" smtClean="0"/>
              <a:t>q(1)</a:t>
            </a:r>
            <a:endParaRPr lang="en-GB" dirty="0"/>
          </a:p>
        </p:txBody>
      </p:sp>
      <p:sp>
        <p:nvSpPr>
          <p:cNvPr id="21" name="TextBox 20"/>
          <p:cNvSpPr txBox="1"/>
          <p:nvPr/>
        </p:nvSpPr>
        <p:spPr>
          <a:xfrm>
            <a:off x="7236296" y="4941168"/>
            <a:ext cx="513282" cy="369332"/>
          </a:xfrm>
          <a:prstGeom prst="rect">
            <a:avLst/>
          </a:prstGeom>
          <a:noFill/>
        </p:spPr>
        <p:txBody>
          <a:bodyPr wrap="none" rtlCol="0">
            <a:spAutoFit/>
          </a:bodyPr>
          <a:lstStyle/>
          <a:p>
            <a:r>
              <a:rPr lang="en-US" dirty="0" smtClean="0"/>
              <a:t>f(1)</a:t>
            </a:r>
            <a:endParaRPr lang="en-GB" dirty="0"/>
          </a:p>
        </p:txBody>
      </p:sp>
      <p:cxnSp>
        <p:nvCxnSpPr>
          <p:cNvPr id="23" name="Straight Connector 22"/>
          <p:cNvCxnSpPr/>
          <p:nvPr/>
        </p:nvCxnSpPr>
        <p:spPr>
          <a:xfrm>
            <a:off x="5724128" y="4509120"/>
            <a:ext cx="288032" cy="720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508104" y="4725144"/>
            <a:ext cx="564578" cy="369332"/>
          </a:xfrm>
          <a:prstGeom prst="rect">
            <a:avLst/>
          </a:prstGeom>
          <a:noFill/>
        </p:spPr>
        <p:txBody>
          <a:bodyPr wrap="none" rtlCol="0">
            <a:spAutoFit/>
          </a:bodyPr>
          <a:lstStyle/>
          <a:p>
            <a:r>
              <a:rPr lang="en-US" dirty="0" smtClean="0"/>
              <a:t>q(1)</a:t>
            </a:r>
            <a:endParaRPr lang="en-GB" dirty="0"/>
          </a:p>
        </p:txBody>
      </p:sp>
      <p:sp>
        <p:nvSpPr>
          <p:cNvPr id="25" name="TextBox 24"/>
          <p:cNvSpPr txBox="1"/>
          <p:nvPr/>
        </p:nvSpPr>
        <p:spPr>
          <a:xfrm>
            <a:off x="5796136" y="5085184"/>
            <a:ext cx="472117" cy="369332"/>
          </a:xfrm>
          <a:prstGeom prst="rect">
            <a:avLst/>
          </a:prstGeom>
          <a:noFill/>
        </p:spPr>
        <p:txBody>
          <a:bodyPr wrap="none" rtlCol="0">
            <a:spAutoFit/>
          </a:bodyPr>
          <a:lstStyle/>
          <a:p>
            <a:r>
              <a:rPr lang="en-US" dirty="0" smtClean="0"/>
              <a:t>V,0</a:t>
            </a:r>
            <a:endParaRPr lang="en-GB" dirty="0"/>
          </a:p>
        </p:txBody>
      </p:sp>
      <p:sp>
        <p:nvSpPr>
          <p:cNvPr id="26" name="TextBox 25"/>
          <p:cNvSpPr txBox="1"/>
          <p:nvPr/>
        </p:nvSpPr>
        <p:spPr>
          <a:xfrm>
            <a:off x="6012160" y="4221088"/>
            <a:ext cx="548548" cy="369332"/>
          </a:xfrm>
          <a:prstGeom prst="rect">
            <a:avLst/>
          </a:prstGeom>
          <a:noFill/>
        </p:spPr>
        <p:txBody>
          <a:bodyPr wrap="none" rtlCol="0">
            <a:spAutoFit/>
          </a:bodyPr>
          <a:lstStyle/>
          <a:p>
            <a:r>
              <a:rPr lang="en-US" dirty="0" smtClean="0"/>
              <a:t>F(1)</a:t>
            </a:r>
            <a:endParaRPr lang="en-GB" dirty="0"/>
          </a:p>
        </p:txBody>
      </p:sp>
      <p:sp>
        <p:nvSpPr>
          <p:cNvPr id="27" name="TextBox 26"/>
          <p:cNvSpPr txBox="1"/>
          <p:nvPr/>
        </p:nvSpPr>
        <p:spPr>
          <a:xfrm>
            <a:off x="4716016" y="4581128"/>
            <a:ext cx="513282" cy="369332"/>
          </a:xfrm>
          <a:prstGeom prst="rect">
            <a:avLst/>
          </a:prstGeom>
          <a:noFill/>
        </p:spPr>
        <p:txBody>
          <a:bodyPr wrap="none" rtlCol="0">
            <a:spAutoFit/>
          </a:bodyPr>
          <a:lstStyle/>
          <a:p>
            <a:r>
              <a:rPr lang="en-US" dirty="0" smtClean="0"/>
              <a:t>f(1)</a:t>
            </a:r>
            <a:endParaRPr lang="en-GB" dirty="0"/>
          </a:p>
        </p:txBody>
      </p:sp>
      <p:cxnSp>
        <p:nvCxnSpPr>
          <p:cNvPr id="29" name="Straight Connector 28"/>
          <p:cNvCxnSpPr/>
          <p:nvPr/>
        </p:nvCxnSpPr>
        <p:spPr>
          <a:xfrm>
            <a:off x="4644008" y="4941168"/>
            <a:ext cx="288032" cy="720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716016" y="5589240"/>
            <a:ext cx="216024"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32040" y="5589240"/>
            <a:ext cx="64807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139952" y="6093296"/>
            <a:ext cx="1043876" cy="369332"/>
          </a:xfrm>
          <a:prstGeom prst="rect">
            <a:avLst/>
          </a:prstGeom>
          <a:noFill/>
        </p:spPr>
        <p:txBody>
          <a:bodyPr wrap="none" rtlCol="0">
            <a:spAutoFit/>
          </a:bodyPr>
          <a:lstStyle/>
          <a:p>
            <a:r>
              <a:rPr lang="en-US" dirty="0" smtClean="0"/>
              <a:t>-c+0,-c+0</a:t>
            </a:r>
            <a:endParaRPr lang="en-GB" dirty="0"/>
          </a:p>
        </p:txBody>
      </p:sp>
      <p:sp>
        <p:nvSpPr>
          <p:cNvPr id="35" name="TextBox 34"/>
          <p:cNvSpPr txBox="1"/>
          <p:nvPr/>
        </p:nvSpPr>
        <p:spPr>
          <a:xfrm>
            <a:off x="5292080" y="5733256"/>
            <a:ext cx="1031051" cy="369332"/>
          </a:xfrm>
          <a:prstGeom prst="rect">
            <a:avLst/>
          </a:prstGeom>
          <a:noFill/>
        </p:spPr>
        <p:txBody>
          <a:bodyPr wrap="none" rtlCol="0">
            <a:spAutoFit/>
          </a:bodyPr>
          <a:lstStyle/>
          <a:p>
            <a:r>
              <a:rPr lang="en-US" dirty="0" smtClean="0"/>
              <a:t>-c+0,-c+v</a:t>
            </a:r>
            <a:endParaRPr lang="en-GB" dirty="0"/>
          </a:p>
        </p:txBody>
      </p:sp>
      <p:sp>
        <p:nvSpPr>
          <p:cNvPr id="36" name="TextBox 35"/>
          <p:cNvSpPr txBox="1"/>
          <p:nvPr/>
        </p:nvSpPr>
        <p:spPr>
          <a:xfrm>
            <a:off x="4427984" y="4653136"/>
            <a:ext cx="317716" cy="369332"/>
          </a:xfrm>
          <a:prstGeom prst="rect">
            <a:avLst/>
          </a:prstGeom>
          <a:noFill/>
        </p:spPr>
        <p:txBody>
          <a:bodyPr wrap="none" rtlCol="0">
            <a:spAutoFit/>
          </a:bodyPr>
          <a:lstStyle/>
          <a:p>
            <a:r>
              <a:rPr lang="en-US" dirty="0" smtClean="0"/>
              <a:t>A</a:t>
            </a:r>
            <a:endParaRPr lang="en-GB" dirty="0"/>
          </a:p>
        </p:txBody>
      </p:sp>
      <p:sp>
        <p:nvSpPr>
          <p:cNvPr id="37" name="TextBox 36"/>
          <p:cNvSpPr txBox="1"/>
          <p:nvPr/>
        </p:nvSpPr>
        <p:spPr>
          <a:xfrm>
            <a:off x="4427984" y="5013176"/>
            <a:ext cx="598241" cy="369332"/>
          </a:xfrm>
          <a:prstGeom prst="rect">
            <a:avLst/>
          </a:prstGeom>
          <a:noFill/>
        </p:spPr>
        <p:txBody>
          <a:bodyPr wrap="none" rtlCol="0">
            <a:spAutoFit/>
          </a:bodyPr>
          <a:lstStyle/>
          <a:p>
            <a:r>
              <a:rPr lang="en-US" dirty="0" smtClean="0"/>
              <a:t>Q(2)</a:t>
            </a:r>
            <a:endParaRPr lang="en-GB" dirty="0"/>
          </a:p>
        </p:txBody>
      </p:sp>
      <p:sp>
        <p:nvSpPr>
          <p:cNvPr id="38" name="TextBox 37"/>
          <p:cNvSpPr txBox="1"/>
          <p:nvPr/>
        </p:nvSpPr>
        <p:spPr>
          <a:xfrm>
            <a:off x="4499992" y="5589240"/>
            <a:ext cx="564578" cy="369332"/>
          </a:xfrm>
          <a:prstGeom prst="rect">
            <a:avLst/>
          </a:prstGeom>
          <a:noFill/>
        </p:spPr>
        <p:txBody>
          <a:bodyPr wrap="none" rtlCol="0">
            <a:spAutoFit/>
          </a:bodyPr>
          <a:lstStyle/>
          <a:p>
            <a:r>
              <a:rPr lang="en-US" dirty="0" smtClean="0"/>
              <a:t>q(2)</a:t>
            </a:r>
            <a:endParaRPr lang="en-GB" dirty="0"/>
          </a:p>
        </p:txBody>
      </p:sp>
      <p:cxnSp>
        <p:nvCxnSpPr>
          <p:cNvPr id="40" name="Straight Connector 39"/>
          <p:cNvCxnSpPr/>
          <p:nvPr/>
        </p:nvCxnSpPr>
        <p:spPr>
          <a:xfrm>
            <a:off x="3563888" y="5301208"/>
            <a:ext cx="216024" cy="504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51920" y="4869160"/>
            <a:ext cx="548548" cy="369332"/>
          </a:xfrm>
          <a:prstGeom prst="rect">
            <a:avLst/>
          </a:prstGeom>
          <a:noFill/>
        </p:spPr>
        <p:txBody>
          <a:bodyPr wrap="none" rtlCol="0">
            <a:spAutoFit/>
          </a:bodyPr>
          <a:lstStyle/>
          <a:p>
            <a:r>
              <a:rPr lang="en-US" dirty="0" smtClean="0"/>
              <a:t>F(2)</a:t>
            </a:r>
            <a:endParaRPr lang="en-GB" dirty="0"/>
          </a:p>
        </p:txBody>
      </p:sp>
      <p:sp>
        <p:nvSpPr>
          <p:cNvPr id="42" name="TextBox 41"/>
          <p:cNvSpPr txBox="1"/>
          <p:nvPr/>
        </p:nvSpPr>
        <p:spPr>
          <a:xfrm>
            <a:off x="3203848" y="5805264"/>
            <a:ext cx="1013162" cy="369332"/>
          </a:xfrm>
          <a:prstGeom prst="rect">
            <a:avLst/>
          </a:prstGeom>
          <a:noFill/>
        </p:spPr>
        <p:txBody>
          <a:bodyPr wrap="none" rtlCol="0">
            <a:spAutoFit/>
          </a:bodyPr>
          <a:lstStyle/>
          <a:p>
            <a:r>
              <a:rPr lang="en-US" dirty="0" smtClean="0"/>
              <a:t>-c+v,-c+0</a:t>
            </a:r>
            <a:endParaRPr lang="en-GB" dirty="0"/>
          </a:p>
        </p:txBody>
      </p:sp>
      <p:sp>
        <p:nvSpPr>
          <p:cNvPr id="43" name="TextBox 42"/>
          <p:cNvSpPr txBox="1"/>
          <p:nvPr/>
        </p:nvSpPr>
        <p:spPr>
          <a:xfrm>
            <a:off x="2843808" y="5229200"/>
            <a:ext cx="513282" cy="369332"/>
          </a:xfrm>
          <a:prstGeom prst="rect">
            <a:avLst/>
          </a:prstGeom>
          <a:noFill/>
        </p:spPr>
        <p:txBody>
          <a:bodyPr wrap="none" rtlCol="0">
            <a:spAutoFit/>
          </a:bodyPr>
          <a:lstStyle/>
          <a:p>
            <a:r>
              <a:rPr lang="en-US" dirty="0" smtClean="0"/>
              <a:t>f(2)</a:t>
            </a:r>
            <a:endParaRPr lang="en-GB" dirty="0"/>
          </a:p>
        </p:txBody>
      </p:sp>
      <p:sp>
        <p:nvSpPr>
          <p:cNvPr id="44" name="TextBox 43"/>
          <p:cNvSpPr txBox="1"/>
          <p:nvPr/>
        </p:nvSpPr>
        <p:spPr>
          <a:xfrm>
            <a:off x="1619672" y="5661248"/>
            <a:ext cx="915635" cy="369332"/>
          </a:xfrm>
          <a:prstGeom prst="rect">
            <a:avLst/>
          </a:prstGeom>
          <a:noFill/>
        </p:spPr>
        <p:txBody>
          <a:bodyPr wrap="none" rtlCol="0">
            <a:spAutoFit/>
          </a:bodyPr>
          <a:lstStyle/>
          <a:p>
            <a:r>
              <a:rPr lang="en-US" dirty="0" smtClean="0"/>
              <a:t>-c-c,-c-c</a:t>
            </a:r>
            <a:endParaRPr lang="en-GB" dirty="0"/>
          </a:p>
        </p:txBody>
      </p:sp>
      <p:sp>
        <p:nvSpPr>
          <p:cNvPr id="45" name="TextBox 44"/>
          <p:cNvSpPr txBox="1"/>
          <p:nvPr/>
        </p:nvSpPr>
        <p:spPr>
          <a:xfrm>
            <a:off x="395536" y="6525344"/>
            <a:ext cx="4891467" cy="369332"/>
          </a:xfrm>
          <a:prstGeom prst="rect">
            <a:avLst/>
          </a:prstGeom>
          <a:noFill/>
        </p:spPr>
        <p:txBody>
          <a:bodyPr wrap="none" rtlCol="0">
            <a:spAutoFit/>
          </a:bodyPr>
          <a:lstStyle/>
          <a:p>
            <a:r>
              <a:rPr lang="en-US" dirty="0" smtClean="0"/>
              <a:t>Two </a:t>
            </a:r>
            <a:r>
              <a:rPr lang="en-US" dirty="0" err="1" smtClean="0"/>
              <a:t>case:v</a:t>
            </a:r>
            <a:r>
              <a:rPr lang="en-US" dirty="0" smtClean="0"/>
              <a:t>&gt;c  here in </a:t>
            </a:r>
            <a:r>
              <a:rPr lang="en-US" dirty="0" err="1" smtClean="0"/>
              <a:t>clases</a:t>
            </a:r>
            <a:r>
              <a:rPr lang="en-US" dirty="0" smtClean="0"/>
              <a:t>     v&lt;c   on home work</a:t>
            </a:r>
            <a:endParaRPr lang="en-GB" dirty="0"/>
          </a:p>
        </p:txBody>
      </p:sp>
      <p:sp>
        <p:nvSpPr>
          <p:cNvPr id="46" name="TextBox 45"/>
          <p:cNvSpPr txBox="1"/>
          <p:nvPr/>
        </p:nvSpPr>
        <p:spPr>
          <a:xfrm>
            <a:off x="179512" y="4005064"/>
            <a:ext cx="4966168" cy="369332"/>
          </a:xfrm>
          <a:prstGeom prst="rect">
            <a:avLst/>
          </a:prstGeom>
          <a:noFill/>
        </p:spPr>
        <p:txBody>
          <a:bodyPr wrap="none" rtlCol="0">
            <a:spAutoFit/>
          </a:bodyPr>
          <a:lstStyle/>
          <a:p>
            <a:r>
              <a:rPr lang="en-US" dirty="0" smtClean="0"/>
              <a:t>Example :WWI   BSB   </a:t>
            </a:r>
            <a:r>
              <a:rPr lang="en-US" dirty="0" err="1" smtClean="0"/>
              <a:t>v.s</a:t>
            </a:r>
            <a:r>
              <a:rPr lang="en-US" dirty="0" smtClean="0"/>
              <a:t>   sky       WARS  of attrition</a:t>
            </a:r>
            <a:endParaRPr lang="en-GB" dirty="0"/>
          </a:p>
        </p:txBody>
      </p:sp>
      <p:sp>
        <p:nvSpPr>
          <p:cNvPr id="39" name="Date Placeholder 38"/>
          <p:cNvSpPr>
            <a:spLocks noGrp="1"/>
          </p:cNvSpPr>
          <p:nvPr>
            <p:ph type="dt" sz="half" idx="10"/>
          </p:nvPr>
        </p:nvSpPr>
        <p:spPr/>
        <p:txBody>
          <a:bodyPr/>
          <a:lstStyle/>
          <a:p>
            <a:fld id="{866AA23D-65B9-4C47-891A-97265E4B17C1}" type="datetime1">
              <a:rPr lang="en-GB" smtClean="0"/>
              <a:pPr/>
              <a:t>01/12/2013</a:t>
            </a:fld>
            <a:endParaRPr lang="en-GB"/>
          </a:p>
        </p:txBody>
      </p:sp>
      <p:sp>
        <p:nvSpPr>
          <p:cNvPr id="47" name="Slide Number Placeholder 46"/>
          <p:cNvSpPr>
            <a:spLocks noGrp="1"/>
          </p:cNvSpPr>
          <p:nvPr>
            <p:ph type="sldNum" sz="quarter" idx="12"/>
          </p:nvPr>
        </p:nvSpPr>
        <p:spPr/>
        <p:txBody>
          <a:bodyPr/>
          <a:lstStyle/>
          <a:p>
            <a:fld id="{1AC99574-BD32-4BAE-A6F6-2684FFE94A8F}" type="slidenum">
              <a:rPr lang="en-GB" smtClean="0"/>
              <a:pPr/>
              <a:t>135</a:t>
            </a:fld>
            <a:endParaRPr lang="en-GB"/>
          </a:p>
        </p:txBody>
      </p:sp>
      <p:cxnSp>
        <p:nvCxnSpPr>
          <p:cNvPr id="49" name="Straight Arrow Connector 48"/>
          <p:cNvCxnSpPr/>
          <p:nvPr/>
        </p:nvCxnSpPr>
        <p:spPr>
          <a:xfrm>
            <a:off x="1403648" y="3140968"/>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907704" y="2996952"/>
            <a:ext cx="301686" cy="369332"/>
          </a:xfrm>
          <a:prstGeom prst="rect">
            <a:avLst/>
          </a:prstGeom>
          <a:noFill/>
        </p:spPr>
        <p:txBody>
          <a:bodyPr wrap="none" rtlCol="0">
            <a:spAutoFit/>
          </a:bodyPr>
          <a:lstStyle/>
          <a:p>
            <a:r>
              <a:rPr lang="en-US" dirty="0" smtClean="0"/>
              <a:t>0</a:t>
            </a:r>
            <a:endParaRPr lang="en-GB" dirty="0"/>
          </a:p>
        </p:txBody>
      </p:sp>
      <p:cxnSp>
        <p:nvCxnSpPr>
          <p:cNvPr id="54" name="Straight Connector 53"/>
          <p:cNvCxnSpPr/>
          <p:nvPr/>
        </p:nvCxnSpPr>
        <p:spPr>
          <a:xfrm flipH="1" flipV="1">
            <a:off x="5724128" y="4581128"/>
            <a:ext cx="144016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580112" y="4293096"/>
            <a:ext cx="309700" cy="369332"/>
          </a:xfrm>
          <a:prstGeom prst="rect">
            <a:avLst/>
          </a:prstGeom>
          <a:noFill/>
        </p:spPr>
        <p:txBody>
          <a:bodyPr wrap="none" rtlCol="0">
            <a:spAutoFit/>
          </a:bodyPr>
          <a:lstStyle/>
          <a:p>
            <a:r>
              <a:rPr lang="en-US" dirty="0" smtClean="0"/>
              <a:t>B</a:t>
            </a:r>
            <a:endParaRPr lang="en-GB" dirty="0"/>
          </a:p>
        </p:txBody>
      </p:sp>
      <p:sp>
        <p:nvSpPr>
          <p:cNvPr id="58" name="TextBox 57"/>
          <p:cNvSpPr txBox="1"/>
          <p:nvPr/>
        </p:nvSpPr>
        <p:spPr>
          <a:xfrm>
            <a:off x="5076056" y="5445224"/>
            <a:ext cx="513282" cy="369332"/>
          </a:xfrm>
          <a:prstGeom prst="rect">
            <a:avLst/>
          </a:prstGeom>
          <a:noFill/>
        </p:spPr>
        <p:txBody>
          <a:bodyPr wrap="none" rtlCol="0">
            <a:spAutoFit/>
          </a:bodyPr>
          <a:lstStyle/>
          <a:p>
            <a:r>
              <a:rPr lang="en-US" dirty="0" smtClean="0"/>
              <a:t>f(2)</a:t>
            </a:r>
            <a:endParaRPr lang="en-GB" dirty="0"/>
          </a:p>
        </p:txBody>
      </p:sp>
      <p:sp>
        <p:nvSpPr>
          <p:cNvPr id="59" name="TextBox 58"/>
          <p:cNvSpPr txBox="1"/>
          <p:nvPr/>
        </p:nvSpPr>
        <p:spPr>
          <a:xfrm>
            <a:off x="3635896" y="5517232"/>
            <a:ext cx="564578" cy="369332"/>
          </a:xfrm>
          <a:prstGeom prst="rect">
            <a:avLst/>
          </a:prstGeom>
          <a:noFill/>
        </p:spPr>
        <p:txBody>
          <a:bodyPr wrap="none" rtlCol="0">
            <a:spAutoFit/>
          </a:bodyPr>
          <a:lstStyle/>
          <a:p>
            <a:r>
              <a:rPr lang="en-US" dirty="0" smtClean="0"/>
              <a:t>q(2)</a:t>
            </a:r>
            <a:endParaRPr lang="en-GB" dirty="0"/>
          </a:p>
        </p:txBody>
      </p:sp>
      <p:cxnSp>
        <p:nvCxnSpPr>
          <p:cNvPr id="61" name="Straight Connector 60"/>
          <p:cNvCxnSpPr/>
          <p:nvPr/>
        </p:nvCxnSpPr>
        <p:spPr>
          <a:xfrm>
            <a:off x="3563888" y="5301208"/>
            <a:ext cx="1368152"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62" name="Freeform 61"/>
          <p:cNvSpPr/>
          <p:nvPr/>
        </p:nvSpPr>
        <p:spPr>
          <a:xfrm>
            <a:off x="800100" y="4556312"/>
            <a:ext cx="5977217" cy="2030505"/>
          </a:xfrm>
          <a:custGeom>
            <a:avLst/>
            <a:gdLst>
              <a:gd name="connsiteX0" fmla="*/ 490818 w 5977217"/>
              <a:gd name="connsiteY0" fmla="*/ 1118347 h 2030505"/>
              <a:gd name="connsiteX1" fmla="*/ 1768288 w 5977217"/>
              <a:gd name="connsiteY1" fmla="*/ 1898276 h 2030505"/>
              <a:gd name="connsiteX2" fmla="*/ 4807324 w 5977217"/>
              <a:gd name="connsiteY2" fmla="*/ 1911723 h 2030505"/>
              <a:gd name="connsiteX3" fmla="*/ 5479676 w 5977217"/>
              <a:gd name="connsiteY3" fmla="*/ 1871382 h 2030505"/>
              <a:gd name="connsiteX4" fmla="*/ 5667935 w 5977217"/>
              <a:gd name="connsiteY4" fmla="*/ 1145241 h 2030505"/>
              <a:gd name="connsiteX5" fmla="*/ 3623982 w 5977217"/>
              <a:gd name="connsiteY5" fmla="*/ 15688 h 2030505"/>
              <a:gd name="connsiteX6" fmla="*/ 517712 w 5977217"/>
              <a:gd name="connsiteY6" fmla="*/ 1051112 h 2030505"/>
              <a:gd name="connsiteX7" fmla="*/ 517712 w 5977217"/>
              <a:gd name="connsiteY7" fmla="*/ 1010770 h 2030505"/>
              <a:gd name="connsiteX8" fmla="*/ 517712 w 5977217"/>
              <a:gd name="connsiteY8" fmla="*/ 970429 h 203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7217" h="2030505">
                <a:moveTo>
                  <a:pt x="490818" y="1118347"/>
                </a:moveTo>
                <a:cubicBezTo>
                  <a:pt x="769844" y="1442197"/>
                  <a:pt x="1048870" y="1766047"/>
                  <a:pt x="1768288" y="1898276"/>
                </a:cubicBezTo>
                <a:cubicBezTo>
                  <a:pt x="2487706" y="2030505"/>
                  <a:pt x="4188759" y="1916205"/>
                  <a:pt x="4807324" y="1911723"/>
                </a:cubicBezTo>
                <a:cubicBezTo>
                  <a:pt x="5425889" y="1907241"/>
                  <a:pt x="5336241" y="1999129"/>
                  <a:pt x="5479676" y="1871382"/>
                </a:cubicBezTo>
                <a:cubicBezTo>
                  <a:pt x="5623111" y="1743635"/>
                  <a:pt x="5977217" y="1454523"/>
                  <a:pt x="5667935" y="1145241"/>
                </a:cubicBezTo>
                <a:cubicBezTo>
                  <a:pt x="5358653" y="835959"/>
                  <a:pt x="4482352" y="31376"/>
                  <a:pt x="3623982" y="15688"/>
                </a:cubicBezTo>
                <a:cubicBezTo>
                  <a:pt x="2765612" y="0"/>
                  <a:pt x="1035424" y="885265"/>
                  <a:pt x="517712" y="1051112"/>
                </a:cubicBezTo>
                <a:cubicBezTo>
                  <a:pt x="0" y="1216959"/>
                  <a:pt x="517712" y="1010770"/>
                  <a:pt x="517712" y="1010770"/>
                </a:cubicBezTo>
                <a:lnTo>
                  <a:pt x="517712" y="97042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Freeform 64"/>
          <p:cNvSpPr/>
          <p:nvPr/>
        </p:nvSpPr>
        <p:spPr>
          <a:xfrm>
            <a:off x="1611406" y="5609665"/>
            <a:ext cx="340658" cy="454958"/>
          </a:xfrm>
          <a:custGeom>
            <a:avLst/>
            <a:gdLst>
              <a:gd name="connsiteX0" fmla="*/ 42582 w 340658"/>
              <a:gd name="connsiteY0" fmla="*/ 91888 h 454958"/>
              <a:gd name="connsiteX1" fmla="*/ 42582 w 340658"/>
              <a:gd name="connsiteY1" fmla="*/ 387723 h 454958"/>
              <a:gd name="connsiteX2" fmla="*/ 298076 w 340658"/>
              <a:gd name="connsiteY2" fmla="*/ 401170 h 454958"/>
              <a:gd name="connsiteX3" fmla="*/ 298076 w 340658"/>
              <a:gd name="connsiteY3" fmla="*/ 64994 h 454958"/>
              <a:gd name="connsiteX4" fmla="*/ 42582 w 340658"/>
              <a:gd name="connsiteY4" fmla="*/ 11206 h 454958"/>
              <a:gd name="connsiteX5" fmla="*/ 42582 w 340658"/>
              <a:gd name="connsiteY5" fmla="*/ 11206 h 454958"/>
              <a:gd name="connsiteX6" fmla="*/ 42582 w 340658"/>
              <a:gd name="connsiteY6" fmla="*/ 11206 h 45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658" h="454958">
                <a:moveTo>
                  <a:pt x="42582" y="91888"/>
                </a:moveTo>
                <a:cubicBezTo>
                  <a:pt x="21291" y="214032"/>
                  <a:pt x="0" y="336176"/>
                  <a:pt x="42582" y="387723"/>
                </a:cubicBezTo>
                <a:cubicBezTo>
                  <a:pt x="85164" y="439270"/>
                  <a:pt x="255494" y="454958"/>
                  <a:pt x="298076" y="401170"/>
                </a:cubicBezTo>
                <a:cubicBezTo>
                  <a:pt x="340658" y="347382"/>
                  <a:pt x="340658" y="129988"/>
                  <a:pt x="298076" y="64994"/>
                </a:cubicBezTo>
                <a:cubicBezTo>
                  <a:pt x="255494" y="0"/>
                  <a:pt x="42582" y="11206"/>
                  <a:pt x="42582" y="11206"/>
                </a:cubicBezTo>
                <a:lnTo>
                  <a:pt x="42582" y="11206"/>
                </a:lnTo>
                <a:lnTo>
                  <a:pt x="42582" y="11206"/>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7" name="Straight Arrow Connector 66"/>
          <p:cNvCxnSpPr/>
          <p:nvPr/>
        </p:nvCxnSpPr>
        <p:spPr>
          <a:xfrm flipH="1" flipV="1">
            <a:off x="1403648" y="5445224"/>
            <a:ext cx="2160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99592" y="5085184"/>
            <a:ext cx="1073051" cy="369332"/>
          </a:xfrm>
          <a:prstGeom prst="rect">
            <a:avLst/>
          </a:prstGeom>
          <a:noFill/>
        </p:spPr>
        <p:txBody>
          <a:bodyPr wrap="none" rtlCol="0">
            <a:spAutoFit/>
          </a:bodyPr>
          <a:lstStyle/>
          <a:p>
            <a:r>
              <a:rPr lang="en-US" dirty="0" smtClean="0"/>
              <a:t>Sunk cost</a:t>
            </a:r>
            <a:endParaRPr lang="en-GB" dirty="0"/>
          </a:p>
        </p:txBody>
      </p:sp>
      <p:cxnSp>
        <p:nvCxnSpPr>
          <p:cNvPr id="70" name="Curved Connector 69"/>
          <p:cNvCxnSpPr/>
          <p:nvPr/>
        </p:nvCxnSpPr>
        <p:spPr>
          <a:xfrm flipV="1">
            <a:off x="1763688" y="5949280"/>
            <a:ext cx="432048"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Curved Connector 71"/>
          <p:cNvCxnSpPr>
            <a:endCxn id="42" idx="1"/>
          </p:cNvCxnSpPr>
          <p:nvPr/>
        </p:nvCxnSpPr>
        <p:spPr>
          <a:xfrm flipV="1">
            <a:off x="1835696" y="5989930"/>
            <a:ext cx="1368152" cy="10336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Curved Connector 73"/>
          <p:cNvCxnSpPr/>
          <p:nvPr/>
        </p:nvCxnSpPr>
        <p:spPr>
          <a:xfrm>
            <a:off x="1907704" y="6093296"/>
            <a:ext cx="2304256" cy="18466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Curved Connector 78"/>
          <p:cNvCxnSpPr/>
          <p:nvPr/>
        </p:nvCxnSpPr>
        <p:spPr>
          <a:xfrm>
            <a:off x="1835696" y="6093296"/>
            <a:ext cx="2016224" cy="127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hape 80"/>
          <p:cNvCxnSpPr/>
          <p:nvPr/>
        </p:nvCxnSpPr>
        <p:spPr>
          <a:xfrm>
            <a:off x="1979712" y="5877272"/>
            <a:ext cx="2752408" cy="451793"/>
          </a:xfrm>
          <a:prstGeom prst="curvedConnector4">
            <a:avLst>
              <a:gd name="adj1" fmla="val 39745"/>
              <a:gd name="adj2" fmla="val 15059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Curved Connector 82"/>
          <p:cNvCxnSpPr/>
          <p:nvPr/>
        </p:nvCxnSpPr>
        <p:spPr>
          <a:xfrm flipV="1">
            <a:off x="1835696" y="5949280"/>
            <a:ext cx="3456384" cy="17537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hape 84"/>
          <p:cNvCxnSpPr>
            <a:endCxn id="35" idx="2"/>
          </p:cNvCxnSpPr>
          <p:nvPr/>
        </p:nvCxnSpPr>
        <p:spPr>
          <a:xfrm flipV="1">
            <a:off x="1979712" y="6102588"/>
            <a:ext cx="3827894" cy="6271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Freeform 85"/>
          <p:cNvSpPr/>
          <p:nvPr/>
        </p:nvSpPr>
        <p:spPr>
          <a:xfrm>
            <a:off x="5782235" y="5703794"/>
            <a:ext cx="313764" cy="515471"/>
          </a:xfrm>
          <a:custGeom>
            <a:avLst/>
            <a:gdLst>
              <a:gd name="connsiteX0" fmla="*/ 40341 w 313764"/>
              <a:gd name="connsiteY0" fmla="*/ 105335 h 515471"/>
              <a:gd name="connsiteX1" fmla="*/ 53789 w 313764"/>
              <a:gd name="connsiteY1" fmla="*/ 428065 h 515471"/>
              <a:gd name="connsiteX2" fmla="*/ 268941 w 313764"/>
              <a:gd name="connsiteY2" fmla="*/ 454959 h 515471"/>
              <a:gd name="connsiteX3" fmla="*/ 268941 w 313764"/>
              <a:gd name="connsiteY3" fmla="*/ 64994 h 515471"/>
              <a:gd name="connsiteX4" fmla="*/ 0 w 313764"/>
              <a:gd name="connsiteY4" fmla="*/ 64994 h 515471"/>
              <a:gd name="connsiteX5" fmla="*/ 0 w 313764"/>
              <a:gd name="connsiteY5" fmla="*/ 64994 h 515471"/>
              <a:gd name="connsiteX6" fmla="*/ 0 w 313764"/>
              <a:gd name="connsiteY6" fmla="*/ 64994 h 51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764" h="515471">
                <a:moveTo>
                  <a:pt x="40341" y="105335"/>
                </a:moveTo>
                <a:cubicBezTo>
                  <a:pt x="28015" y="237564"/>
                  <a:pt x="15689" y="369794"/>
                  <a:pt x="53789" y="428065"/>
                </a:cubicBezTo>
                <a:cubicBezTo>
                  <a:pt x="91889" y="486336"/>
                  <a:pt x="233082" y="515471"/>
                  <a:pt x="268941" y="454959"/>
                </a:cubicBezTo>
                <a:cubicBezTo>
                  <a:pt x="304800" y="394447"/>
                  <a:pt x="313764" y="129988"/>
                  <a:pt x="268941" y="64994"/>
                </a:cubicBezTo>
                <a:cubicBezTo>
                  <a:pt x="224118" y="0"/>
                  <a:pt x="0" y="64994"/>
                  <a:pt x="0" y="64994"/>
                </a:cubicBezTo>
                <a:lnTo>
                  <a:pt x="0" y="64994"/>
                </a:lnTo>
                <a:lnTo>
                  <a:pt x="0" y="6499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Freeform 87"/>
          <p:cNvSpPr/>
          <p:nvPr/>
        </p:nvSpPr>
        <p:spPr>
          <a:xfrm>
            <a:off x="5264523" y="5741894"/>
            <a:ext cx="356347" cy="383242"/>
          </a:xfrm>
          <a:custGeom>
            <a:avLst/>
            <a:gdLst>
              <a:gd name="connsiteX0" fmla="*/ 33618 w 356347"/>
              <a:gd name="connsiteY0" fmla="*/ 67235 h 383242"/>
              <a:gd name="connsiteX1" fmla="*/ 47065 w 356347"/>
              <a:gd name="connsiteY1" fmla="*/ 336177 h 383242"/>
              <a:gd name="connsiteX2" fmla="*/ 316006 w 356347"/>
              <a:gd name="connsiteY2" fmla="*/ 336177 h 383242"/>
              <a:gd name="connsiteX3" fmla="*/ 289112 w 356347"/>
              <a:gd name="connsiteY3" fmla="*/ 53788 h 383242"/>
              <a:gd name="connsiteX4" fmla="*/ 47065 w 356347"/>
              <a:gd name="connsiteY4" fmla="*/ 13447 h 383242"/>
              <a:gd name="connsiteX5" fmla="*/ 47065 w 356347"/>
              <a:gd name="connsiteY5" fmla="*/ 13447 h 383242"/>
              <a:gd name="connsiteX6" fmla="*/ 47065 w 356347"/>
              <a:gd name="connsiteY6" fmla="*/ 13447 h 38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47" h="383242">
                <a:moveTo>
                  <a:pt x="33618" y="67235"/>
                </a:moveTo>
                <a:cubicBezTo>
                  <a:pt x="16809" y="179294"/>
                  <a:pt x="0" y="291353"/>
                  <a:pt x="47065" y="336177"/>
                </a:cubicBezTo>
                <a:cubicBezTo>
                  <a:pt x="94130" y="381001"/>
                  <a:pt x="275665" y="383242"/>
                  <a:pt x="316006" y="336177"/>
                </a:cubicBezTo>
                <a:cubicBezTo>
                  <a:pt x="356347" y="289112"/>
                  <a:pt x="333935" y="107576"/>
                  <a:pt x="289112" y="53788"/>
                </a:cubicBezTo>
                <a:cubicBezTo>
                  <a:pt x="244289" y="0"/>
                  <a:pt x="47065" y="13447"/>
                  <a:pt x="47065" y="13447"/>
                </a:cubicBezTo>
                <a:lnTo>
                  <a:pt x="47065" y="13447"/>
                </a:lnTo>
                <a:lnTo>
                  <a:pt x="47065" y="13447"/>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Freeform 89"/>
          <p:cNvSpPr/>
          <p:nvPr/>
        </p:nvSpPr>
        <p:spPr>
          <a:xfrm>
            <a:off x="3695700" y="5771029"/>
            <a:ext cx="298076" cy="441512"/>
          </a:xfrm>
          <a:custGeom>
            <a:avLst/>
            <a:gdLst>
              <a:gd name="connsiteX0" fmla="*/ 69476 w 298076"/>
              <a:gd name="connsiteY0" fmla="*/ 132230 h 441512"/>
              <a:gd name="connsiteX1" fmla="*/ 69476 w 298076"/>
              <a:gd name="connsiteY1" fmla="*/ 374277 h 441512"/>
              <a:gd name="connsiteX2" fmla="*/ 257735 w 298076"/>
              <a:gd name="connsiteY2" fmla="*/ 387724 h 441512"/>
              <a:gd name="connsiteX3" fmla="*/ 257735 w 298076"/>
              <a:gd name="connsiteY3" fmla="*/ 51547 h 441512"/>
              <a:gd name="connsiteX4" fmla="*/ 15688 w 298076"/>
              <a:gd name="connsiteY4" fmla="*/ 78442 h 441512"/>
              <a:gd name="connsiteX5" fmla="*/ 15688 w 298076"/>
              <a:gd name="connsiteY5" fmla="*/ 78442 h 441512"/>
              <a:gd name="connsiteX6" fmla="*/ 15688 w 298076"/>
              <a:gd name="connsiteY6" fmla="*/ 51547 h 441512"/>
              <a:gd name="connsiteX7" fmla="*/ 2241 w 298076"/>
              <a:gd name="connsiteY7" fmla="*/ 51547 h 441512"/>
              <a:gd name="connsiteX8" fmla="*/ 2241 w 298076"/>
              <a:gd name="connsiteY8" fmla="*/ 24653 h 44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76" h="441512">
                <a:moveTo>
                  <a:pt x="69476" y="132230"/>
                </a:moveTo>
                <a:cubicBezTo>
                  <a:pt x="53788" y="231962"/>
                  <a:pt x="38100" y="331695"/>
                  <a:pt x="69476" y="374277"/>
                </a:cubicBezTo>
                <a:cubicBezTo>
                  <a:pt x="100853" y="416859"/>
                  <a:pt x="226359" y="441512"/>
                  <a:pt x="257735" y="387724"/>
                </a:cubicBezTo>
                <a:cubicBezTo>
                  <a:pt x="289111" y="333936"/>
                  <a:pt x="298076" y="103094"/>
                  <a:pt x="257735" y="51547"/>
                </a:cubicBezTo>
                <a:cubicBezTo>
                  <a:pt x="217394" y="0"/>
                  <a:pt x="15688" y="78442"/>
                  <a:pt x="15688" y="78442"/>
                </a:cubicBezTo>
                <a:lnTo>
                  <a:pt x="15688" y="78442"/>
                </a:lnTo>
                <a:cubicBezTo>
                  <a:pt x="15688" y="73960"/>
                  <a:pt x="17929" y="56029"/>
                  <a:pt x="15688" y="51547"/>
                </a:cubicBezTo>
                <a:cubicBezTo>
                  <a:pt x="13447" y="47065"/>
                  <a:pt x="4482" y="56029"/>
                  <a:pt x="2241" y="51547"/>
                </a:cubicBezTo>
                <a:cubicBezTo>
                  <a:pt x="0" y="47065"/>
                  <a:pt x="2241" y="24653"/>
                  <a:pt x="2241" y="2465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Freeform 90"/>
          <p:cNvSpPr/>
          <p:nvPr/>
        </p:nvSpPr>
        <p:spPr>
          <a:xfrm>
            <a:off x="3186953" y="5762064"/>
            <a:ext cx="358588" cy="466165"/>
          </a:xfrm>
          <a:custGeom>
            <a:avLst/>
            <a:gdLst>
              <a:gd name="connsiteX0" fmla="*/ 53788 w 358588"/>
              <a:gd name="connsiteY0" fmla="*/ 114301 h 466165"/>
              <a:gd name="connsiteX1" fmla="*/ 40341 w 358588"/>
              <a:gd name="connsiteY1" fmla="*/ 396689 h 466165"/>
              <a:gd name="connsiteX2" fmla="*/ 295835 w 358588"/>
              <a:gd name="connsiteY2" fmla="*/ 410136 h 466165"/>
              <a:gd name="connsiteX3" fmla="*/ 309282 w 358588"/>
              <a:gd name="connsiteY3" fmla="*/ 60512 h 466165"/>
              <a:gd name="connsiteX4" fmla="*/ 0 w 358588"/>
              <a:gd name="connsiteY4" fmla="*/ 47065 h 466165"/>
              <a:gd name="connsiteX5" fmla="*/ 0 w 358588"/>
              <a:gd name="connsiteY5" fmla="*/ 47065 h 466165"/>
              <a:gd name="connsiteX6" fmla="*/ 0 w 358588"/>
              <a:gd name="connsiteY6" fmla="*/ 33618 h 466165"/>
              <a:gd name="connsiteX7" fmla="*/ 0 w 358588"/>
              <a:gd name="connsiteY7" fmla="*/ 47065 h 46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588" h="466165">
                <a:moveTo>
                  <a:pt x="53788" y="114301"/>
                </a:moveTo>
                <a:cubicBezTo>
                  <a:pt x="26894" y="230842"/>
                  <a:pt x="0" y="347383"/>
                  <a:pt x="40341" y="396689"/>
                </a:cubicBezTo>
                <a:cubicBezTo>
                  <a:pt x="80682" y="445995"/>
                  <a:pt x="251012" y="466165"/>
                  <a:pt x="295835" y="410136"/>
                </a:cubicBezTo>
                <a:cubicBezTo>
                  <a:pt x="340658" y="354107"/>
                  <a:pt x="358588" y="121024"/>
                  <a:pt x="309282" y="60512"/>
                </a:cubicBezTo>
                <a:cubicBezTo>
                  <a:pt x="259976" y="0"/>
                  <a:pt x="0" y="47065"/>
                  <a:pt x="0" y="47065"/>
                </a:cubicBezTo>
                <a:lnTo>
                  <a:pt x="0" y="47065"/>
                </a:lnTo>
                <a:lnTo>
                  <a:pt x="0" y="33618"/>
                </a:lnTo>
                <a:lnTo>
                  <a:pt x="0" y="4706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 name="Freeform 92"/>
          <p:cNvSpPr/>
          <p:nvPr/>
        </p:nvSpPr>
        <p:spPr>
          <a:xfrm>
            <a:off x="2046194" y="5611906"/>
            <a:ext cx="304800" cy="497540"/>
          </a:xfrm>
          <a:custGeom>
            <a:avLst/>
            <a:gdLst>
              <a:gd name="connsiteX0" fmla="*/ 38100 w 304800"/>
              <a:gd name="connsiteY0" fmla="*/ 49306 h 497540"/>
              <a:gd name="connsiteX1" fmla="*/ 38100 w 304800"/>
              <a:gd name="connsiteY1" fmla="*/ 412376 h 497540"/>
              <a:gd name="connsiteX2" fmla="*/ 266700 w 304800"/>
              <a:gd name="connsiteY2" fmla="*/ 439270 h 497540"/>
              <a:gd name="connsiteX3" fmla="*/ 266700 w 304800"/>
              <a:gd name="connsiteY3" fmla="*/ 62753 h 497540"/>
              <a:gd name="connsiteX4" fmla="*/ 91888 w 304800"/>
              <a:gd name="connsiteY4" fmla="*/ 62753 h 497540"/>
              <a:gd name="connsiteX5" fmla="*/ 91888 w 304800"/>
              <a:gd name="connsiteY5" fmla="*/ 62753 h 49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497540">
                <a:moveTo>
                  <a:pt x="38100" y="49306"/>
                </a:moveTo>
                <a:cubicBezTo>
                  <a:pt x="19050" y="198344"/>
                  <a:pt x="0" y="347382"/>
                  <a:pt x="38100" y="412376"/>
                </a:cubicBezTo>
                <a:cubicBezTo>
                  <a:pt x="76200" y="477370"/>
                  <a:pt x="228600" y="497540"/>
                  <a:pt x="266700" y="439270"/>
                </a:cubicBezTo>
                <a:cubicBezTo>
                  <a:pt x="304800" y="381000"/>
                  <a:pt x="295835" y="125506"/>
                  <a:pt x="266700" y="62753"/>
                </a:cubicBezTo>
                <a:cubicBezTo>
                  <a:pt x="237565" y="0"/>
                  <a:pt x="91888" y="62753"/>
                  <a:pt x="91888" y="62753"/>
                </a:cubicBezTo>
                <a:lnTo>
                  <a:pt x="91888" y="6275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Freeform 94"/>
          <p:cNvSpPr/>
          <p:nvPr/>
        </p:nvSpPr>
        <p:spPr>
          <a:xfrm>
            <a:off x="4121523" y="6104965"/>
            <a:ext cx="374277" cy="394446"/>
          </a:xfrm>
          <a:custGeom>
            <a:avLst/>
            <a:gdLst>
              <a:gd name="connsiteX0" fmla="*/ 87406 w 374277"/>
              <a:gd name="connsiteY0" fmla="*/ 80682 h 394446"/>
              <a:gd name="connsiteX1" fmla="*/ 87406 w 374277"/>
              <a:gd name="connsiteY1" fmla="*/ 322729 h 394446"/>
              <a:gd name="connsiteX2" fmla="*/ 316006 w 374277"/>
              <a:gd name="connsiteY2" fmla="*/ 349623 h 394446"/>
              <a:gd name="connsiteX3" fmla="*/ 329453 w 374277"/>
              <a:gd name="connsiteY3" fmla="*/ 53788 h 394446"/>
              <a:gd name="connsiteX4" fmla="*/ 47065 w 374277"/>
              <a:gd name="connsiteY4" fmla="*/ 26894 h 394446"/>
              <a:gd name="connsiteX5" fmla="*/ 47065 w 374277"/>
              <a:gd name="connsiteY5" fmla="*/ 0 h 394446"/>
              <a:gd name="connsiteX6" fmla="*/ 47065 w 374277"/>
              <a:gd name="connsiteY6" fmla="*/ 0 h 39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77" h="394446">
                <a:moveTo>
                  <a:pt x="87406" y="80682"/>
                </a:moveTo>
                <a:cubicBezTo>
                  <a:pt x="68356" y="179294"/>
                  <a:pt x="49306" y="277906"/>
                  <a:pt x="87406" y="322729"/>
                </a:cubicBezTo>
                <a:cubicBezTo>
                  <a:pt x="125506" y="367552"/>
                  <a:pt x="275665" y="394446"/>
                  <a:pt x="316006" y="349623"/>
                </a:cubicBezTo>
                <a:cubicBezTo>
                  <a:pt x="356347" y="304800"/>
                  <a:pt x="374277" y="107576"/>
                  <a:pt x="329453" y="53788"/>
                </a:cubicBezTo>
                <a:cubicBezTo>
                  <a:pt x="284629" y="0"/>
                  <a:pt x="94130" y="35859"/>
                  <a:pt x="47065" y="26894"/>
                </a:cubicBezTo>
                <a:cubicBezTo>
                  <a:pt x="0" y="17929"/>
                  <a:pt x="47065" y="0"/>
                  <a:pt x="47065" y="0"/>
                </a:cubicBezTo>
                <a:lnTo>
                  <a:pt x="47065"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Freeform 95"/>
          <p:cNvSpPr/>
          <p:nvPr/>
        </p:nvSpPr>
        <p:spPr>
          <a:xfrm>
            <a:off x="4639235" y="6057900"/>
            <a:ext cx="324971" cy="479611"/>
          </a:xfrm>
          <a:custGeom>
            <a:avLst/>
            <a:gdLst>
              <a:gd name="connsiteX0" fmla="*/ 40341 w 324971"/>
              <a:gd name="connsiteY0" fmla="*/ 141194 h 479611"/>
              <a:gd name="connsiteX1" fmla="*/ 40341 w 324971"/>
              <a:gd name="connsiteY1" fmla="*/ 396688 h 479611"/>
              <a:gd name="connsiteX2" fmla="*/ 282389 w 324971"/>
              <a:gd name="connsiteY2" fmla="*/ 423582 h 479611"/>
              <a:gd name="connsiteX3" fmla="*/ 282389 w 324971"/>
              <a:gd name="connsiteY3" fmla="*/ 60512 h 479611"/>
              <a:gd name="connsiteX4" fmla="*/ 26894 w 324971"/>
              <a:gd name="connsiteY4" fmla="*/ 60512 h 479611"/>
              <a:gd name="connsiteX5" fmla="*/ 26894 w 324971"/>
              <a:gd name="connsiteY5" fmla="*/ 60512 h 47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971" h="479611">
                <a:moveTo>
                  <a:pt x="40341" y="141194"/>
                </a:moveTo>
                <a:cubicBezTo>
                  <a:pt x="20170" y="245408"/>
                  <a:pt x="0" y="349623"/>
                  <a:pt x="40341" y="396688"/>
                </a:cubicBezTo>
                <a:cubicBezTo>
                  <a:pt x="80682" y="443753"/>
                  <a:pt x="242048" y="479611"/>
                  <a:pt x="282389" y="423582"/>
                </a:cubicBezTo>
                <a:cubicBezTo>
                  <a:pt x="322730" y="367553"/>
                  <a:pt x="324971" y="121024"/>
                  <a:pt x="282389" y="60512"/>
                </a:cubicBezTo>
                <a:cubicBezTo>
                  <a:pt x="239807" y="0"/>
                  <a:pt x="26894" y="60512"/>
                  <a:pt x="26894" y="60512"/>
                </a:cubicBezTo>
                <a:lnTo>
                  <a:pt x="26894" y="6051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332656"/>
            <a:ext cx="1927322" cy="369332"/>
          </a:xfrm>
          <a:prstGeom prst="rect">
            <a:avLst/>
          </a:prstGeom>
          <a:noFill/>
        </p:spPr>
        <p:txBody>
          <a:bodyPr wrap="none" rtlCol="0">
            <a:spAutoFit/>
          </a:bodyPr>
          <a:lstStyle/>
          <a:p>
            <a:r>
              <a:rPr lang="en-US" dirty="0" smtClean="0"/>
              <a:t>Second  sub game </a:t>
            </a:r>
            <a:endParaRPr lang="en-GB" dirty="0"/>
          </a:p>
        </p:txBody>
      </p:sp>
      <p:graphicFrame>
        <p:nvGraphicFramePr>
          <p:cNvPr id="4" name="Table 3"/>
          <p:cNvGraphicFramePr>
            <a:graphicFrameLocks noGrp="1"/>
          </p:cNvGraphicFramePr>
          <p:nvPr/>
        </p:nvGraphicFramePr>
        <p:xfrm>
          <a:off x="4355976" y="692696"/>
          <a:ext cx="2088232" cy="731520"/>
        </p:xfrm>
        <a:graphic>
          <a:graphicData uri="http://schemas.openxmlformats.org/drawingml/2006/table">
            <a:tbl>
              <a:tblPr firstRow="1" bandRow="1">
                <a:tableStyleId>{5940675A-B579-460E-94D1-54222C63F5DA}</a:tableStyleId>
              </a:tblPr>
              <a:tblGrid>
                <a:gridCol w="1044116"/>
                <a:gridCol w="1044116"/>
              </a:tblGrid>
              <a:tr h="298832">
                <a:tc>
                  <a:txBody>
                    <a:bodyPr/>
                    <a:lstStyle/>
                    <a:p>
                      <a:endParaRPr lang="en-GB" dirty="0"/>
                    </a:p>
                  </a:txBody>
                  <a:tcPr/>
                </a:tc>
                <a:tc>
                  <a:txBody>
                    <a:bodyPr/>
                    <a:lstStyle/>
                    <a:p>
                      <a:endParaRPr lang="en-GB"/>
                    </a:p>
                  </a:txBody>
                  <a:tcPr/>
                </a:tc>
              </a:tr>
              <a:tr h="298832">
                <a:tc>
                  <a:txBody>
                    <a:bodyPr/>
                    <a:lstStyle/>
                    <a:p>
                      <a:endParaRPr lang="en-GB"/>
                    </a:p>
                  </a:txBody>
                  <a:tcPr/>
                </a:tc>
                <a:tc>
                  <a:txBody>
                    <a:bodyPr/>
                    <a:lstStyle/>
                    <a:p>
                      <a:r>
                        <a:rPr lang="en-US" dirty="0" smtClean="0"/>
                        <a:t>    0.0</a:t>
                      </a:r>
                      <a:endParaRPr lang="en-GB" dirty="0"/>
                    </a:p>
                  </a:txBody>
                  <a:tcPr/>
                </a:tc>
              </a:tr>
            </a:tbl>
          </a:graphicData>
        </a:graphic>
      </p:graphicFrame>
      <p:sp>
        <p:nvSpPr>
          <p:cNvPr id="5" name="TextBox 4"/>
          <p:cNvSpPr txBox="1"/>
          <p:nvPr/>
        </p:nvSpPr>
        <p:spPr>
          <a:xfrm>
            <a:off x="4572000" y="332656"/>
            <a:ext cx="513282" cy="369332"/>
          </a:xfrm>
          <a:prstGeom prst="rect">
            <a:avLst/>
          </a:prstGeom>
          <a:noFill/>
        </p:spPr>
        <p:txBody>
          <a:bodyPr wrap="none" rtlCol="0">
            <a:spAutoFit/>
          </a:bodyPr>
          <a:lstStyle/>
          <a:p>
            <a:r>
              <a:rPr lang="en-US" dirty="0" smtClean="0"/>
              <a:t>f(2)</a:t>
            </a:r>
            <a:endParaRPr lang="en-GB" dirty="0"/>
          </a:p>
        </p:txBody>
      </p:sp>
      <p:sp>
        <p:nvSpPr>
          <p:cNvPr id="6" name="TextBox 5"/>
          <p:cNvSpPr txBox="1"/>
          <p:nvPr/>
        </p:nvSpPr>
        <p:spPr>
          <a:xfrm>
            <a:off x="5724128" y="332656"/>
            <a:ext cx="564578" cy="369332"/>
          </a:xfrm>
          <a:prstGeom prst="rect">
            <a:avLst/>
          </a:prstGeom>
          <a:noFill/>
        </p:spPr>
        <p:txBody>
          <a:bodyPr wrap="none" rtlCol="0">
            <a:spAutoFit/>
          </a:bodyPr>
          <a:lstStyle/>
          <a:p>
            <a:r>
              <a:rPr lang="en-US" dirty="0" smtClean="0"/>
              <a:t>q(2)</a:t>
            </a:r>
            <a:endParaRPr lang="en-GB" dirty="0"/>
          </a:p>
        </p:txBody>
      </p:sp>
      <p:sp>
        <p:nvSpPr>
          <p:cNvPr id="7" name="TextBox 6"/>
          <p:cNvSpPr txBox="1"/>
          <p:nvPr/>
        </p:nvSpPr>
        <p:spPr>
          <a:xfrm>
            <a:off x="3707904" y="692696"/>
            <a:ext cx="548548" cy="369332"/>
          </a:xfrm>
          <a:prstGeom prst="rect">
            <a:avLst/>
          </a:prstGeom>
          <a:noFill/>
        </p:spPr>
        <p:txBody>
          <a:bodyPr wrap="none" rtlCol="0">
            <a:spAutoFit/>
          </a:bodyPr>
          <a:lstStyle/>
          <a:p>
            <a:r>
              <a:rPr lang="en-US" dirty="0" smtClean="0"/>
              <a:t>F(2)</a:t>
            </a:r>
            <a:endParaRPr lang="en-GB" dirty="0"/>
          </a:p>
        </p:txBody>
      </p:sp>
      <p:sp>
        <p:nvSpPr>
          <p:cNvPr id="8" name="TextBox 7"/>
          <p:cNvSpPr txBox="1"/>
          <p:nvPr/>
        </p:nvSpPr>
        <p:spPr>
          <a:xfrm>
            <a:off x="3707904" y="1124744"/>
            <a:ext cx="598241" cy="369332"/>
          </a:xfrm>
          <a:prstGeom prst="rect">
            <a:avLst/>
          </a:prstGeom>
          <a:noFill/>
        </p:spPr>
        <p:txBody>
          <a:bodyPr wrap="none" rtlCol="0">
            <a:spAutoFit/>
          </a:bodyPr>
          <a:lstStyle/>
          <a:p>
            <a:r>
              <a:rPr lang="en-US" dirty="0" smtClean="0"/>
              <a:t>Q(2)</a:t>
            </a:r>
            <a:endParaRPr lang="en-GB" dirty="0"/>
          </a:p>
        </p:txBody>
      </p:sp>
      <p:sp>
        <p:nvSpPr>
          <p:cNvPr id="9" name="TextBox 8"/>
          <p:cNvSpPr txBox="1"/>
          <p:nvPr/>
        </p:nvSpPr>
        <p:spPr>
          <a:xfrm>
            <a:off x="4572000" y="692696"/>
            <a:ext cx="579005" cy="369332"/>
          </a:xfrm>
          <a:prstGeom prst="rect">
            <a:avLst/>
          </a:prstGeom>
          <a:noFill/>
        </p:spPr>
        <p:txBody>
          <a:bodyPr wrap="none" rtlCol="0">
            <a:spAutoFit/>
          </a:bodyPr>
          <a:lstStyle/>
          <a:p>
            <a:r>
              <a:rPr lang="en-US" dirty="0" smtClean="0"/>
              <a:t>-c,-c</a:t>
            </a:r>
            <a:endParaRPr lang="en-GB" dirty="0"/>
          </a:p>
        </p:txBody>
      </p:sp>
      <p:sp>
        <p:nvSpPr>
          <p:cNvPr id="10" name="TextBox 9"/>
          <p:cNvSpPr txBox="1"/>
          <p:nvPr/>
        </p:nvSpPr>
        <p:spPr>
          <a:xfrm>
            <a:off x="5580112" y="692696"/>
            <a:ext cx="445699" cy="369332"/>
          </a:xfrm>
          <a:prstGeom prst="rect">
            <a:avLst/>
          </a:prstGeom>
          <a:noFill/>
        </p:spPr>
        <p:txBody>
          <a:bodyPr wrap="none" rtlCol="0">
            <a:spAutoFit/>
          </a:bodyPr>
          <a:lstStyle/>
          <a:p>
            <a:r>
              <a:rPr lang="en-US" dirty="0" smtClean="0"/>
              <a:t>v,0</a:t>
            </a:r>
            <a:endParaRPr lang="en-GB" dirty="0"/>
          </a:p>
        </p:txBody>
      </p:sp>
      <p:sp>
        <p:nvSpPr>
          <p:cNvPr id="11" name="TextBox 10"/>
          <p:cNvSpPr txBox="1"/>
          <p:nvPr/>
        </p:nvSpPr>
        <p:spPr>
          <a:xfrm>
            <a:off x="4644008" y="1052736"/>
            <a:ext cx="463588" cy="369332"/>
          </a:xfrm>
          <a:prstGeom prst="rect">
            <a:avLst/>
          </a:prstGeom>
          <a:noFill/>
        </p:spPr>
        <p:txBody>
          <a:bodyPr wrap="none" rtlCol="0">
            <a:spAutoFit/>
          </a:bodyPr>
          <a:lstStyle/>
          <a:p>
            <a:r>
              <a:rPr lang="en-US" dirty="0" smtClean="0"/>
              <a:t>0,v</a:t>
            </a:r>
            <a:endParaRPr lang="en-GB" dirty="0"/>
          </a:p>
        </p:txBody>
      </p:sp>
      <p:sp>
        <p:nvSpPr>
          <p:cNvPr id="12" name="TextBox 11"/>
          <p:cNvSpPr txBox="1"/>
          <p:nvPr/>
        </p:nvSpPr>
        <p:spPr>
          <a:xfrm>
            <a:off x="827584" y="1052736"/>
            <a:ext cx="352982" cy="369332"/>
          </a:xfrm>
          <a:prstGeom prst="rect">
            <a:avLst/>
          </a:prstGeom>
          <a:noFill/>
        </p:spPr>
        <p:txBody>
          <a:bodyPr wrap="none" rtlCol="0">
            <a:spAutoFit/>
          </a:bodyPr>
          <a:lstStyle/>
          <a:p>
            <a:r>
              <a:rPr lang="en-US" dirty="0" smtClean="0"/>
              <a:t>-c</a:t>
            </a:r>
            <a:endParaRPr lang="en-GB" dirty="0"/>
          </a:p>
        </p:txBody>
      </p:sp>
      <p:cxnSp>
        <p:nvCxnSpPr>
          <p:cNvPr id="14" name="Straight Arrow Connector 13"/>
          <p:cNvCxnSpPr/>
          <p:nvPr/>
        </p:nvCxnSpPr>
        <p:spPr>
          <a:xfrm>
            <a:off x="1259632" y="126876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91680" y="1052736"/>
            <a:ext cx="1073051" cy="369332"/>
          </a:xfrm>
          <a:prstGeom prst="rect">
            <a:avLst/>
          </a:prstGeom>
          <a:noFill/>
        </p:spPr>
        <p:txBody>
          <a:bodyPr wrap="none" rtlCol="0">
            <a:spAutoFit/>
          </a:bodyPr>
          <a:lstStyle/>
          <a:p>
            <a:r>
              <a:rPr lang="en-US" dirty="0" smtClean="0"/>
              <a:t>Sunk cost</a:t>
            </a:r>
            <a:endParaRPr lang="en-GB" dirty="0"/>
          </a:p>
        </p:txBody>
      </p:sp>
      <p:sp>
        <p:nvSpPr>
          <p:cNvPr id="16" name="TextBox 15"/>
          <p:cNvSpPr txBox="1"/>
          <p:nvPr/>
        </p:nvSpPr>
        <p:spPr>
          <a:xfrm>
            <a:off x="395536" y="1772816"/>
            <a:ext cx="5990166" cy="646331"/>
          </a:xfrm>
          <a:prstGeom prst="rect">
            <a:avLst/>
          </a:prstGeom>
          <a:noFill/>
        </p:spPr>
        <p:txBody>
          <a:bodyPr wrap="none" rtlCol="0">
            <a:spAutoFit/>
          </a:bodyPr>
          <a:lstStyle/>
          <a:p>
            <a:r>
              <a:rPr lang="en-US" dirty="0" smtClean="0"/>
              <a:t>Two pure strategy NE  in this sub game  : (F(2),q(2)) ,(Q(2),f(2))</a:t>
            </a:r>
          </a:p>
          <a:p>
            <a:r>
              <a:rPr lang="en-US" dirty="0" smtClean="0"/>
              <a:t>                                                             Pay off   (v,0)          ,(0,v)</a:t>
            </a:r>
            <a:endParaRPr lang="en-GB" dirty="0"/>
          </a:p>
        </p:txBody>
      </p:sp>
      <p:sp>
        <p:nvSpPr>
          <p:cNvPr id="17" name="TextBox 16"/>
          <p:cNvSpPr txBox="1"/>
          <p:nvPr/>
        </p:nvSpPr>
        <p:spPr>
          <a:xfrm>
            <a:off x="539552" y="2996952"/>
            <a:ext cx="2039661" cy="369332"/>
          </a:xfrm>
          <a:prstGeom prst="rect">
            <a:avLst/>
          </a:prstGeom>
          <a:noFill/>
        </p:spPr>
        <p:txBody>
          <a:bodyPr wrap="none" rtlCol="0">
            <a:spAutoFit/>
          </a:bodyPr>
          <a:lstStyle/>
          <a:p>
            <a:r>
              <a:rPr lang="en-US" dirty="0" smtClean="0"/>
              <a:t>First stage  revisited</a:t>
            </a:r>
            <a:endParaRPr lang="en-GB" dirty="0"/>
          </a:p>
        </p:txBody>
      </p:sp>
      <p:cxnSp>
        <p:nvCxnSpPr>
          <p:cNvPr id="19" name="Straight Connector 18"/>
          <p:cNvCxnSpPr/>
          <p:nvPr/>
        </p:nvCxnSpPr>
        <p:spPr>
          <a:xfrm flipH="1">
            <a:off x="3779912" y="3212976"/>
            <a:ext cx="576064" cy="6480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55976" y="3212976"/>
            <a:ext cx="648072" cy="64807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491880" y="3861048"/>
            <a:ext cx="288032" cy="43204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79912" y="3861048"/>
            <a:ext cx="360040" cy="36004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716016" y="3861048"/>
            <a:ext cx="288032" cy="43204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04048" y="3861048"/>
            <a:ext cx="360040" cy="3600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11960" y="2924944"/>
            <a:ext cx="317716" cy="369332"/>
          </a:xfrm>
          <a:prstGeom prst="rect">
            <a:avLst/>
          </a:prstGeom>
          <a:noFill/>
        </p:spPr>
        <p:txBody>
          <a:bodyPr wrap="none" rtlCol="0">
            <a:spAutoFit/>
          </a:bodyPr>
          <a:lstStyle/>
          <a:p>
            <a:r>
              <a:rPr lang="en-US" dirty="0" smtClean="0"/>
              <a:t>A</a:t>
            </a:r>
            <a:endParaRPr lang="en-GB" dirty="0"/>
          </a:p>
        </p:txBody>
      </p:sp>
      <p:sp>
        <p:nvSpPr>
          <p:cNvPr id="31" name="TextBox 30"/>
          <p:cNvSpPr txBox="1"/>
          <p:nvPr/>
        </p:nvSpPr>
        <p:spPr>
          <a:xfrm>
            <a:off x="4499992" y="3284984"/>
            <a:ext cx="548548" cy="369332"/>
          </a:xfrm>
          <a:prstGeom prst="rect">
            <a:avLst/>
          </a:prstGeom>
          <a:noFill/>
        </p:spPr>
        <p:txBody>
          <a:bodyPr wrap="none" rtlCol="0">
            <a:spAutoFit/>
          </a:bodyPr>
          <a:lstStyle/>
          <a:p>
            <a:r>
              <a:rPr lang="en-US" dirty="0" smtClean="0"/>
              <a:t>F(1)</a:t>
            </a:r>
            <a:endParaRPr lang="en-GB" dirty="0"/>
          </a:p>
        </p:txBody>
      </p:sp>
      <p:sp>
        <p:nvSpPr>
          <p:cNvPr id="32" name="TextBox 31"/>
          <p:cNvSpPr txBox="1"/>
          <p:nvPr/>
        </p:nvSpPr>
        <p:spPr>
          <a:xfrm>
            <a:off x="3635896" y="3284984"/>
            <a:ext cx="598241" cy="369332"/>
          </a:xfrm>
          <a:prstGeom prst="rect">
            <a:avLst/>
          </a:prstGeom>
          <a:noFill/>
        </p:spPr>
        <p:txBody>
          <a:bodyPr wrap="square" rtlCol="0">
            <a:spAutoFit/>
          </a:bodyPr>
          <a:lstStyle/>
          <a:p>
            <a:r>
              <a:rPr lang="en-US" dirty="0" smtClean="0"/>
              <a:t>Q(1)</a:t>
            </a:r>
            <a:endParaRPr lang="en-GB" dirty="0"/>
          </a:p>
        </p:txBody>
      </p:sp>
      <p:sp>
        <p:nvSpPr>
          <p:cNvPr id="33" name="TextBox 32"/>
          <p:cNvSpPr txBox="1"/>
          <p:nvPr/>
        </p:nvSpPr>
        <p:spPr>
          <a:xfrm>
            <a:off x="5076056" y="3717032"/>
            <a:ext cx="513282" cy="369332"/>
          </a:xfrm>
          <a:prstGeom prst="rect">
            <a:avLst/>
          </a:prstGeom>
          <a:noFill/>
        </p:spPr>
        <p:txBody>
          <a:bodyPr wrap="none" rtlCol="0">
            <a:spAutoFit/>
          </a:bodyPr>
          <a:lstStyle/>
          <a:p>
            <a:r>
              <a:rPr lang="en-US" dirty="0" smtClean="0"/>
              <a:t>f(1)</a:t>
            </a:r>
            <a:endParaRPr lang="en-GB" dirty="0"/>
          </a:p>
        </p:txBody>
      </p:sp>
      <p:sp>
        <p:nvSpPr>
          <p:cNvPr id="34" name="TextBox 33"/>
          <p:cNvSpPr txBox="1"/>
          <p:nvPr/>
        </p:nvSpPr>
        <p:spPr>
          <a:xfrm>
            <a:off x="4499992" y="3789040"/>
            <a:ext cx="564578" cy="369332"/>
          </a:xfrm>
          <a:prstGeom prst="rect">
            <a:avLst/>
          </a:prstGeom>
          <a:noFill/>
        </p:spPr>
        <p:txBody>
          <a:bodyPr wrap="none" rtlCol="0">
            <a:spAutoFit/>
          </a:bodyPr>
          <a:lstStyle/>
          <a:p>
            <a:r>
              <a:rPr lang="en-US" dirty="0" smtClean="0"/>
              <a:t>q(1)</a:t>
            </a:r>
            <a:endParaRPr lang="en-GB" dirty="0"/>
          </a:p>
        </p:txBody>
      </p:sp>
      <p:sp>
        <p:nvSpPr>
          <p:cNvPr id="35" name="TextBox 34"/>
          <p:cNvSpPr txBox="1"/>
          <p:nvPr/>
        </p:nvSpPr>
        <p:spPr>
          <a:xfrm>
            <a:off x="4355976" y="4221088"/>
            <a:ext cx="472117" cy="369332"/>
          </a:xfrm>
          <a:prstGeom prst="rect">
            <a:avLst/>
          </a:prstGeom>
          <a:noFill/>
        </p:spPr>
        <p:txBody>
          <a:bodyPr wrap="square" rtlCol="0">
            <a:spAutoFit/>
          </a:bodyPr>
          <a:lstStyle/>
          <a:p>
            <a:r>
              <a:rPr lang="en-US" dirty="0" smtClean="0"/>
              <a:t>V,0</a:t>
            </a:r>
            <a:endParaRPr lang="en-GB" dirty="0"/>
          </a:p>
        </p:txBody>
      </p:sp>
      <p:sp>
        <p:nvSpPr>
          <p:cNvPr id="36" name="TextBox 35"/>
          <p:cNvSpPr txBox="1"/>
          <p:nvPr/>
        </p:nvSpPr>
        <p:spPr>
          <a:xfrm>
            <a:off x="5292080" y="4077072"/>
            <a:ext cx="2309222" cy="646331"/>
          </a:xfrm>
          <a:prstGeom prst="rect">
            <a:avLst/>
          </a:prstGeom>
          <a:noFill/>
        </p:spPr>
        <p:txBody>
          <a:bodyPr wrap="none" rtlCol="0">
            <a:spAutoFit/>
          </a:bodyPr>
          <a:lstStyle/>
          <a:p>
            <a:r>
              <a:rPr lang="en-US" dirty="0" smtClean="0"/>
              <a:t>-c +2stage  NE pay off ,</a:t>
            </a:r>
          </a:p>
          <a:p>
            <a:r>
              <a:rPr lang="en-US" dirty="0" smtClean="0"/>
              <a:t>-c+ 2 stage  NE pay off</a:t>
            </a:r>
            <a:endParaRPr lang="en-GB" dirty="0"/>
          </a:p>
        </p:txBody>
      </p:sp>
      <p:sp>
        <p:nvSpPr>
          <p:cNvPr id="37" name="TextBox 36"/>
          <p:cNvSpPr txBox="1"/>
          <p:nvPr/>
        </p:nvSpPr>
        <p:spPr>
          <a:xfrm>
            <a:off x="3275856" y="3861048"/>
            <a:ext cx="564578" cy="369332"/>
          </a:xfrm>
          <a:prstGeom prst="rect">
            <a:avLst/>
          </a:prstGeom>
          <a:noFill/>
        </p:spPr>
        <p:txBody>
          <a:bodyPr wrap="none" rtlCol="0">
            <a:spAutoFit/>
          </a:bodyPr>
          <a:lstStyle/>
          <a:p>
            <a:r>
              <a:rPr lang="en-US" dirty="0" smtClean="0"/>
              <a:t>q(1)</a:t>
            </a:r>
            <a:endParaRPr lang="en-GB" dirty="0"/>
          </a:p>
        </p:txBody>
      </p:sp>
      <p:sp>
        <p:nvSpPr>
          <p:cNvPr id="38" name="TextBox 37"/>
          <p:cNvSpPr txBox="1"/>
          <p:nvPr/>
        </p:nvSpPr>
        <p:spPr>
          <a:xfrm>
            <a:off x="3779912" y="3861048"/>
            <a:ext cx="513282" cy="369332"/>
          </a:xfrm>
          <a:prstGeom prst="rect">
            <a:avLst/>
          </a:prstGeom>
          <a:noFill/>
        </p:spPr>
        <p:txBody>
          <a:bodyPr wrap="none" rtlCol="0">
            <a:spAutoFit/>
          </a:bodyPr>
          <a:lstStyle/>
          <a:p>
            <a:r>
              <a:rPr lang="en-US" dirty="0" smtClean="0"/>
              <a:t>f(1)</a:t>
            </a:r>
            <a:endParaRPr lang="en-GB" dirty="0"/>
          </a:p>
        </p:txBody>
      </p:sp>
      <p:sp>
        <p:nvSpPr>
          <p:cNvPr id="39" name="TextBox 38"/>
          <p:cNvSpPr txBox="1"/>
          <p:nvPr/>
        </p:nvSpPr>
        <p:spPr>
          <a:xfrm>
            <a:off x="3059832" y="4221088"/>
            <a:ext cx="476412" cy="369332"/>
          </a:xfrm>
          <a:prstGeom prst="rect">
            <a:avLst/>
          </a:prstGeom>
          <a:noFill/>
        </p:spPr>
        <p:txBody>
          <a:bodyPr wrap="none" rtlCol="0">
            <a:spAutoFit/>
          </a:bodyPr>
          <a:lstStyle/>
          <a:p>
            <a:r>
              <a:rPr lang="en-US" dirty="0" smtClean="0"/>
              <a:t>0,0</a:t>
            </a:r>
            <a:endParaRPr lang="en-GB" dirty="0"/>
          </a:p>
        </p:txBody>
      </p:sp>
      <p:sp>
        <p:nvSpPr>
          <p:cNvPr id="40" name="TextBox 39"/>
          <p:cNvSpPr txBox="1"/>
          <p:nvPr/>
        </p:nvSpPr>
        <p:spPr>
          <a:xfrm>
            <a:off x="3851920" y="4221088"/>
            <a:ext cx="463588" cy="369332"/>
          </a:xfrm>
          <a:prstGeom prst="rect">
            <a:avLst/>
          </a:prstGeom>
          <a:noFill/>
        </p:spPr>
        <p:txBody>
          <a:bodyPr wrap="none" rtlCol="0">
            <a:spAutoFit/>
          </a:bodyPr>
          <a:lstStyle/>
          <a:p>
            <a:r>
              <a:rPr lang="en-US" dirty="0" smtClean="0"/>
              <a:t>0,v</a:t>
            </a:r>
            <a:endParaRPr lang="en-GB" dirty="0"/>
          </a:p>
        </p:txBody>
      </p:sp>
      <p:cxnSp>
        <p:nvCxnSpPr>
          <p:cNvPr id="42" name="Straight Connector 41"/>
          <p:cNvCxnSpPr/>
          <p:nvPr/>
        </p:nvCxnSpPr>
        <p:spPr>
          <a:xfrm>
            <a:off x="3851920" y="3861048"/>
            <a:ext cx="115212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Date Placeholder 40"/>
          <p:cNvSpPr>
            <a:spLocks noGrp="1"/>
          </p:cNvSpPr>
          <p:nvPr>
            <p:ph type="dt" sz="half" idx="10"/>
          </p:nvPr>
        </p:nvSpPr>
        <p:spPr/>
        <p:txBody>
          <a:bodyPr/>
          <a:lstStyle/>
          <a:p>
            <a:fld id="{9FBF9815-186C-4391-822E-CF914779C384}" type="datetime1">
              <a:rPr lang="en-GB" smtClean="0"/>
              <a:pPr/>
              <a:t>01/12/2013</a:t>
            </a:fld>
            <a:endParaRPr lang="en-GB"/>
          </a:p>
        </p:txBody>
      </p:sp>
      <p:sp>
        <p:nvSpPr>
          <p:cNvPr id="43" name="Slide Number Placeholder 42"/>
          <p:cNvSpPr>
            <a:spLocks noGrp="1"/>
          </p:cNvSpPr>
          <p:nvPr>
            <p:ph type="sldNum" sz="quarter" idx="12"/>
          </p:nvPr>
        </p:nvSpPr>
        <p:spPr/>
        <p:txBody>
          <a:bodyPr/>
          <a:lstStyle/>
          <a:p>
            <a:fld id="{1AC99574-BD32-4BAE-A6F6-2684FFE94A8F}" type="slidenum">
              <a:rPr lang="en-GB" smtClean="0"/>
              <a:pPr/>
              <a:t>136</a:t>
            </a:fld>
            <a:endParaRPr lang="en-GB" dirty="0"/>
          </a:p>
        </p:txBody>
      </p:sp>
      <p:cxnSp>
        <p:nvCxnSpPr>
          <p:cNvPr id="45" name="Straight Connector 44"/>
          <p:cNvCxnSpPr/>
          <p:nvPr/>
        </p:nvCxnSpPr>
        <p:spPr>
          <a:xfrm>
            <a:off x="5580112" y="980728"/>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644008" y="1340768"/>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96136" y="980728"/>
            <a:ext cx="21602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932040" y="1340768"/>
            <a:ext cx="21602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211960" y="3573016"/>
            <a:ext cx="309700" cy="369332"/>
          </a:xfrm>
          <a:prstGeom prst="rect">
            <a:avLst/>
          </a:prstGeom>
          <a:noFill/>
        </p:spPr>
        <p:txBody>
          <a:bodyPr wrap="none" rtlCol="0">
            <a:spAutoFit/>
          </a:bodyPr>
          <a:lstStyle/>
          <a:p>
            <a:r>
              <a:rPr lang="en-US" dirty="0" smtClean="0"/>
              <a:t>B</a:t>
            </a:r>
            <a:endParaRPr lang="en-GB" dirty="0"/>
          </a:p>
        </p:txBody>
      </p:sp>
      <p:sp>
        <p:nvSpPr>
          <p:cNvPr id="53" name="TextBox 52"/>
          <p:cNvSpPr txBox="1"/>
          <p:nvPr/>
        </p:nvSpPr>
        <p:spPr>
          <a:xfrm>
            <a:off x="5508104" y="5445224"/>
            <a:ext cx="2103909" cy="369332"/>
          </a:xfrm>
          <a:prstGeom prst="rect">
            <a:avLst/>
          </a:prstGeom>
          <a:noFill/>
        </p:spPr>
        <p:txBody>
          <a:bodyPr wrap="none" rtlCol="0">
            <a:spAutoFit/>
          </a:bodyPr>
          <a:lstStyle/>
          <a:p>
            <a:r>
              <a:rPr lang="en-US" dirty="0" smtClean="0"/>
              <a:t>Continuation pay off</a:t>
            </a:r>
            <a:endParaRPr lang="en-GB" dirty="0"/>
          </a:p>
        </p:txBody>
      </p:sp>
      <p:cxnSp>
        <p:nvCxnSpPr>
          <p:cNvPr id="55" name="Curved Connector 54"/>
          <p:cNvCxnSpPr/>
          <p:nvPr/>
        </p:nvCxnSpPr>
        <p:spPr>
          <a:xfrm rot="5400000" flipH="1" flipV="1">
            <a:off x="6552220" y="4905164"/>
            <a:ext cx="504056" cy="43204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5652120" y="4005064"/>
            <a:ext cx="1922929" cy="403412"/>
          </a:xfrm>
          <a:custGeom>
            <a:avLst/>
            <a:gdLst>
              <a:gd name="connsiteX0" fmla="*/ 0 w 1922929"/>
              <a:gd name="connsiteY0" fmla="*/ 13447 h 403412"/>
              <a:gd name="connsiteX1" fmla="*/ 13447 w 1922929"/>
              <a:gd name="connsiteY1" fmla="*/ 403412 h 403412"/>
              <a:gd name="connsiteX2" fmla="*/ 13447 w 1922929"/>
              <a:gd name="connsiteY2" fmla="*/ 403412 h 403412"/>
              <a:gd name="connsiteX3" fmla="*/ 1922929 w 1922929"/>
              <a:gd name="connsiteY3" fmla="*/ 389965 h 403412"/>
              <a:gd name="connsiteX4" fmla="*/ 1922929 w 1922929"/>
              <a:gd name="connsiteY4" fmla="*/ 389965 h 403412"/>
              <a:gd name="connsiteX5" fmla="*/ 1922929 w 1922929"/>
              <a:gd name="connsiteY5" fmla="*/ 0 h 403412"/>
              <a:gd name="connsiteX6" fmla="*/ 1922929 w 1922929"/>
              <a:gd name="connsiteY6" fmla="*/ 0 h 40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2929" h="403412">
                <a:moveTo>
                  <a:pt x="0" y="13447"/>
                </a:moveTo>
                <a:lnTo>
                  <a:pt x="13447" y="403412"/>
                </a:lnTo>
                <a:lnTo>
                  <a:pt x="13447" y="403412"/>
                </a:lnTo>
                <a:lnTo>
                  <a:pt x="1922929" y="389965"/>
                </a:lnTo>
                <a:lnTo>
                  <a:pt x="1922929" y="389965"/>
                </a:lnTo>
                <a:lnTo>
                  <a:pt x="1922929" y="0"/>
                </a:lnTo>
                <a:lnTo>
                  <a:pt x="192292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Freeform 56"/>
          <p:cNvSpPr/>
          <p:nvPr/>
        </p:nvSpPr>
        <p:spPr>
          <a:xfrm>
            <a:off x="5436096" y="4005064"/>
            <a:ext cx="2227729" cy="44823"/>
          </a:xfrm>
          <a:custGeom>
            <a:avLst/>
            <a:gdLst>
              <a:gd name="connsiteX0" fmla="*/ 2227729 w 2227729"/>
              <a:gd name="connsiteY0" fmla="*/ 0 h 44823"/>
              <a:gd name="connsiteX1" fmla="*/ 304800 w 2227729"/>
              <a:gd name="connsiteY1" fmla="*/ 40341 h 44823"/>
              <a:gd name="connsiteX2" fmla="*/ 398929 w 2227729"/>
              <a:gd name="connsiteY2" fmla="*/ 26894 h 44823"/>
            </a:gdLst>
            <a:ahLst/>
            <a:cxnLst>
              <a:cxn ang="0">
                <a:pos x="connsiteX0" y="connsiteY0"/>
              </a:cxn>
              <a:cxn ang="0">
                <a:pos x="connsiteX1" y="connsiteY1"/>
              </a:cxn>
              <a:cxn ang="0">
                <a:pos x="connsiteX2" y="connsiteY2"/>
              </a:cxn>
            </a:cxnLst>
            <a:rect l="l" t="t" r="r" b="b"/>
            <a:pathLst>
              <a:path w="2227729" h="44823">
                <a:moveTo>
                  <a:pt x="2227729" y="0"/>
                </a:moveTo>
                <a:lnTo>
                  <a:pt x="304800" y="40341"/>
                </a:lnTo>
                <a:cubicBezTo>
                  <a:pt x="0" y="44823"/>
                  <a:pt x="199464" y="35858"/>
                  <a:pt x="398929" y="2689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Freeform 57"/>
          <p:cNvSpPr/>
          <p:nvPr/>
        </p:nvSpPr>
        <p:spPr>
          <a:xfrm>
            <a:off x="5674659" y="4383741"/>
            <a:ext cx="2225488" cy="475129"/>
          </a:xfrm>
          <a:custGeom>
            <a:avLst/>
            <a:gdLst>
              <a:gd name="connsiteX0" fmla="*/ 0 w 2225488"/>
              <a:gd name="connsiteY0" fmla="*/ 94130 h 475129"/>
              <a:gd name="connsiteX1" fmla="*/ 13447 w 2225488"/>
              <a:gd name="connsiteY1" fmla="*/ 430306 h 475129"/>
              <a:gd name="connsiteX2" fmla="*/ 0 w 2225488"/>
              <a:gd name="connsiteY2" fmla="*/ 363071 h 475129"/>
              <a:gd name="connsiteX3" fmla="*/ 1936376 w 2225488"/>
              <a:gd name="connsiteY3" fmla="*/ 389965 h 475129"/>
              <a:gd name="connsiteX4" fmla="*/ 1734670 w 2225488"/>
              <a:gd name="connsiteY4" fmla="*/ 26894 h 475129"/>
              <a:gd name="connsiteX5" fmla="*/ 1734670 w 2225488"/>
              <a:gd name="connsiteY5" fmla="*/ 26894 h 475129"/>
              <a:gd name="connsiteX6" fmla="*/ 13447 w 2225488"/>
              <a:gd name="connsiteY6" fmla="*/ 0 h 47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488" h="475129">
                <a:moveTo>
                  <a:pt x="0" y="94130"/>
                </a:moveTo>
                <a:cubicBezTo>
                  <a:pt x="6723" y="239806"/>
                  <a:pt x="13447" y="385483"/>
                  <a:pt x="13447" y="430306"/>
                </a:cubicBezTo>
                <a:cubicBezTo>
                  <a:pt x="13447" y="475129"/>
                  <a:pt x="0" y="363071"/>
                  <a:pt x="0" y="363071"/>
                </a:cubicBezTo>
                <a:cubicBezTo>
                  <a:pt x="320488" y="356348"/>
                  <a:pt x="1647264" y="445994"/>
                  <a:pt x="1936376" y="389965"/>
                </a:cubicBezTo>
                <a:cubicBezTo>
                  <a:pt x="2225488" y="333936"/>
                  <a:pt x="1734670" y="26894"/>
                  <a:pt x="1734670" y="26894"/>
                </a:cubicBezTo>
                <a:lnTo>
                  <a:pt x="1734670" y="26894"/>
                </a:lnTo>
                <a:lnTo>
                  <a:pt x="13447"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Freeform 50"/>
          <p:cNvSpPr/>
          <p:nvPr/>
        </p:nvSpPr>
        <p:spPr>
          <a:xfrm>
            <a:off x="656665" y="1062318"/>
            <a:ext cx="620805" cy="457199"/>
          </a:xfrm>
          <a:custGeom>
            <a:avLst/>
            <a:gdLst>
              <a:gd name="connsiteX0" fmla="*/ 69476 w 620805"/>
              <a:gd name="connsiteY0" fmla="*/ 80682 h 457199"/>
              <a:gd name="connsiteX1" fmla="*/ 69476 w 620805"/>
              <a:gd name="connsiteY1" fmla="*/ 389964 h 457199"/>
              <a:gd name="connsiteX2" fmla="*/ 486335 w 620805"/>
              <a:gd name="connsiteY2" fmla="*/ 403411 h 457199"/>
              <a:gd name="connsiteX3" fmla="*/ 553570 w 620805"/>
              <a:gd name="connsiteY3" fmla="*/ 67235 h 457199"/>
              <a:gd name="connsiteX4" fmla="*/ 82923 w 620805"/>
              <a:gd name="connsiteY4" fmla="*/ 0 h 457199"/>
              <a:gd name="connsiteX5" fmla="*/ 82923 w 620805"/>
              <a:gd name="connsiteY5" fmla="*/ 0 h 45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5" h="457199">
                <a:moveTo>
                  <a:pt x="69476" y="80682"/>
                </a:moveTo>
                <a:cubicBezTo>
                  <a:pt x="34738" y="208429"/>
                  <a:pt x="0" y="336176"/>
                  <a:pt x="69476" y="389964"/>
                </a:cubicBezTo>
                <a:cubicBezTo>
                  <a:pt x="138952" y="443752"/>
                  <a:pt x="405653" y="457199"/>
                  <a:pt x="486335" y="403411"/>
                </a:cubicBezTo>
                <a:cubicBezTo>
                  <a:pt x="567017" y="349623"/>
                  <a:pt x="620805" y="134470"/>
                  <a:pt x="553570" y="67235"/>
                </a:cubicBezTo>
                <a:cubicBezTo>
                  <a:pt x="486335" y="0"/>
                  <a:pt x="82923" y="0"/>
                  <a:pt x="82923" y="0"/>
                </a:cubicBezTo>
                <a:lnTo>
                  <a:pt x="82923"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4" name="Curved Connector 53"/>
          <p:cNvCxnSpPr/>
          <p:nvPr/>
        </p:nvCxnSpPr>
        <p:spPr>
          <a:xfrm rot="5400000" flipH="1" flipV="1">
            <a:off x="4824028" y="5121188"/>
            <a:ext cx="1440160" cy="936104"/>
          </a:xfrm>
          <a:prstGeom prst="curved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332656"/>
            <a:ext cx="3101298" cy="369332"/>
          </a:xfrm>
          <a:prstGeom prst="rect">
            <a:avLst/>
          </a:prstGeom>
          <a:noFill/>
        </p:spPr>
        <p:txBody>
          <a:bodyPr wrap="none" rtlCol="0">
            <a:spAutoFit/>
          </a:bodyPr>
          <a:lstStyle/>
          <a:p>
            <a:r>
              <a:rPr lang="en-US" dirty="0" smtClean="0"/>
              <a:t>Case1:For (F(2),q(2)) in stage 2 </a:t>
            </a:r>
            <a:endParaRPr lang="en-GB" dirty="0"/>
          </a:p>
        </p:txBody>
      </p:sp>
      <p:sp>
        <p:nvSpPr>
          <p:cNvPr id="6" name="TextBox 5"/>
          <p:cNvSpPr txBox="1"/>
          <p:nvPr/>
        </p:nvSpPr>
        <p:spPr>
          <a:xfrm>
            <a:off x="3779912" y="764704"/>
            <a:ext cx="598241" cy="923330"/>
          </a:xfrm>
          <a:prstGeom prst="rect">
            <a:avLst/>
          </a:prstGeom>
          <a:noFill/>
        </p:spPr>
        <p:txBody>
          <a:bodyPr wrap="none" rtlCol="0">
            <a:spAutoFit/>
          </a:bodyPr>
          <a:lstStyle/>
          <a:p>
            <a:r>
              <a:rPr lang="en-US" dirty="0" smtClean="0"/>
              <a:t>F(1)</a:t>
            </a:r>
          </a:p>
          <a:p>
            <a:r>
              <a:rPr lang="en-US" dirty="0" smtClean="0"/>
              <a:t>A</a:t>
            </a:r>
          </a:p>
          <a:p>
            <a:r>
              <a:rPr lang="en-US" dirty="0" smtClean="0"/>
              <a:t>Q(1)</a:t>
            </a:r>
            <a:endParaRPr lang="en-GB" dirty="0"/>
          </a:p>
        </p:txBody>
      </p:sp>
      <p:graphicFrame>
        <p:nvGraphicFramePr>
          <p:cNvPr id="7" name="Table 6"/>
          <p:cNvGraphicFramePr>
            <a:graphicFrameLocks noGrp="1"/>
          </p:cNvGraphicFramePr>
          <p:nvPr/>
        </p:nvGraphicFramePr>
        <p:xfrm>
          <a:off x="4572000" y="764704"/>
          <a:ext cx="2471936" cy="731520"/>
        </p:xfrm>
        <a:graphic>
          <a:graphicData uri="http://schemas.openxmlformats.org/drawingml/2006/table">
            <a:tbl>
              <a:tblPr firstRow="1" bandRow="1">
                <a:tableStyleId>{5940675A-B579-460E-94D1-54222C63F5DA}</a:tableStyleId>
              </a:tblPr>
              <a:tblGrid>
                <a:gridCol w="1235968"/>
                <a:gridCol w="1235968"/>
              </a:tblGrid>
              <a:tr h="0">
                <a:tc>
                  <a:txBody>
                    <a:bodyPr/>
                    <a:lstStyle/>
                    <a:p>
                      <a:r>
                        <a:rPr lang="en-US" dirty="0" smtClean="0"/>
                        <a:t>-c+v,-c+0</a:t>
                      </a:r>
                      <a:endParaRPr lang="en-GB" dirty="0"/>
                    </a:p>
                  </a:txBody>
                  <a:tcPr/>
                </a:tc>
                <a:tc>
                  <a:txBody>
                    <a:bodyPr/>
                    <a:lstStyle/>
                    <a:p>
                      <a:r>
                        <a:rPr lang="en-US" dirty="0" smtClean="0"/>
                        <a:t>v,0</a:t>
                      </a:r>
                      <a:endParaRPr lang="en-GB" dirty="0"/>
                    </a:p>
                  </a:txBody>
                  <a:tcPr/>
                </a:tc>
              </a:tr>
              <a:tr h="0">
                <a:tc>
                  <a:txBody>
                    <a:bodyPr/>
                    <a:lstStyle/>
                    <a:p>
                      <a:r>
                        <a:rPr lang="en-US" dirty="0" smtClean="0"/>
                        <a:t>  0,v</a:t>
                      </a:r>
                      <a:endParaRPr lang="en-GB" dirty="0"/>
                    </a:p>
                  </a:txBody>
                  <a:tcPr/>
                </a:tc>
                <a:tc>
                  <a:txBody>
                    <a:bodyPr/>
                    <a:lstStyle/>
                    <a:p>
                      <a:r>
                        <a:rPr lang="en-US" dirty="0" smtClean="0"/>
                        <a:t>0,0</a:t>
                      </a:r>
                      <a:endParaRPr lang="en-GB" dirty="0"/>
                    </a:p>
                  </a:txBody>
                  <a:tcPr/>
                </a:tc>
              </a:tr>
            </a:tbl>
          </a:graphicData>
        </a:graphic>
      </p:graphicFrame>
      <p:sp>
        <p:nvSpPr>
          <p:cNvPr id="8" name="TextBox 7"/>
          <p:cNvSpPr txBox="1"/>
          <p:nvPr/>
        </p:nvSpPr>
        <p:spPr>
          <a:xfrm>
            <a:off x="5724128" y="0"/>
            <a:ext cx="309700" cy="369332"/>
          </a:xfrm>
          <a:prstGeom prst="rect">
            <a:avLst/>
          </a:prstGeom>
          <a:noFill/>
        </p:spPr>
        <p:txBody>
          <a:bodyPr wrap="none" rtlCol="0">
            <a:spAutoFit/>
          </a:bodyPr>
          <a:lstStyle/>
          <a:p>
            <a:r>
              <a:rPr lang="en-US" dirty="0" smtClean="0"/>
              <a:t>B</a:t>
            </a:r>
            <a:endParaRPr lang="en-GB" dirty="0"/>
          </a:p>
        </p:txBody>
      </p:sp>
      <p:sp>
        <p:nvSpPr>
          <p:cNvPr id="9" name="TextBox 8"/>
          <p:cNvSpPr txBox="1"/>
          <p:nvPr/>
        </p:nvSpPr>
        <p:spPr>
          <a:xfrm>
            <a:off x="5004048" y="404664"/>
            <a:ext cx="513282" cy="369332"/>
          </a:xfrm>
          <a:prstGeom prst="rect">
            <a:avLst/>
          </a:prstGeom>
          <a:noFill/>
        </p:spPr>
        <p:txBody>
          <a:bodyPr wrap="none" rtlCol="0">
            <a:spAutoFit/>
          </a:bodyPr>
          <a:lstStyle/>
          <a:p>
            <a:r>
              <a:rPr lang="en-US" dirty="0" smtClean="0"/>
              <a:t>f(1)</a:t>
            </a:r>
            <a:endParaRPr lang="en-GB" dirty="0"/>
          </a:p>
        </p:txBody>
      </p:sp>
      <p:sp>
        <p:nvSpPr>
          <p:cNvPr id="10" name="TextBox 9"/>
          <p:cNvSpPr txBox="1"/>
          <p:nvPr/>
        </p:nvSpPr>
        <p:spPr>
          <a:xfrm>
            <a:off x="6228184" y="404664"/>
            <a:ext cx="564578" cy="369332"/>
          </a:xfrm>
          <a:prstGeom prst="rect">
            <a:avLst/>
          </a:prstGeom>
          <a:noFill/>
        </p:spPr>
        <p:txBody>
          <a:bodyPr wrap="none" rtlCol="0">
            <a:spAutoFit/>
          </a:bodyPr>
          <a:lstStyle/>
          <a:p>
            <a:r>
              <a:rPr lang="en-US" dirty="0" smtClean="0"/>
              <a:t>q(1)</a:t>
            </a:r>
            <a:endParaRPr lang="en-GB" dirty="0"/>
          </a:p>
        </p:txBody>
      </p:sp>
      <p:sp>
        <p:nvSpPr>
          <p:cNvPr id="11" name="TextBox 10"/>
          <p:cNvSpPr txBox="1"/>
          <p:nvPr/>
        </p:nvSpPr>
        <p:spPr>
          <a:xfrm>
            <a:off x="7308304" y="908720"/>
            <a:ext cx="1441420" cy="369332"/>
          </a:xfrm>
          <a:prstGeom prst="rect">
            <a:avLst/>
          </a:prstGeom>
          <a:noFill/>
        </p:spPr>
        <p:txBody>
          <a:bodyPr wrap="none" rtlCol="0">
            <a:spAutoFit/>
          </a:bodyPr>
          <a:lstStyle/>
          <a:p>
            <a:r>
              <a:rPr lang="en-US" dirty="0" smtClean="0"/>
              <a:t>NE (F(1),q(1))</a:t>
            </a:r>
            <a:endParaRPr lang="en-GB" dirty="0"/>
          </a:p>
        </p:txBody>
      </p:sp>
      <p:sp>
        <p:nvSpPr>
          <p:cNvPr id="12" name="TextBox 11"/>
          <p:cNvSpPr txBox="1"/>
          <p:nvPr/>
        </p:nvSpPr>
        <p:spPr>
          <a:xfrm>
            <a:off x="539552" y="2636912"/>
            <a:ext cx="3099695" cy="369332"/>
          </a:xfrm>
          <a:prstGeom prst="rect">
            <a:avLst/>
          </a:prstGeom>
          <a:noFill/>
        </p:spPr>
        <p:txBody>
          <a:bodyPr wrap="none" rtlCol="0">
            <a:spAutoFit/>
          </a:bodyPr>
          <a:lstStyle/>
          <a:p>
            <a:r>
              <a:rPr lang="en-US" dirty="0" smtClean="0"/>
              <a:t>Case 2:For (Q(2),f(2)) in stage 2</a:t>
            </a:r>
            <a:endParaRPr lang="en-GB" dirty="0"/>
          </a:p>
        </p:txBody>
      </p:sp>
      <p:graphicFrame>
        <p:nvGraphicFramePr>
          <p:cNvPr id="13" name="Table 12"/>
          <p:cNvGraphicFramePr>
            <a:graphicFrameLocks noGrp="1"/>
          </p:cNvGraphicFramePr>
          <p:nvPr/>
        </p:nvGraphicFramePr>
        <p:xfrm>
          <a:off x="4572000" y="2276872"/>
          <a:ext cx="2376264" cy="731520"/>
        </p:xfrm>
        <a:graphic>
          <a:graphicData uri="http://schemas.openxmlformats.org/drawingml/2006/table">
            <a:tbl>
              <a:tblPr firstRow="1" bandRow="1">
                <a:tableStyleId>{5940675A-B579-460E-94D1-54222C63F5DA}</a:tableStyleId>
              </a:tblPr>
              <a:tblGrid>
                <a:gridCol w="1188132"/>
                <a:gridCol w="1188132"/>
              </a:tblGrid>
              <a:tr h="329756">
                <a:tc>
                  <a:txBody>
                    <a:bodyPr/>
                    <a:lstStyle/>
                    <a:p>
                      <a:endParaRPr lang="en-GB" dirty="0"/>
                    </a:p>
                  </a:txBody>
                  <a:tcPr/>
                </a:tc>
                <a:tc>
                  <a:txBody>
                    <a:bodyPr/>
                    <a:lstStyle/>
                    <a:p>
                      <a:r>
                        <a:rPr lang="en-US" dirty="0" smtClean="0"/>
                        <a:t>V,0</a:t>
                      </a:r>
                      <a:endParaRPr lang="en-GB" dirty="0"/>
                    </a:p>
                  </a:txBody>
                  <a:tcPr/>
                </a:tc>
              </a:tr>
              <a:tr h="329756">
                <a:tc>
                  <a:txBody>
                    <a:bodyPr/>
                    <a:lstStyle/>
                    <a:p>
                      <a:r>
                        <a:rPr lang="en-US" dirty="0" smtClean="0"/>
                        <a:t>       0,v</a:t>
                      </a:r>
                      <a:endParaRPr lang="en-GB" dirty="0"/>
                    </a:p>
                  </a:txBody>
                  <a:tcPr/>
                </a:tc>
                <a:tc>
                  <a:txBody>
                    <a:bodyPr/>
                    <a:lstStyle/>
                    <a:p>
                      <a:r>
                        <a:rPr lang="en-US" dirty="0" smtClean="0"/>
                        <a:t>0,0</a:t>
                      </a:r>
                      <a:endParaRPr lang="en-GB" dirty="0"/>
                    </a:p>
                  </a:txBody>
                  <a:tcPr/>
                </a:tc>
              </a:tr>
            </a:tbl>
          </a:graphicData>
        </a:graphic>
      </p:graphicFrame>
      <p:sp>
        <p:nvSpPr>
          <p:cNvPr id="14" name="TextBox 13"/>
          <p:cNvSpPr txBox="1"/>
          <p:nvPr/>
        </p:nvSpPr>
        <p:spPr>
          <a:xfrm>
            <a:off x="5076056" y="1844824"/>
            <a:ext cx="513282" cy="369332"/>
          </a:xfrm>
          <a:prstGeom prst="rect">
            <a:avLst/>
          </a:prstGeom>
          <a:noFill/>
        </p:spPr>
        <p:txBody>
          <a:bodyPr wrap="none" rtlCol="0">
            <a:spAutoFit/>
          </a:bodyPr>
          <a:lstStyle/>
          <a:p>
            <a:r>
              <a:rPr lang="en-US" dirty="0" smtClean="0"/>
              <a:t>f(1)</a:t>
            </a:r>
            <a:endParaRPr lang="en-GB" dirty="0"/>
          </a:p>
        </p:txBody>
      </p:sp>
      <p:sp>
        <p:nvSpPr>
          <p:cNvPr id="15" name="TextBox 14"/>
          <p:cNvSpPr txBox="1"/>
          <p:nvPr/>
        </p:nvSpPr>
        <p:spPr>
          <a:xfrm>
            <a:off x="5868144" y="1844824"/>
            <a:ext cx="564578" cy="369332"/>
          </a:xfrm>
          <a:prstGeom prst="rect">
            <a:avLst/>
          </a:prstGeom>
          <a:noFill/>
        </p:spPr>
        <p:txBody>
          <a:bodyPr wrap="none" rtlCol="0">
            <a:spAutoFit/>
          </a:bodyPr>
          <a:lstStyle/>
          <a:p>
            <a:r>
              <a:rPr lang="en-US" dirty="0" smtClean="0"/>
              <a:t>q(1)</a:t>
            </a:r>
            <a:endParaRPr lang="en-GB" dirty="0"/>
          </a:p>
        </p:txBody>
      </p:sp>
      <p:sp>
        <p:nvSpPr>
          <p:cNvPr id="16" name="TextBox 15"/>
          <p:cNvSpPr txBox="1"/>
          <p:nvPr/>
        </p:nvSpPr>
        <p:spPr>
          <a:xfrm>
            <a:off x="3923928" y="2204864"/>
            <a:ext cx="548548" cy="369332"/>
          </a:xfrm>
          <a:prstGeom prst="rect">
            <a:avLst/>
          </a:prstGeom>
          <a:noFill/>
        </p:spPr>
        <p:txBody>
          <a:bodyPr wrap="none" rtlCol="0">
            <a:spAutoFit/>
          </a:bodyPr>
          <a:lstStyle/>
          <a:p>
            <a:r>
              <a:rPr lang="en-US" dirty="0" smtClean="0"/>
              <a:t>F(1)</a:t>
            </a:r>
            <a:endParaRPr lang="en-GB" dirty="0"/>
          </a:p>
        </p:txBody>
      </p:sp>
      <p:sp>
        <p:nvSpPr>
          <p:cNvPr id="17" name="TextBox 16"/>
          <p:cNvSpPr txBox="1"/>
          <p:nvPr/>
        </p:nvSpPr>
        <p:spPr>
          <a:xfrm>
            <a:off x="4067944" y="2420888"/>
            <a:ext cx="317716" cy="369332"/>
          </a:xfrm>
          <a:prstGeom prst="rect">
            <a:avLst/>
          </a:prstGeom>
          <a:noFill/>
        </p:spPr>
        <p:txBody>
          <a:bodyPr wrap="none" rtlCol="0">
            <a:spAutoFit/>
          </a:bodyPr>
          <a:lstStyle/>
          <a:p>
            <a:r>
              <a:rPr lang="en-US" dirty="0" smtClean="0"/>
              <a:t>A</a:t>
            </a:r>
            <a:endParaRPr lang="en-GB" dirty="0"/>
          </a:p>
        </p:txBody>
      </p:sp>
      <p:sp>
        <p:nvSpPr>
          <p:cNvPr id="18" name="TextBox 17"/>
          <p:cNvSpPr txBox="1"/>
          <p:nvPr/>
        </p:nvSpPr>
        <p:spPr>
          <a:xfrm>
            <a:off x="3851920" y="2708920"/>
            <a:ext cx="598241" cy="369332"/>
          </a:xfrm>
          <a:prstGeom prst="rect">
            <a:avLst/>
          </a:prstGeom>
          <a:noFill/>
        </p:spPr>
        <p:txBody>
          <a:bodyPr wrap="none" rtlCol="0">
            <a:spAutoFit/>
          </a:bodyPr>
          <a:lstStyle/>
          <a:p>
            <a:r>
              <a:rPr lang="en-US" dirty="0" smtClean="0"/>
              <a:t>Q(1)</a:t>
            </a:r>
            <a:endParaRPr lang="en-GB" dirty="0"/>
          </a:p>
        </p:txBody>
      </p:sp>
      <p:sp>
        <p:nvSpPr>
          <p:cNvPr id="19" name="TextBox 18"/>
          <p:cNvSpPr txBox="1"/>
          <p:nvPr/>
        </p:nvSpPr>
        <p:spPr>
          <a:xfrm>
            <a:off x="4644008" y="2276872"/>
            <a:ext cx="1031051" cy="369332"/>
          </a:xfrm>
          <a:prstGeom prst="rect">
            <a:avLst/>
          </a:prstGeom>
          <a:noFill/>
        </p:spPr>
        <p:txBody>
          <a:bodyPr wrap="none" rtlCol="0">
            <a:spAutoFit/>
          </a:bodyPr>
          <a:lstStyle/>
          <a:p>
            <a:r>
              <a:rPr lang="en-US" dirty="0" smtClean="0"/>
              <a:t>-c+0,-c+v</a:t>
            </a:r>
            <a:endParaRPr lang="en-GB" dirty="0"/>
          </a:p>
        </p:txBody>
      </p:sp>
      <p:sp>
        <p:nvSpPr>
          <p:cNvPr id="20" name="TextBox 19"/>
          <p:cNvSpPr txBox="1"/>
          <p:nvPr/>
        </p:nvSpPr>
        <p:spPr>
          <a:xfrm>
            <a:off x="5508104" y="1700808"/>
            <a:ext cx="309700" cy="369332"/>
          </a:xfrm>
          <a:prstGeom prst="rect">
            <a:avLst/>
          </a:prstGeom>
          <a:noFill/>
        </p:spPr>
        <p:txBody>
          <a:bodyPr wrap="none" rtlCol="0">
            <a:spAutoFit/>
          </a:bodyPr>
          <a:lstStyle/>
          <a:p>
            <a:r>
              <a:rPr lang="en-US" dirty="0" smtClean="0"/>
              <a:t>B</a:t>
            </a:r>
            <a:endParaRPr lang="en-GB" dirty="0"/>
          </a:p>
        </p:txBody>
      </p:sp>
      <p:sp>
        <p:nvSpPr>
          <p:cNvPr id="21" name="TextBox 20"/>
          <p:cNvSpPr txBox="1"/>
          <p:nvPr/>
        </p:nvSpPr>
        <p:spPr>
          <a:xfrm>
            <a:off x="827584" y="3284984"/>
            <a:ext cx="2551789" cy="1200329"/>
          </a:xfrm>
          <a:prstGeom prst="rect">
            <a:avLst/>
          </a:prstGeom>
          <a:noFill/>
        </p:spPr>
        <p:txBody>
          <a:bodyPr wrap="none" rtlCol="0">
            <a:spAutoFit/>
          </a:bodyPr>
          <a:lstStyle/>
          <a:p>
            <a:r>
              <a:rPr lang="en-US" dirty="0" smtClean="0"/>
              <a:t>NE (Q(1),f(1))</a:t>
            </a:r>
          </a:p>
          <a:p>
            <a:r>
              <a:rPr lang="en-US" dirty="0" smtClean="0"/>
              <a:t>Pure strategy SPE        v&gt;c</a:t>
            </a:r>
          </a:p>
          <a:p>
            <a:r>
              <a:rPr lang="en-US" dirty="0" smtClean="0"/>
              <a:t>[(F(1),F(2)),(q(1),q(2))]</a:t>
            </a:r>
          </a:p>
          <a:p>
            <a:r>
              <a:rPr lang="en-US" dirty="0" smtClean="0"/>
              <a:t>[Q(1),Q(2)),(f(1),f(2)]</a:t>
            </a:r>
            <a:endParaRPr lang="en-GB" dirty="0"/>
          </a:p>
        </p:txBody>
      </p:sp>
      <p:sp>
        <p:nvSpPr>
          <p:cNvPr id="23" name="TextBox 22"/>
          <p:cNvSpPr txBox="1"/>
          <p:nvPr/>
        </p:nvSpPr>
        <p:spPr>
          <a:xfrm>
            <a:off x="5652120" y="3284984"/>
            <a:ext cx="309700" cy="369332"/>
          </a:xfrm>
          <a:prstGeom prst="rect">
            <a:avLst/>
          </a:prstGeom>
          <a:noFill/>
        </p:spPr>
        <p:txBody>
          <a:bodyPr wrap="none" rtlCol="0">
            <a:spAutoFit/>
          </a:bodyPr>
          <a:lstStyle/>
          <a:p>
            <a:r>
              <a:rPr lang="en-US" dirty="0" smtClean="0"/>
              <a:t>B</a:t>
            </a:r>
            <a:endParaRPr lang="en-GB" dirty="0"/>
          </a:p>
        </p:txBody>
      </p:sp>
      <p:graphicFrame>
        <p:nvGraphicFramePr>
          <p:cNvPr id="24" name="Table 23"/>
          <p:cNvGraphicFramePr>
            <a:graphicFrameLocks noGrp="1"/>
          </p:cNvGraphicFramePr>
          <p:nvPr/>
        </p:nvGraphicFramePr>
        <p:xfrm>
          <a:off x="4499992" y="4005064"/>
          <a:ext cx="3336032" cy="731520"/>
        </p:xfrm>
        <a:graphic>
          <a:graphicData uri="http://schemas.openxmlformats.org/drawingml/2006/table">
            <a:tbl>
              <a:tblPr firstRow="1" bandRow="1">
                <a:tableStyleId>{5940675A-B579-460E-94D1-54222C63F5DA}</a:tableStyleId>
              </a:tblPr>
              <a:tblGrid>
                <a:gridCol w="1668016"/>
                <a:gridCol w="1668016"/>
              </a:tblGrid>
              <a:tr h="326948">
                <a:tc>
                  <a:txBody>
                    <a:bodyPr/>
                    <a:lstStyle/>
                    <a:p>
                      <a:r>
                        <a:rPr lang="en-US" dirty="0" smtClean="0"/>
                        <a:t>    </a:t>
                      </a:r>
                      <a:endParaRPr lang="en-GB" dirty="0"/>
                    </a:p>
                  </a:txBody>
                  <a:tcPr/>
                </a:tc>
                <a:tc>
                  <a:txBody>
                    <a:bodyPr/>
                    <a:lstStyle/>
                    <a:p>
                      <a:endParaRPr lang="en-GB"/>
                    </a:p>
                  </a:txBody>
                  <a:tcPr/>
                </a:tc>
              </a:tr>
              <a:tr h="326948">
                <a:tc>
                  <a:txBody>
                    <a:bodyPr/>
                    <a:lstStyle/>
                    <a:p>
                      <a:endParaRPr lang="en-GB"/>
                    </a:p>
                  </a:txBody>
                  <a:tcPr/>
                </a:tc>
                <a:tc>
                  <a:txBody>
                    <a:bodyPr/>
                    <a:lstStyle/>
                    <a:p>
                      <a:r>
                        <a:rPr lang="en-US" dirty="0" smtClean="0"/>
                        <a:t>0,0</a:t>
                      </a:r>
                      <a:endParaRPr lang="en-GB" dirty="0"/>
                    </a:p>
                  </a:txBody>
                  <a:tcPr/>
                </a:tc>
              </a:tr>
            </a:tbl>
          </a:graphicData>
        </a:graphic>
      </p:graphicFrame>
      <p:sp>
        <p:nvSpPr>
          <p:cNvPr id="25" name="TextBox 24"/>
          <p:cNvSpPr txBox="1"/>
          <p:nvPr/>
        </p:nvSpPr>
        <p:spPr>
          <a:xfrm>
            <a:off x="3347864" y="4149080"/>
            <a:ext cx="317716" cy="369332"/>
          </a:xfrm>
          <a:prstGeom prst="rect">
            <a:avLst/>
          </a:prstGeom>
          <a:noFill/>
        </p:spPr>
        <p:txBody>
          <a:bodyPr wrap="none" rtlCol="0">
            <a:spAutoFit/>
          </a:bodyPr>
          <a:lstStyle/>
          <a:p>
            <a:r>
              <a:rPr lang="en-US" dirty="0" smtClean="0"/>
              <a:t>A</a:t>
            </a:r>
            <a:endParaRPr lang="en-GB" dirty="0"/>
          </a:p>
        </p:txBody>
      </p:sp>
      <p:sp>
        <p:nvSpPr>
          <p:cNvPr id="26" name="TextBox 25"/>
          <p:cNvSpPr txBox="1"/>
          <p:nvPr/>
        </p:nvSpPr>
        <p:spPr>
          <a:xfrm>
            <a:off x="3779912" y="3933056"/>
            <a:ext cx="548548" cy="369332"/>
          </a:xfrm>
          <a:prstGeom prst="rect">
            <a:avLst/>
          </a:prstGeom>
          <a:noFill/>
        </p:spPr>
        <p:txBody>
          <a:bodyPr wrap="none" rtlCol="0">
            <a:spAutoFit/>
          </a:bodyPr>
          <a:lstStyle/>
          <a:p>
            <a:r>
              <a:rPr lang="en-US" dirty="0" smtClean="0"/>
              <a:t>F(2)</a:t>
            </a:r>
            <a:endParaRPr lang="en-GB" dirty="0"/>
          </a:p>
        </p:txBody>
      </p:sp>
      <p:sp>
        <p:nvSpPr>
          <p:cNvPr id="27" name="TextBox 26"/>
          <p:cNvSpPr txBox="1"/>
          <p:nvPr/>
        </p:nvSpPr>
        <p:spPr>
          <a:xfrm>
            <a:off x="3779912" y="4437112"/>
            <a:ext cx="598241" cy="369332"/>
          </a:xfrm>
          <a:prstGeom prst="rect">
            <a:avLst/>
          </a:prstGeom>
          <a:noFill/>
        </p:spPr>
        <p:txBody>
          <a:bodyPr wrap="none" rtlCol="0">
            <a:spAutoFit/>
          </a:bodyPr>
          <a:lstStyle/>
          <a:p>
            <a:r>
              <a:rPr lang="en-US" dirty="0" smtClean="0"/>
              <a:t>Q(2)</a:t>
            </a:r>
            <a:endParaRPr lang="en-GB" dirty="0"/>
          </a:p>
        </p:txBody>
      </p:sp>
      <p:sp>
        <p:nvSpPr>
          <p:cNvPr id="28" name="TextBox 27"/>
          <p:cNvSpPr txBox="1"/>
          <p:nvPr/>
        </p:nvSpPr>
        <p:spPr>
          <a:xfrm>
            <a:off x="4644008" y="3573016"/>
            <a:ext cx="513282" cy="369332"/>
          </a:xfrm>
          <a:prstGeom prst="rect">
            <a:avLst/>
          </a:prstGeom>
          <a:noFill/>
        </p:spPr>
        <p:txBody>
          <a:bodyPr wrap="none" rtlCol="0">
            <a:spAutoFit/>
          </a:bodyPr>
          <a:lstStyle/>
          <a:p>
            <a:r>
              <a:rPr lang="en-US" dirty="0" smtClean="0"/>
              <a:t>f(2)</a:t>
            </a:r>
            <a:endParaRPr lang="en-GB" dirty="0"/>
          </a:p>
        </p:txBody>
      </p:sp>
      <p:sp>
        <p:nvSpPr>
          <p:cNvPr id="29" name="TextBox 28"/>
          <p:cNvSpPr txBox="1"/>
          <p:nvPr/>
        </p:nvSpPr>
        <p:spPr>
          <a:xfrm>
            <a:off x="6300192" y="3501008"/>
            <a:ext cx="564578" cy="369332"/>
          </a:xfrm>
          <a:prstGeom prst="rect">
            <a:avLst/>
          </a:prstGeom>
          <a:noFill/>
        </p:spPr>
        <p:txBody>
          <a:bodyPr wrap="none" rtlCol="0">
            <a:spAutoFit/>
          </a:bodyPr>
          <a:lstStyle/>
          <a:p>
            <a:r>
              <a:rPr lang="en-US" dirty="0" smtClean="0"/>
              <a:t>q(2)</a:t>
            </a:r>
            <a:endParaRPr lang="en-GB" dirty="0"/>
          </a:p>
        </p:txBody>
      </p:sp>
      <p:sp>
        <p:nvSpPr>
          <p:cNvPr id="30" name="TextBox 29"/>
          <p:cNvSpPr txBox="1"/>
          <p:nvPr/>
        </p:nvSpPr>
        <p:spPr>
          <a:xfrm>
            <a:off x="4860032" y="4005064"/>
            <a:ext cx="579005" cy="369332"/>
          </a:xfrm>
          <a:prstGeom prst="rect">
            <a:avLst/>
          </a:prstGeom>
          <a:noFill/>
        </p:spPr>
        <p:txBody>
          <a:bodyPr wrap="none" rtlCol="0">
            <a:spAutoFit/>
          </a:bodyPr>
          <a:lstStyle/>
          <a:p>
            <a:r>
              <a:rPr lang="en-US" dirty="0" smtClean="0"/>
              <a:t>-c,-c</a:t>
            </a:r>
            <a:endParaRPr lang="en-GB" dirty="0"/>
          </a:p>
        </p:txBody>
      </p:sp>
      <p:sp>
        <p:nvSpPr>
          <p:cNvPr id="31" name="TextBox 30"/>
          <p:cNvSpPr txBox="1"/>
          <p:nvPr/>
        </p:nvSpPr>
        <p:spPr>
          <a:xfrm>
            <a:off x="6444208" y="4005064"/>
            <a:ext cx="445699" cy="369332"/>
          </a:xfrm>
          <a:prstGeom prst="rect">
            <a:avLst/>
          </a:prstGeom>
          <a:noFill/>
        </p:spPr>
        <p:txBody>
          <a:bodyPr wrap="none" rtlCol="0">
            <a:spAutoFit/>
          </a:bodyPr>
          <a:lstStyle/>
          <a:p>
            <a:r>
              <a:rPr lang="en-US" dirty="0" smtClean="0"/>
              <a:t>v,0</a:t>
            </a:r>
            <a:endParaRPr lang="en-GB" dirty="0"/>
          </a:p>
        </p:txBody>
      </p:sp>
      <p:sp>
        <p:nvSpPr>
          <p:cNvPr id="32" name="TextBox 31"/>
          <p:cNvSpPr txBox="1"/>
          <p:nvPr/>
        </p:nvSpPr>
        <p:spPr>
          <a:xfrm>
            <a:off x="4932040" y="4365104"/>
            <a:ext cx="463588" cy="369332"/>
          </a:xfrm>
          <a:prstGeom prst="rect">
            <a:avLst/>
          </a:prstGeom>
          <a:noFill/>
        </p:spPr>
        <p:txBody>
          <a:bodyPr wrap="none" rtlCol="0">
            <a:spAutoFit/>
          </a:bodyPr>
          <a:lstStyle/>
          <a:p>
            <a:r>
              <a:rPr lang="en-US" dirty="0" smtClean="0"/>
              <a:t>0,v</a:t>
            </a:r>
            <a:endParaRPr lang="en-GB" dirty="0"/>
          </a:p>
        </p:txBody>
      </p:sp>
      <p:sp>
        <p:nvSpPr>
          <p:cNvPr id="33" name="TextBox 32"/>
          <p:cNvSpPr txBox="1"/>
          <p:nvPr/>
        </p:nvSpPr>
        <p:spPr>
          <a:xfrm>
            <a:off x="755576" y="5013176"/>
            <a:ext cx="1123513" cy="369332"/>
          </a:xfrm>
          <a:prstGeom prst="rect">
            <a:avLst/>
          </a:prstGeom>
          <a:noFill/>
        </p:spPr>
        <p:txBody>
          <a:bodyPr wrap="none" rtlCol="0">
            <a:spAutoFit/>
          </a:bodyPr>
          <a:lstStyle/>
          <a:p>
            <a:r>
              <a:rPr lang="en-US" dirty="0" smtClean="0"/>
              <a:t>If A fights </a:t>
            </a:r>
            <a:endParaRPr lang="en-GB" dirty="0"/>
          </a:p>
        </p:txBody>
      </p:sp>
      <p:cxnSp>
        <p:nvCxnSpPr>
          <p:cNvPr id="35" name="Straight Arrow Connector 34"/>
          <p:cNvCxnSpPr/>
          <p:nvPr/>
        </p:nvCxnSpPr>
        <p:spPr>
          <a:xfrm>
            <a:off x="1907704" y="515719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627784" y="5013176"/>
            <a:ext cx="1144865" cy="369332"/>
          </a:xfrm>
          <a:prstGeom prst="rect">
            <a:avLst/>
          </a:prstGeom>
          <a:noFill/>
        </p:spPr>
        <p:txBody>
          <a:bodyPr wrap="none" rtlCol="0">
            <a:spAutoFit/>
          </a:bodyPr>
          <a:lstStyle/>
          <a:p>
            <a:r>
              <a:rPr lang="en-US" dirty="0" smtClean="0"/>
              <a:t>-</a:t>
            </a:r>
            <a:r>
              <a:rPr lang="en-US" dirty="0" err="1" smtClean="0"/>
              <a:t>cp+v</a:t>
            </a:r>
            <a:r>
              <a:rPr lang="en-US" dirty="0" smtClean="0"/>
              <a:t>(1-p)</a:t>
            </a:r>
            <a:endParaRPr lang="en-GB" dirty="0"/>
          </a:p>
        </p:txBody>
      </p:sp>
      <p:sp>
        <p:nvSpPr>
          <p:cNvPr id="37" name="TextBox 36"/>
          <p:cNvSpPr txBox="1"/>
          <p:nvPr/>
        </p:nvSpPr>
        <p:spPr>
          <a:xfrm>
            <a:off x="827584" y="5517232"/>
            <a:ext cx="1067921" cy="369332"/>
          </a:xfrm>
          <a:prstGeom prst="rect">
            <a:avLst/>
          </a:prstGeom>
          <a:noFill/>
        </p:spPr>
        <p:txBody>
          <a:bodyPr wrap="none" rtlCol="0">
            <a:spAutoFit/>
          </a:bodyPr>
          <a:lstStyle/>
          <a:p>
            <a:r>
              <a:rPr lang="en-US" dirty="0" smtClean="0"/>
              <a:t>If A quits </a:t>
            </a:r>
            <a:endParaRPr lang="en-GB" dirty="0"/>
          </a:p>
        </p:txBody>
      </p:sp>
      <p:cxnSp>
        <p:nvCxnSpPr>
          <p:cNvPr id="39" name="Straight Arrow Connector 38"/>
          <p:cNvCxnSpPr/>
          <p:nvPr/>
        </p:nvCxnSpPr>
        <p:spPr>
          <a:xfrm>
            <a:off x="2051720" y="573325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627784" y="5445224"/>
            <a:ext cx="1106393" cy="369332"/>
          </a:xfrm>
          <a:prstGeom prst="rect">
            <a:avLst/>
          </a:prstGeom>
          <a:noFill/>
        </p:spPr>
        <p:txBody>
          <a:bodyPr wrap="none" rtlCol="0">
            <a:spAutoFit/>
          </a:bodyPr>
          <a:lstStyle/>
          <a:p>
            <a:r>
              <a:rPr lang="en-US" dirty="0" smtClean="0"/>
              <a:t>0p+0(1-p)</a:t>
            </a:r>
            <a:endParaRPr lang="en-GB" dirty="0"/>
          </a:p>
        </p:txBody>
      </p:sp>
      <p:sp>
        <p:nvSpPr>
          <p:cNvPr id="41" name="Right Brace 40"/>
          <p:cNvSpPr/>
          <p:nvPr/>
        </p:nvSpPr>
        <p:spPr>
          <a:xfrm>
            <a:off x="3923928" y="5157192"/>
            <a:ext cx="72008"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4283968" y="5373216"/>
            <a:ext cx="1101584" cy="369332"/>
          </a:xfrm>
          <a:prstGeom prst="rect">
            <a:avLst/>
          </a:prstGeom>
          <a:noFill/>
        </p:spPr>
        <p:txBody>
          <a:bodyPr wrap="none" rtlCol="0">
            <a:spAutoFit/>
          </a:bodyPr>
          <a:lstStyle/>
          <a:p>
            <a:r>
              <a:rPr lang="en-US" dirty="0" smtClean="0"/>
              <a:t>V(1-p)=pc</a:t>
            </a:r>
            <a:endParaRPr lang="en-GB" dirty="0"/>
          </a:p>
        </p:txBody>
      </p:sp>
      <p:cxnSp>
        <p:nvCxnSpPr>
          <p:cNvPr id="44" name="Straight Arrow Connector 43"/>
          <p:cNvCxnSpPr/>
          <p:nvPr/>
        </p:nvCxnSpPr>
        <p:spPr>
          <a:xfrm>
            <a:off x="5436096" y="558924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868144" y="5373216"/>
            <a:ext cx="930063" cy="369332"/>
          </a:xfrm>
          <a:prstGeom prst="rect">
            <a:avLst/>
          </a:prstGeom>
          <a:noFill/>
        </p:spPr>
        <p:txBody>
          <a:bodyPr wrap="none" rtlCol="0">
            <a:spAutoFit/>
          </a:bodyPr>
          <a:lstStyle/>
          <a:p>
            <a:r>
              <a:rPr lang="en-US" dirty="0" smtClean="0"/>
              <a:t>P=v/</a:t>
            </a:r>
            <a:r>
              <a:rPr lang="en-US" dirty="0" err="1" smtClean="0"/>
              <a:t>v+c</a:t>
            </a:r>
            <a:endParaRPr lang="en-GB" dirty="0"/>
          </a:p>
        </p:txBody>
      </p:sp>
      <p:cxnSp>
        <p:nvCxnSpPr>
          <p:cNvPr id="47" name="Straight Arrow Connector 46"/>
          <p:cNvCxnSpPr/>
          <p:nvPr/>
        </p:nvCxnSpPr>
        <p:spPr>
          <a:xfrm>
            <a:off x="6948264" y="558924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308304" y="5373216"/>
            <a:ext cx="1114408" cy="369332"/>
          </a:xfrm>
          <a:prstGeom prst="rect">
            <a:avLst/>
          </a:prstGeom>
          <a:noFill/>
        </p:spPr>
        <p:txBody>
          <a:bodyPr wrap="none" rtlCol="0">
            <a:spAutoFit/>
          </a:bodyPr>
          <a:lstStyle/>
          <a:p>
            <a:r>
              <a:rPr lang="en-US" dirty="0" smtClean="0"/>
              <a:t>1-p=c/</a:t>
            </a:r>
            <a:r>
              <a:rPr lang="en-US" dirty="0" err="1" smtClean="0"/>
              <a:t>v+c</a:t>
            </a:r>
            <a:endParaRPr lang="en-GB" dirty="0"/>
          </a:p>
        </p:txBody>
      </p:sp>
      <p:sp>
        <p:nvSpPr>
          <p:cNvPr id="49" name="TextBox 48"/>
          <p:cNvSpPr txBox="1"/>
          <p:nvPr/>
        </p:nvSpPr>
        <p:spPr>
          <a:xfrm>
            <a:off x="395536" y="6093296"/>
            <a:ext cx="4128951" cy="646331"/>
          </a:xfrm>
          <a:prstGeom prst="rect">
            <a:avLst/>
          </a:prstGeom>
          <a:noFill/>
        </p:spPr>
        <p:txBody>
          <a:bodyPr wrap="none" rtlCol="0">
            <a:spAutoFit/>
          </a:bodyPr>
          <a:lstStyle/>
          <a:p>
            <a:r>
              <a:rPr lang="en-US" dirty="0" smtClean="0"/>
              <a:t>Mixed  NE has both fight with </a:t>
            </a:r>
            <a:r>
              <a:rPr lang="en-US" dirty="0" err="1" smtClean="0"/>
              <a:t>prob</a:t>
            </a:r>
            <a:r>
              <a:rPr lang="en-US" dirty="0" smtClean="0"/>
              <a:t> =v/</a:t>
            </a:r>
            <a:r>
              <a:rPr lang="en-US" dirty="0" err="1" smtClean="0"/>
              <a:t>v+c</a:t>
            </a:r>
            <a:endParaRPr lang="en-US" dirty="0" smtClean="0"/>
          </a:p>
          <a:p>
            <a:r>
              <a:rPr lang="en-US" dirty="0" smtClean="0"/>
              <a:t>Pay off in this mixes NE=(0,0)</a:t>
            </a:r>
            <a:endParaRPr lang="en-GB" dirty="0"/>
          </a:p>
        </p:txBody>
      </p:sp>
      <p:sp>
        <p:nvSpPr>
          <p:cNvPr id="46" name="Slide Number Placeholder 45"/>
          <p:cNvSpPr>
            <a:spLocks noGrp="1"/>
          </p:cNvSpPr>
          <p:nvPr>
            <p:ph type="sldNum" sz="quarter" idx="12"/>
          </p:nvPr>
        </p:nvSpPr>
        <p:spPr/>
        <p:txBody>
          <a:bodyPr/>
          <a:lstStyle/>
          <a:p>
            <a:fld id="{1AC99574-BD32-4BAE-A6F6-2684FFE94A8F}" type="slidenum">
              <a:rPr lang="en-GB" smtClean="0"/>
              <a:pPr/>
              <a:t>137</a:t>
            </a:fld>
            <a:endParaRPr lang="en-GB" dirty="0"/>
          </a:p>
        </p:txBody>
      </p:sp>
      <p:cxnSp>
        <p:nvCxnSpPr>
          <p:cNvPr id="51" name="Straight Connector 50"/>
          <p:cNvCxnSpPr/>
          <p:nvPr/>
        </p:nvCxnSpPr>
        <p:spPr>
          <a:xfrm>
            <a:off x="4716016" y="1052736"/>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868144" y="1052736"/>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84168" y="1052736"/>
            <a:ext cx="21602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932040" y="1412776"/>
            <a:ext cx="21602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932040" y="2924944"/>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796136" y="2564904"/>
            <a:ext cx="216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92080" y="2564904"/>
            <a:ext cx="21602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148064" y="2924944"/>
            <a:ext cx="21602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92080" y="4725144"/>
            <a:ext cx="306494" cy="369332"/>
          </a:xfrm>
          <a:prstGeom prst="rect">
            <a:avLst/>
          </a:prstGeom>
          <a:noFill/>
        </p:spPr>
        <p:txBody>
          <a:bodyPr wrap="none" rtlCol="0">
            <a:spAutoFit/>
          </a:bodyPr>
          <a:lstStyle/>
          <a:p>
            <a:r>
              <a:rPr lang="en-US" dirty="0" smtClean="0"/>
              <a:t>p</a:t>
            </a:r>
            <a:endParaRPr lang="en-GB" dirty="0"/>
          </a:p>
        </p:txBody>
      </p:sp>
      <p:sp>
        <p:nvSpPr>
          <p:cNvPr id="60" name="TextBox 59"/>
          <p:cNvSpPr txBox="1"/>
          <p:nvPr/>
        </p:nvSpPr>
        <p:spPr>
          <a:xfrm>
            <a:off x="6732240" y="4797152"/>
            <a:ext cx="494046" cy="369332"/>
          </a:xfrm>
          <a:prstGeom prst="rect">
            <a:avLst/>
          </a:prstGeom>
          <a:noFill/>
        </p:spPr>
        <p:txBody>
          <a:bodyPr wrap="none" rtlCol="0">
            <a:spAutoFit/>
          </a:bodyPr>
          <a:lstStyle/>
          <a:p>
            <a:r>
              <a:rPr lang="en-US" dirty="0" smtClean="0"/>
              <a:t>1-p</a:t>
            </a:r>
            <a:endParaRPr lang="en-GB" dirty="0"/>
          </a:p>
        </p:txBody>
      </p:sp>
      <p:sp>
        <p:nvSpPr>
          <p:cNvPr id="61" name="TextBox 60"/>
          <p:cNvSpPr txBox="1"/>
          <p:nvPr/>
        </p:nvSpPr>
        <p:spPr>
          <a:xfrm>
            <a:off x="2915816" y="5229200"/>
            <a:ext cx="300082" cy="369332"/>
          </a:xfrm>
          <a:prstGeom prst="rect">
            <a:avLst/>
          </a:prstGeom>
          <a:noFill/>
        </p:spPr>
        <p:txBody>
          <a:bodyPr wrap="none" rtlCol="0">
            <a:spAutoFit/>
          </a:bodyPr>
          <a:lstStyle/>
          <a:p>
            <a:r>
              <a:rPr lang="en-US" dirty="0" smtClean="0"/>
              <a:t>=</a:t>
            </a:r>
            <a:endParaRPr lang="en-GB" dirty="0"/>
          </a:p>
        </p:txBody>
      </p:sp>
      <p:cxnSp>
        <p:nvCxnSpPr>
          <p:cNvPr id="63" name="Curved Connector 62"/>
          <p:cNvCxnSpPr/>
          <p:nvPr/>
        </p:nvCxnSpPr>
        <p:spPr>
          <a:xfrm flipV="1">
            <a:off x="5004048" y="188640"/>
            <a:ext cx="1440160" cy="57606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rot="5400000" flipH="1" flipV="1">
            <a:off x="4572000" y="548680"/>
            <a:ext cx="2232248" cy="151216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Curved Connector 72"/>
          <p:cNvCxnSpPr/>
          <p:nvPr/>
        </p:nvCxnSpPr>
        <p:spPr>
          <a:xfrm rot="5400000" flipH="1" flipV="1">
            <a:off x="6565912" y="22312"/>
            <a:ext cx="260648" cy="216024"/>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763688" y="1412776"/>
            <a:ext cx="554960" cy="369332"/>
          </a:xfrm>
          <a:prstGeom prst="rect">
            <a:avLst/>
          </a:prstGeom>
          <a:noFill/>
        </p:spPr>
        <p:txBody>
          <a:bodyPr wrap="none" rtlCol="0">
            <a:spAutoFit/>
          </a:bodyPr>
          <a:lstStyle/>
          <a:p>
            <a:r>
              <a:rPr lang="en-US" dirty="0" smtClean="0"/>
              <a:t>V&gt;C</a:t>
            </a:r>
            <a:endParaRPr lang="en-GB"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2339752" y="476672"/>
            <a:ext cx="576064" cy="10081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15816" y="476672"/>
            <a:ext cx="504056" cy="936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979712" y="1484784"/>
            <a:ext cx="360040" cy="36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39752" y="1484784"/>
            <a:ext cx="288032" cy="36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03848" y="1412776"/>
            <a:ext cx="216024"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19872" y="1412776"/>
            <a:ext cx="216024"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71800" y="0"/>
            <a:ext cx="317716" cy="369332"/>
          </a:xfrm>
          <a:prstGeom prst="rect">
            <a:avLst/>
          </a:prstGeom>
          <a:noFill/>
        </p:spPr>
        <p:txBody>
          <a:bodyPr wrap="none" rtlCol="0">
            <a:spAutoFit/>
          </a:bodyPr>
          <a:lstStyle/>
          <a:p>
            <a:r>
              <a:rPr lang="en-US" dirty="0" smtClean="0"/>
              <a:t>A</a:t>
            </a:r>
            <a:endParaRPr lang="en-GB" dirty="0"/>
          </a:p>
        </p:txBody>
      </p:sp>
      <p:cxnSp>
        <p:nvCxnSpPr>
          <p:cNvPr id="19" name="Straight Connector 18"/>
          <p:cNvCxnSpPr/>
          <p:nvPr/>
        </p:nvCxnSpPr>
        <p:spPr>
          <a:xfrm flipV="1">
            <a:off x="2339752" y="1412776"/>
            <a:ext cx="1080120" cy="7200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23728" y="692696"/>
            <a:ext cx="598241" cy="369332"/>
          </a:xfrm>
          <a:prstGeom prst="rect">
            <a:avLst/>
          </a:prstGeom>
          <a:noFill/>
        </p:spPr>
        <p:txBody>
          <a:bodyPr wrap="none" rtlCol="0">
            <a:spAutoFit/>
          </a:bodyPr>
          <a:lstStyle/>
          <a:p>
            <a:r>
              <a:rPr lang="en-US" dirty="0" smtClean="0"/>
              <a:t>Q(1)</a:t>
            </a:r>
            <a:endParaRPr lang="en-GB" dirty="0"/>
          </a:p>
        </p:txBody>
      </p:sp>
      <p:sp>
        <p:nvSpPr>
          <p:cNvPr id="21" name="TextBox 20"/>
          <p:cNvSpPr txBox="1"/>
          <p:nvPr/>
        </p:nvSpPr>
        <p:spPr>
          <a:xfrm>
            <a:off x="3275856" y="764704"/>
            <a:ext cx="548548" cy="369332"/>
          </a:xfrm>
          <a:prstGeom prst="rect">
            <a:avLst/>
          </a:prstGeom>
          <a:noFill/>
        </p:spPr>
        <p:txBody>
          <a:bodyPr wrap="none" rtlCol="0">
            <a:spAutoFit/>
          </a:bodyPr>
          <a:lstStyle/>
          <a:p>
            <a:r>
              <a:rPr lang="en-US" dirty="0" smtClean="0"/>
              <a:t>F(1)</a:t>
            </a:r>
            <a:endParaRPr lang="en-GB" dirty="0"/>
          </a:p>
        </p:txBody>
      </p:sp>
      <p:sp>
        <p:nvSpPr>
          <p:cNvPr id="22" name="TextBox 21"/>
          <p:cNvSpPr txBox="1"/>
          <p:nvPr/>
        </p:nvSpPr>
        <p:spPr>
          <a:xfrm>
            <a:off x="1835696" y="1340768"/>
            <a:ext cx="564578" cy="369332"/>
          </a:xfrm>
          <a:prstGeom prst="rect">
            <a:avLst/>
          </a:prstGeom>
          <a:noFill/>
        </p:spPr>
        <p:txBody>
          <a:bodyPr wrap="none" rtlCol="0">
            <a:spAutoFit/>
          </a:bodyPr>
          <a:lstStyle/>
          <a:p>
            <a:r>
              <a:rPr lang="en-US" dirty="0" smtClean="0"/>
              <a:t>q(1)</a:t>
            </a:r>
            <a:endParaRPr lang="en-GB" dirty="0"/>
          </a:p>
        </p:txBody>
      </p:sp>
      <p:sp>
        <p:nvSpPr>
          <p:cNvPr id="23" name="TextBox 22"/>
          <p:cNvSpPr txBox="1"/>
          <p:nvPr/>
        </p:nvSpPr>
        <p:spPr>
          <a:xfrm>
            <a:off x="3491880" y="1196752"/>
            <a:ext cx="513282" cy="369332"/>
          </a:xfrm>
          <a:prstGeom prst="rect">
            <a:avLst/>
          </a:prstGeom>
          <a:noFill/>
        </p:spPr>
        <p:txBody>
          <a:bodyPr wrap="none" rtlCol="0">
            <a:spAutoFit/>
          </a:bodyPr>
          <a:lstStyle/>
          <a:p>
            <a:r>
              <a:rPr lang="en-US" dirty="0" smtClean="0"/>
              <a:t>f(1)</a:t>
            </a:r>
            <a:endParaRPr lang="en-GB" dirty="0"/>
          </a:p>
        </p:txBody>
      </p:sp>
      <p:sp>
        <p:nvSpPr>
          <p:cNvPr id="24" name="TextBox 23"/>
          <p:cNvSpPr txBox="1"/>
          <p:nvPr/>
        </p:nvSpPr>
        <p:spPr>
          <a:xfrm>
            <a:off x="1691680" y="1772816"/>
            <a:ext cx="476412" cy="369332"/>
          </a:xfrm>
          <a:prstGeom prst="rect">
            <a:avLst/>
          </a:prstGeom>
          <a:noFill/>
        </p:spPr>
        <p:txBody>
          <a:bodyPr wrap="none" rtlCol="0">
            <a:spAutoFit/>
          </a:bodyPr>
          <a:lstStyle/>
          <a:p>
            <a:r>
              <a:rPr lang="en-US" dirty="0" smtClean="0"/>
              <a:t>0,0</a:t>
            </a:r>
            <a:endParaRPr lang="en-GB" dirty="0"/>
          </a:p>
        </p:txBody>
      </p:sp>
      <p:sp>
        <p:nvSpPr>
          <p:cNvPr id="25" name="TextBox 24"/>
          <p:cNvSpPr txBox="1"/>
          <p:nvPr/>
        </p:nvSpPr>
        <p:spPr>
          <a:xfrm>
            <a:off x="2411760" y="1700808"/>
            <a:ext cx="463588" cy="369332"/>
          </a:xfrm>
          <a:prstGeom prst="rect">
            <a:avLst/>
          </a:prstGeom>
          <a:noFill/>
        </p:spPr>
        <p:txBody>
          <a:bodyPr wrap="none" rtlCol="0">
            <a:spAutoFit/>
          </a:bodyPr>
          <a:lstStyle/>
          <a:p>
            <a:r>
              <a:rPr lang="en-US" dirty="0" smtClean="0"/>
              <a:t>0,v</a:t>
            </a:r>
            <a:endParaRPr lang="en-GB" dirty="0"/>
          </a:p>
        </p:txBody>
      </p:sp>
      <p:sp>
        <p:nvSpPr>
          <p:cNvPr id="26" name="TextBox 25"/>
          <p:cNvSpPr txBox="1"/>
          <p:nvPr/>
        </p:nvSpPr>
        <p:spPr>
          <a:xfrm>
            <a:off x="2915816" y="1556792"/>
            <a:ext cx="472117" cy="369332"/>
          </a:xfrm>
          <a:prstGeom prst="rect">
            <a:avLst/>
          </a:prstGeom>
          <a:noFill/>
        </p:spPr>
        <p:txBody>
          <a:bodyPr wrap="none" rtlCol="0">
            <a:spAutoFit/>
          </a:bodyPr>
          <a:lstStyle/>
          <a:p>
            <a:r>
              <a:rPr lang="en-US" dirty="0" smtClean="0"/>
              <a:t>V,0</a:t>
            </a:r>
            <a:endParaRPr lang="en-GB" dirty="0"/>
          </a:p>
        </p:txBody>
      </p:sp>
      <p:sp>
        <p:nvSpPr>
          <p:cNvPr id="27" name="TextBox 26"/>
          <p:cNvSpPr txBox="1"/>
          <p:nvPr/>
        </p:nvSpPr>
        <p:spPr>
          <a:xfrm>
            <a:off x="3635896" y="1628800"/>
            <a:ext cx="352982" cy="369332"/>
          </a:xfrm>
          <a:prstGeom prst="rect">
            <a:avLst/>
          </a:prstGeom>
          <a:noFill/>
        </p:spPr>
        <p:txBody>
          <a:bodyPr wrap="none" rtlCol="0">
            <a:spAutoFit/>
          </a:bodyPr>
          <a:lstStyle/>
          <a:p>
            <a:r>
              <a:rPr lang="en-US" dirty="0" smtClean="0"/>
              <a:t>-c</a:t>
            </a:r>
            <a:endParaRPr lang="en-GB" dirty="0"/>
          </a:p>
        </p:txBody>
      </p:sp>
      <p:sp>
        <p:nvSpPr>
          <p:cNvPr id="28" name="TextBox 27"/>
          <p:cNvSpPr txBox="1"/>
          <p:nvPr/>
        </p:nvSpPr>
        <p:spPr>
          <a:xfrm>
            <a:off x="3851920" y="1556792"/>
            <a:ext cx="300082" cy="369332"/>
          </a:xfrm>
          <a:prstGeom prst="rect">
            <a:avLst/>
          </a:prstGeom>
          <a:noFill/>
        </p:spPr>
        <p:txBody>
          <a:bodyPr wrap="none" rtlCol="0">
            <a:spAutoFit/>
          </a:bodyPr>
          <a:lstStyle/>
          <a:p>
            <a:r>
              <a:rPr lang="en-US" dirty="0" smtClean="0"/>
              <a:t>+</a:t>
            </a:r>
            <a:endParaRPr lang="en-GB" dirty="0"/>
          </a:p>
        </p:txBody>
      </p:sp>
      <p:sp>
        <p:nvSpPr>
          <p:cNvPr id="29" name="TextBox 28"/>
          <p:cNvSpPr txBox="1"/>
          <p:nvPr/>
        </p:nvSpPr>
        <p:spPr>
          <a:xfrm>
            <a:off x="4139952" y="260648"/>
            <a:ext cx="1933478" cy="369332"/>
          </a:xfrm>
          <a:prstGeom prst="rect">
            <a:avLst/>
          </a:prstGeom>
          <a:noFill/>
        </p:spPr>
        <p:txBody>
          <a:bodyPr wrap="none" rtlCol="0">
            <a:spAutoFit/>
          </a:bodyPr>
          <a:lstStyle/>
          <a:p>
            <a:r>
              <a:rPr lang="en-US" dirty="0" smtClean="0"/>
              <a:t>Stage 2 NE pay off </a:t>
            </a:r>
            <a:endParaRPr lang="en-GB" dirty="0"/>
          </a:p>
        </p:txBody>
      </p:sp>
      <p:sp>
        <p:nvSpPr>
          <p:cNvPr id="30" name="TextBox 29"/>
          <p:cNvSpPr txBox="1"/>
          <p:nvPr/>
        </p:nvSpPr>
        <p:spPr>
          <a:xfrm>
            <a:off x="1403648" y="2924944"/>
            <a:ext cx="317716" cy="369332"/>
          </a:xfrm>
          <a:prstGeom prst="rect">
            <a:avLst/>
          </a:prstGeom>
          <a:noFill/>
        </p:spPr>
        <p:txBody>
          <a:bodyPr wrap="none" rtlCol="0">
            <a:spAutoFit/>
          </a:bodyPr>
          <a:lstStyle/>
          <a:p>
            <a:r>
              <a:rPr lang="en-US" dirty="0" smtClean="0"/>
              <a:t>A</a:t>
            </a:r>
            <a:endParaRPr lang="en-GB" dirty="0"/>
          </a:p>
        </p:txBody>
      </p:sp>
      <p:graphicFrame>
        <p:nvGraphicFramePr>
          <p:cNvPr id="31" name="Table 30"/>
          <p:cNvGraphicFramePr>
            <a:graphicFrameLocks noGrp="1"/>
          </p:cNvGraphicFramePr>
          <p:nvPr/>
        </p:nvGraphicFramePr>
        <p:xfrm>
          <a:off x="2627784" y="2708920"/>
          <a:ext cx="1584176" cy="731520"/>
        </p:xfrm>
        <a:graphic>
          <a:graphicData uri="http://schemas.openxmlformats.org/drawingml/2006/table">
            <a:tbl>
              <a:tblPr firstRow="1" bandRow="1">
                <a:tableStyleId>{5940675A-B579-460E-94D1-54222C63F5DA}</a:tableStyleId>
              </a:tblPr>
              <a:tblGrid>
                <a:gridCol w="792088"/>
                <a:gridCol w="792088"/>
              </a:tblGrid>
              <a:tr h="262828">
                <a:tc>
                  <a:txBody>
                    <a:bodyPr/>
                    <a:lstStyle/>
                    <a:p>
                      <a:endParaRPr lang="en-GB" dirty="0"/>
                    </a:p>
                  </a:txBody>
                  <a:tcPr/>
                </a:tc>
                <a:tc>
                  <a:txBody>
                    <a:bodyPr/>
                    <a:lstStyle/>
                    <a:p>
                      <a:endParaRPr lang="en-GB"/>
                    </a:p>
                  </a:txBody>
                  <a:tcPr/>
                </a:tc>
              </a:tr>
              <a:tr h="262828">
                <a:tc>
                  <a:txBody>
                    <a:bodyPr/>
                    <a:lstStyle/>
                    <a:p>
                      <a:endParaRPr lang="en-GB"/>
                    </a:p>
                  </a:txBody>
                  <a:tcPr/>
                </a:tc>
                <a:tc>
                  <a:txBody>
                    <a:bodyPr/>
                    <a:lstStyle/>
                    <a:p>
                      <a:endParaRPr lang="en-GB" dirty="0"/>
                    </a:p>
                  </a:txBody>
                  <a:tcPr/>
                </a:tc>
              </a:tr>
            </a:tbl>
          </a:graphicData>
        </a:graphic>
      </p:graphicFrame>
      <p:sp>
        <p:nvSpPr>
          <p:cNvPr id="32" name="TextBox 31"/>
          <p:cNvSpPr txBox="1"/>
          <p:nvPr/>
        </p:nvSpPr>
        <p:spPr>
          <a:xfrm>
            <a:off x="2699792" y="2636912"/>
            <a:ext cx="580608" cy="523220"/>
          </a:xfrm>
          <a:prstGeom prst="rect">
            <a:avLst/>
          </a:prstGeom>
          <a:noFill/>
        </p:spPr>
        <p:txBody>
          <a:bodyPr wrap="none" rtlCol="0">
            <a:spAutoFit/>
          </a:bodyPr>
          <a:lstStyle/>
          <a:p>
            <a:r>
              <a:rPr lang="en-US" sz="1400" dirty="0" smtClean="0"/>
              <a:t>-c +0,</a:t>
            </a:r>
          </a:p>
          <a:p>
            <a:r>
              <a:rPr lang="en-US" sz="1400" dirty="0" smtClean="0"/>
              <a:t>-c+0</a:t>
            </a:r>
            <a:endParaRPr lang="en-GB" sz="1400" dirty="0"/>
          </a:p>
        </p:txBody>
      </p:sp>
      <p:sp>
        <p:nvSpPr>
          <p:cNvPr id="35" name="TextBox 34"/>
          <p:cNvSpPr txBox="1"/>
          <p:nvPr/>
        </p:nvSpPr>
        <p:spPr>
          <a:xfrm>
            <a:off x="3491880" y="2708920"/>
            <a:ext cx="472117" cy="369332"/>
          </a:xfrm>
          <a:prstGeom prst="rect">
            <a:avLst/>
          </a:prstGeom>
          <a:noFill/>
        </p:spPr>
        <p:txBody>
          <a:bodyPr wrap="none" rtlCol="0">
            <a:spAutoFit/>
          </a:bodyPr>
          <a:lstStyle/>
          <a:p>
            <a:r>
              <a:rPr lang="en-US" dirty="0" smtClean="0"/>
              <a:t>V,0</a:t>
            </a:r>
            <a:endParaRPr lang="en-GB" dirty="0"/>
          </a:p>
        </p:txBody>
      </p:sp>
      <p:sp>
        <p:nvSpPr>
          <p:cNvPr id="36" name="TextBox 35"/>
          <p:cNvSpPr txBox="1"/>
          <p:nvPr/>
        </p:nvSpPr>
        <p:spPr>
          <a:xfrm>
            <a:off x="2771800" y="3068960"/>
            <a:ext cx="463588" cy="369332"/>
          </a:xfrm>
          <a:prstGeom prst="rect">
            <a:avLst/>
          </a:prstGeom>
          <a:noFill/>
        </p:spPr>
        <p:txBody>
          <a:bodyPr wrap="none" rtlCol="0">
            <a:spAutoFit/>
          </a:bodyPr>
          <a:lstStyle/>
          <a:p>
            <a:r>
              <a:rPr lang="en-US" dirty="0" smtClean="0"/>
              <a:t>0,v</a:t>
            </a:r>
            <a:endParaRPr lang="en-GB" dirty="0"/>
          </a:p>
        </p:txBody>
      </p:sp>
      <p:sp>
        <p:nvSpPr>
          <p:cNvPr id="37" name="TextBox 36"/>
          <p:cNvSpPr txBox="1"/>
          <p:nvPr/>
        </p:nvSpPr>
        <p:spPr>
          <a:xfrm>
            <a:off x="3563888" y="3068960"/>
            <a:ext cx="476412" cy="369332"/>
          </a:xfrm>
          <a:prstGeom prst="rect">
            <a:avLst/>
          </a:prstGeom>
          <a:noFill/>
        </p:spPr>
        <p:txBody>
          <a:bodyPr wrap="none" rtlCol="0">
            <a:spAutoFit/>
          </a:bodyPr>
          <a:lstStyle/>
          <a:p>
            <a:r>
              <a:rPr lang="en-US" dirty="0" smtClean="0"/>
              <a:t>0,0</a:t>
            </a:r>
            <a:endParaRPr lang="en-GB" dirty="0"/>
          </a:p>
        </p:txBody>
      </p:sp>
      <p:sp>
        <p:nvSpPr>
          <p:cNvPr id="38" name="TextBox 37"/>
          <p:cNvSpPr txBox="1"/>
          <p:nvPr/>
        </p:nvSpPr>
        <p:spPr>
          <a:xfrm>
            <a:off x="2051720" y="2780928"/>
            <a:ext cx="548548" cy="369332"/>
          </a:xfrm>
          <a:prstGeom prst="rect">
            <a:avLst/>
          </a:prstGeom>
          <a:noFill/>
        </p:spPr>
        <p:txBody>
          <a:bodyPr wrap="none" rtlCol="0">
            <a:spAutoFit/>
          </a:bodyPr>
          <a:lstStyle/>
          <a:p>
            <a:r>
              <a:rPr lang="en-US" dirty="0" smtClean="0"/>
              <a:t>F(1)</a:t>
            </a:r>
            <a:endParaRPr lang="en-GB" dirty="0"/>
          </a:p>
        </p:txBody>
      </p:sp>
      <p:sp>
        <p:nvSpPr>
          <p:cNvPr id="39" name="TextBox 38"/>
          <p:cNvSpPr txBox="1"/>
          <p:nvPr/>
        </p:nvSpPr>
        <p:spPr>
          <a:xfrm>
            <a:off x="1979712" y="3140968"/>
            <a:ext cx="598241" cy="369332"/>
          </a:xfrm>
          <a:prstGeom prst="rect">
            <a:avLst/>
          </a:prstGeom>
          <a:noFill/>
        </p:spPr>
        <p:txBody>
          <a:bodyPr wrap="none" rtlCol="0">
            <a:spAutoFit/>
          </a:bodyPr>
          <a:lstStyle/>
          <a:p>
            <a:r>
              <a:rPr lang="en-US" dirty="0" smtClean="0"/>
              <a:t>Q(1)</a:t>
            </a:r>
            <a:endParaRPr lang="en-GB" dirty="0"/>
          </a:p>
        </p:txBody>
      </p:sp>
      <p:sp>
        <p:nvSpPr>
          <p:cNvPr id="40" name="TextBox 39"/>
          <p:cNvSpPr txBox="1"/>
          <p:nvPr/>
        </p:nvSpPr>
        <p:spPr>
          <a:xfrm>
            <a:off x="2843808" y="2276872"/>
            <a:ext cx="513282" cy="369332"/>
          </a:xfrm>
          <a:prstGeom prst="rect">
            <a:avLst/>
          </a:prstGeom>
          <a:noFill/>
        </p:spPr>
        <p:txBody>
          <a:bodyPr wrap="none" rtlCol="0">
            <a:spAutoFit/>
          </a:bodyPr>
          <a:lstStyle/>
          <a:p>
            <a:r>
              <a:rPr lang="en-US" dirty="0" smtClean="0"/>
              <a:t>f(1)</a:t>
            </a:r>
            <a:endParaRPr lang="en-GB" dirty="0"/>
          </a:p>
        </p:txBody>
      </p:sp>
      <p:sp>
        <p:nvSpPr>
          <p:cNvPr id="41" name="TextBox 40"/>
          <p:cNvSpPr txBox="1"/>
          <p:nvPr/>
        </p:nvSpPr>
        <p:spPr>
          <a:xfrm>
            <a:off x="3419872" y="2276872"/>
            <a:ext cx="564578" cy="369332"/>
          </a:xfrm>
          <a:prstGeom prst="rect">
            <a:avLst/>
          </a:prstGeom>
          <a:noFill/>
        </p:spPr>
        <p:txBody>
          <a:bodyPr wrap="none" rtlCol="0">
            <a:spAutoFit/>
          </a:bodyPr>
          <a:lstStyle/>
          <a:p>
            <a:r>
              <a:rPr lang="en-US" dirty="0" smtClean="0"/>
              <a:t>q(1)</a:t>
            </a:r>
            <a:endParaRPr lang="en-GB" dirty="0"/>
          </a:p>
        </p:txBody>
      </p:sp>
      <p:sp>
        <p:nvSpPr>
          <p:cNvPr id="42" name="TextBox 41"/>
          <p:cNvSpPr txBox="1"/>
          <p:nvPr/>
        </p:nvSpPr>
        <p:spPr>
          <a:xfrm>
            <a:off x="2915816" y="3429000"/>
            <a:ext cx="306494" cy="369332"/>
          </a:xfrm>
          <a:prstGeom prst="rect">
            <a:avLst/>
          </a:prstGeom>
          <a:noFill/>
        </p:spPr>
        <p:txBody>
          <a:bodyPr wrap="none" rtlCol="0">
            <a:spAutoFit/>
          </a:bodyPr>
          <a:lstStyle/>
          <a:p>
            <a:r>
              <a:rPr lang="en-US" dirty="0" smtClean="0"/>
              <a:t>p</a:t>
            </a:r>
            <a:endParaRPr lang="en-GB" dirty="0"/>
          </a:p>
        </p:txBody>
      </p:sp>
      <p:sp>
        <p:nvSpPr>
          <p:cNvPr id="43" name="TextBox 42"/>
          <p:cNvSpPr txBox="1"/>
          <p:nvPr/>
        </p:nvSpPr>
        <p:spPr>
          <a:xfrm>
            <a:off x="3563888" y="3429000"/>
            <a:ext cx="494046" cy="369332"/>
          </a:xfrm>
          <a:prstGeom prst="rect">
            <a:avLst/>
          </a:prstGeom>
          <a:noFill/>
        </p:spPr>
        <p:txBody>
          <a:bodyPr wrap="none" rtlCol="0">
            <a:spAutoFit/>
          </a:bodyPr>
          <a:lstStyle/>
          <a:p>
            <a:r>
              <a:rPr lang="en-US" dirty="0" smtClean="0"/>
              <a:t>1-p</a:t>
            </a:r>
            <a:endParaRPr lang="en-GB" dirty="0"/>
          </a:p>
        </p:txBody>
      </p:sp>
      <p:sp>
        <p:nvSpPr>
          <p:cNvPr id="44" name="TextBox 43"/>
          <p:cNvSpPr txBox="1"/>
          <p:nvPr/>
        </p:nvSpPr>
        <p:spPr>
          <a:xfrm>
            <a:off x="539552" y="4293096"/>
            <a:ext cx="5976664" cy="1477328"/>
          </a:xfrm>
          <a:prstGeom prst="rect">
            <a:avLst/>
          </a:prstGeom>
          <a:noFill/>
        </p:spPr>
        <p:txBody>
          <a:bodyPr wrap="square" rtlCol="0">
            <a:spAutoFit/>
          </a:bodyPr>
          <a:lstStyle/>
          <a:p>
            <a:r>
              <a:rPr lang="en-US" dirty="0" smtClean="0"/>
              <a:t>Mixed SPE in this matrix is both F with </a:t>
            </a:r>
            <a:r>
              <a:rPr lang="en-US" dirty="0" err="1" smtClean="0"/>
              <a:t>prob</a:t>
            </a:r>
            <a:endParaRPr lang="en-US" dirty="0" smtClean="0"/>
          </a:p>
          <a:p>
            <a:r>
              <a:rPr lang="en-US" dirty="0" smtClean="0"/>
              <a:t> </a:t>
            </a:r>
          </a:p>
          <a:p>
            <a:endParaRPr lang="en-US" dirty="0" smtClean="0"/>
          </a:p>
          <a:p>
            <a:endParaRPr lang="en-US" dirty="0" smtClean="0"/>
          </a:p>
          <a:p>
            <a:r>
              <a:rPr lang="en-US" dirty="0" smtClean="0"/>
              <a:t>Mixed    SPE                                pay off is 0</a:t>
            </a:r>
            <a:endParaRPr lang="en-GB" dirty="0"/>
          </a:p>
        </p:txBody>
      </p:sp>
      <p:sp>
        <p:nvSpPr>
          <p:cNvPr id="50" name="TextBox 49"/>
          <p:cNvSpPr txBox="1"/>
          <p:nvPr/>
        </p:nvSpPr>
        <p:spPr>
          <a:xfrm>
            <a:off x="3203848" y="2060848"/>
            <a:ext cx="309700" cy="369332"/>
          </a:xfrm>
          <a:prstGeom prst="rect">
            <a:avLst/>
          </a:prstGeom>
          <a:noFill/>
        </p:spPr>
        <p:txBody>
          <a:bodyPr wrap="none" rtlCol="0">
            <a:spAutoFit/>
          </a:bodyPr>
          <a:lstStyle/>
          <a:p>
            <a:r>
              <a:rPr lang="en-US" dirty="0" smtClean="0"/>
              <a:t>B</a:t>
            </a:r>
            <a:endParaRPr lang="en-GB" dirty="0"/>
          </a:p>
        </p:txBody>
      </p:sp>
      <p:sp>
        <p:nvSpPr>
          <p:cNvPr id="51" name="Date Placeholder 50"/>
          <p:cNvSpPr>
            <a:spLocks noGrp="1"/>
          </p:cNvSpPr>
          <p:nvPr>
            <p:ph type="dt" sz="half" idx="10"/>
          </p:nvPr>
        </p:nvSpPr>
        <p:spPr/>
        <p:txBody>
          <a:bodyPr/>
          <a:lstStyle/>
          <a:p>
            <a:fld id="{E5759B09-91CC-4C73-B9D8-BCD0464D61A6}" type="datetime1">
              <a:rPr lang="en-GB" smtClean="0"/>
              <a:pPr/>
              <a:t>01/12/2013</a:t>
            </a:fld>
            <a:endParaRPr lang="en-GB"/>
          </a:p>
        </p:txBody>
      </p:sp>
      <p:sp>
        <p:nvSpPr>
          <p:cNvPr id="52" name="Slide Number Placeholder 51"/>
          <p:cNvSpPr>
            <a:spLocks noGrp="1"/>
          </p:cNvSpPr>
          <p:nvPr>
            <p:ph type="sldNum" sz="quarter" idx="12"/>
          </p:nvPr>
        </p:nvSpPr>
        <p:spPr/>
        <p:txBody>
          <a:bodyPr/>
          <a:lstStyle/>
          <a:p>
            <a:fld id="{1AC99574-BD32-4BAE-A6F6-2684FFE94A8F}" type="slidenum">
              <a:rPr lang="en-GB" smtClean="0"/>
              <a:pPr/>
              <a:t>138</a:t>
            </a:fld>
            <a:endParaRPr lang="en-GB"/>
          </a:p>
        </p:txBody>
      </p:sp>
      <p:sp>
        <p:nvSpPr>
          <p:cNvPr id="53" name="TextBox 52"/>
          <p:cNvSpPr txBox="1"/>
          <p:nvPr/>
        </p:nvSpPr>
        <p:spPr>
          <a:xfrm>
            <a:off x="4788024" y="2996952"/>
            <a:ext cx="2406236" cy="369332"/>
          </a:xfrm>
          <a:prstGeom prst="rect">
            <a:avLst/>
          </a:prstGeom>
          <a:noFill/>
        </p:spPr>
        <p:txBody>
          <a:bodyPr wrap="none" rtlCol="0">
            <a:spAutoFit/>
          </a:bodyPr>
          <a:lstStyle/>
          <a:p>
            <a:r>
              <a:rPr lang="en-US" dirty="0" smtClean="0"/>
              <a:t>Mixed NE of period two</a:t>
            </a:r>
            <a:endParaRPr lang="en-GB" dirty="0"/>
          </a:p>
        </p:txBody>
      </p:sp>
      <p:graphicFrame>
        <p:nvGraphicFramePr>
          <p:cNvPr id="54" name="Object 53"/>
          <p:cNvGraphicFramePr>
            <a:graphicFrameLocks noChangeAspect="1"/>
          </p:cNvGraphicFramePr>
          <p:nvPr/>
        </p:nvGraphicFramePr>
        <p:xfrm>
          <a:off x="1043608" y="4546934"/>
          <a:ext cx="1080120" cy="643918"/>
        </p:xfrm>
        <a:graphic>
          <a:graphicData uri="http://schemas.openxmlformats.org/presentationml/2006/ole">
            <p:oleObj spid="_x0000_s359425" name="Equation" r:id="rId3" imgW="660240" imgH="393480" progId="Equation.3">
              <p:embed/>
            </p:oleObj>
          </a:graphicData>
        </a:graphic>
      </p:graphicFrame>
      <p:graphicFrame>
        <p:nvGraphicFramePr>
          <p:cNvPr id="55" name="Object 54"/>
          <p:cNvGraphicFramePr>
            <a:graphicFrameLocks noChangeAspect="1"/>
          </p:cNvGraphicFramePr>
          <p:nvPr/>
        </p:nvGraphicFramePr>
        <p:xfrm>
          <a:off x="1835696" y="5445224"/>
          <a:ext cx="1503040" cy="300608"/>
        </p:xfrm>
        <a:graphic>
          <a:graphicData uri="http://schemas.openxmlformats.org/presentationml/2006/ole">
            <p:oleObj spid="_x0000_s359426" name="Equation" r:id="rId4" imgW="1143000" imgH="228600" progId="Equation.3">
              <p:embed/>
            </p:oleObj>
          </a:graphicData>
        </a:graphic>
      </p:graphicFrame>
      <p:sp>
        <p:nvSpPr>
          <p:cNvPr id="56" name="TextBox 55"/>
          <p:cNvSpPr txBox="1"/>
          <p:nvPr/>
        </p:nvSpPr>
        <p:spPr>
          <a:xfrm>
            <a:off x="1691680" y="5949280"/>
            <a:ext cx="3989169" cy="369332"/>
          </a:xfrm>
          <a:prstGeom prst="rect">
            <a:avLst/>
          </a:prstGeom>
          <a:noFill/>
        </p:spPr>
        <p:txBody>
          <a:bodyPr wrap="none" rtlCol="0">
            <a:spAutoFit/>
          </a:bodyPr>
          <a:lstStyle/>
          <a:p>
            <a:r>
              <a:rPr lang="en-US" dirty="0" smtClean="0"/>
              <a:t>Prop of fighting occurring          v           c  </a:t>
            </a:r>
            <a:endParaRPr lang="en-GB" dirty="0"/>
          </a:p>
        </p:txBody>
      </p:sp>
      <p:cxnSp>
        <p:nvCxnSpPr>
          <p:cNvPr id="58" name="Straight Arrow Connector 57"/>
          <p:cNvCxnSpPr/>
          <p:nvPr/>
        </p:nvCxnSpPr>
        <p:spPr>
          <a:xfrm flipV="1">
            <a:off x="4572000" y="602128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652120" y="594928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03C5-E4E8-4783-82FA-2128F5D2C236}"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139</a:t>
            </a:fld>
            <a:endParaRPr lang="en-GB"/>
          </a:p>
        </p:txBody>
      </p:sp>
      <p:sp>
        <p:nvSpPr>
          <p:cNvPr id="4" name="TextBox 3"/>
          <p:cNvSpPr txBox="1"/>
          <p:nvPr/>
        </p:nvSpPr>
        <p:spPr>
          <a:xfrm>
            <a:off x="683568" y="476672"/>
            <a:ext cx="2126864" cy="369332"/>
          </a:xfrm>
          <a:prstGeom prst="rect">
            <a:avLst/>
          </a:prstGeom>
          <a:noFill/>
        </p:spPr>
        <p:txBody>
          <a:bodyPr wrap="none" rtlCol="0">
            <a:spAutoFit/>
          </a:bodyPr>
          <a:lstStyle/>
          <a:p>
            <a:r>
              <a:rPr lang="en-US" dirty="0" smtClean="0"/>
              <a:t>Infinite period Game</a:t>
            </a:r>
            <a:endParaRPr lang="en-GB" dirty="0"/>
          </a:p>
        </p:txBody>
      </p:sp>
      <p:cxnSp>
        <p:nvCxnSpPr>
          <p:cNvPr id="6" name="Straight Connector 5"/>
          <p:cNvCxnSpPr/>
          <p:nvPr/>
        </p:nvCxnSpPr>
        <p:spPr>
          <a:xfrm flipV="1">
            <a:off x="1979712" y="1340768"/>
            <a:ext cx="4968552"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79712" y="1412776"/>
            <a:ext cx="1080120" cy="12241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95936" y="1412776"/>
            <a:ext cx="936104" cy="1008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68144" y="1340768"/>
            <a:ext cx="792088" cy="9361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15816" y="1412776"/>
            <a:ext cx="432048"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59832" y="2636912"/>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59832" y="2636912"/>
            <a:ext cx="216024"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32040" y="1412776"/>
            <a:ext cx="288032"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32040" y="2420888"/>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32040" y="2420888"/>
            <a:ext cx="216024"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60232" y="2276872"/>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660232" y="2276872"/>
            <a:ext cx="288032"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15816" y="1412776"/>
            <a:ext cx="216024"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32040" y="1412776"/>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516216" y="1340768"/>
            <a:ext cx="144016"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516216" y="1340768"/>
            <a:ext cx="50405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308304" y="1124744"/>
            <a:ext cx="776175" cy="369332"/>
          </a:xfrm>
          <a:prstGeom prst="rect">
            <a:avLst/>
          </a:prstGeom>
          <a:noFill/>
        </p:spPr>
        <p:txBody>
          <a:bodyPr wrap="none" rtlCol="0">
            <a:spAutoFit/>
          </a:bodyPr>
          <a:lstStyle/>
          <a:p>
            <a:r>
              <a:rPr lang="en-US" dirty="0" smtClean="0"/>
              <a:t>………..</a:t>
            </a:r>
            <a:endParaRPr lang="en-GB" dirty="0"/>
          </a:p>
        </p:txBody>
      </p:sp>
      <p:cxnSp>
        <p:nvCxnSpPr>
          <p:cNvPr id="41" name="Straight Connector 40"/>
          <p:cNvCxnSpPr/>
          <p:nvPr/>
        </p:nvCxnSpPr>
        <p:spPr>
          <a:xfrm>
            <a:off x="3563888" y="4005064"/>
            <a:ext cx="144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355976" y="4005064"/>
            <a:ext cx="50405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63888" y="4005064"/>
            <a:ext cx="864096" cy="9361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427984" y="4941168"/>
            <a:ext cx="72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427984" y="4941168"/>
            <a:ext cx="432048"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355976" y="4005064"/>
            <a:ext cx="72008" cy="1008112"/>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979712" y="3789040"/>
            <a:ext cx="1511952" cy="369332"/>
          </a:xfrm>
          <a:prstGeom prst="rect">
            <a:avLst/>
          </a:prstGeom>
          <a:noFill/>
        </p:spPr>
        <p:txBody>
          <a:bodyPr wrap="none" rtlCol="0">
            <a:spAutoFit/>
          </a:bodyPr>
          <a:lstStyle/>
          <a:p>
            <a:r>
              <a:rPr lang="en-US" dirty="0" smtClean="0"/>
              <a:t>…………………….</a:t>
            </a:r>
            <a:endParaRPr lang="en-GB" dirty="0"/>
          </a:p>
        </p:txBody>
      </p:sp>
      <p:sp>
        <p:nvSpPr>
          <p:cNvPr id="53" name="TextBox 52"/>
          <p:cNvSpPr txBox="1"/>
          <p:nvPr/>
        </p:nvSpPr>
        <p:spPr>
          <a:xfrm>
            <a:off x="7596336" y="3717032"/>
            <a:ext cx="1309974" cy="369332"/>
          </a:xfrm>
          <a:prstGeom prst="rect">
            <a:avLst/>
          </a:prstGeom>
          <a:noFill/>
        </p:spPr>
        <p:txBody>
          <a:bodyPr wrap="none" rtlCol="0">
            <a:spAutoFit/>
          </a:bodyPr>
          <a:lstStyle/>
          <a:p>
            <a:r>
              <a:rPr lang="en-US" dirty="0" smtClean="0"/>
              <a:t>…………………</a:t>
            </a:r>
            <a:endParaRPr lang="en-GB" dirty="0"/>
          </a:p>
        </p:txBody>
      </p:sp>
      <p:sp>
        <p:nvSpPr>
          <p:cNvPr id="54" name="TextBox 53"/>
          <p:cNvSpPr txBox="1"/>
          <p:nvPr/>
        </p:nvSpPr>
        <p:spPr>
          <a:xfrm>
            <a:off x="4067944" y="3501008"/>
            <a:ext cx="1147174" cy="369332"/>
          </a:xfrm>
          <a:prstGeom prst="rect">
            <a:avLst/>
          </a:prstGeom>
          <a:noFill/>
        </p:spPr>
        <p:txBody>
          <a:bodyPr wrap="none" rtlCol="0">
            <a:spAutoFit/>
          </a:bodyPr>
          <a:lstStyle/>
          <a:p>
            <a:r>
              <a:rPr lang="en-US" dirty="0" smtClean="0"/>
              <a:t>stage4532</a:t>
            </a:r>
            <a:endParaRPr lang="en-GB" dirty="0"/>
          </a:p>
        </p:txBody>
      </p:sp>
      <p:sp>
        <p:nvSpPr>
          <p:cNvPr id="55" name="TextBox 54"/>
          <p:cNvSpPr txBox="1"/>
          <p:nvPr/>
        </p:nvSpPr>
        <p:spPr>
          <a:xfrm>
            <a:off x="899592" y="3789040"/>
            <a:ext cx="1073051" cy="369332"/>
          </a:xfrm>
          <a:prstGeom prst="rect">
            <a:avLst/>
          </a:prstGeom>
          <a:noFill/>
        </p:spPr>
        <p:txBody>
          <a:bodyPr wrap="none" rtlCol="0">
            <a:spAutoFit/>
          </a:bodyPr>
          <a:lstStyle/>
          <a:p>
            <a:r>
              <a:rPr lang="en-US" dirty="0" smtClean="0"/>
              <a:t>Sunk cost</a:t>
            </a:r>
            <a:endParaRPr lang="en-GB" dirty="0"/>
          </a:p>
        </p:txBody>
      </p:sp>
      <p:sp>
        <p:nvSpPr>
          <p:cNvPr id="56" name="TextBox 55"/>
          <p:cNvSpPr txBox="1"/>
          <p:nvPr/>
        </p:nvSpPr>
        <p:spPr>
          <a:xfrm>
            <a:off x="4932040" y="5445224"/>
            <a:ext cx="476412" cy="369332"/>
          </a:xfrm>
          <a:prstGeom prst="rect">
            <a:avLst/>
          </a:prstGeom>
          <a:noFill/>
        </p:spPr>
        <p:txBody>
          <a:bodyPr wrap="none" rtlCol="0">
            <a:spAutoFit/>
          </a:bodyPr>
          <a:lstStyle/>
          <a:p>
            <a:r>
              <a:rPr lang="en-US" dirty="0" smtClean="0"/>
              <a:t>0,0</a:t>
            </a:r>
            <a:endParaRPr lang="en-GB" dirty="0"/>
          </a:p>
        </p:txBody>
      </p:sp>
      <p:sp>
        <p:nvSpPr>
          <p:cNvPr id="57" name="TextBox 56"/>
          <p:cNvSpPr txBox="1"/>
          <p:nvPr/>
        </p:nvSpPr>
        <p:spPr>
          <a:xfrm>
            <a:off x="5220072" y="4725144"/>
            <a:ext cx="463588" cy="369332"/>
          </a:xfrm>
          <a:prstGeom prst="rect">
            <a:avLst/>
          </a:prstGeom>
          <a:noFill/>
        </p:spPr>
        <p:txBody>
          <a:bodyPr wrap="none" rtlCol="0">
            <a:spAutoFit/>
          </a:bodyPr>
          <a:lstStyle/>
          <a:p>
            <a:r>
              <a:rPr lang="en-US" dirty="0" smtClean="0"/>
              <a:t>0,v</a:t>
            </a:r>
            <a:endParaRPr lang="en-GB" dirty="0"/>
          </a:p>
        </p:txBody>
      </p:sp>
      <p:sp>
        <p:nvSpPr>
          <p:cNvPr id="58" name="TextBox 57"/>
          <p:cNvSpPr txBox="1"/>
          <p:nvPr/>
        </p:nvSpPr>
        <p:spPr>
          <a:xfrm>
            <a:off x="4788024" y="4293096"/>
            <a:ext cx="472117" cy="369332"/>
          </a:xfrm>
          <a:prstGeom prst="rect">
            <a:avLst/>
          </a:prstGeom>
          <a:noFill/>
        </p:spPr>
        <p:txBody>
          <a:bodyPr wrap="none" rtlCol="0">
            <a:spAutoFit/>
          </a:bodyPr>
          <a:lstStyle/>
          <a:p>
            <a:r>
              <a:rPr lang="en-US" dirty="0" smtClean="0"/>
              <a:t>V,0</a:t>
            </a:r>
            <a:endParaRPr lang="en-GB" dirty="0"/>
          </a:p>
        </p:txBody>
      </p:sp>
      <p:sp>
        <p:nvSpPr>
          <p:cNvPr id="59" name="TextBox 58"/>
          <p:cNvSpPr txBox="1"/>
          <p:nvPr/>
        </p:nvSpPr>
        <p:spPr>
          <a:xfrm>
            <a:off x="5004048" y="3717032"/>
            <a:ext cx="2390463" cy="646331"/>
          </a:xfrm>
          <a:prstGeom prst="rect">
            <a:avLst/>
          </a:prstGeom>
          <a:noFill/>
        </p:spPr>
        <p:txBody>
          <a:bodyPr wrap="none" rtlCol="0">
            <a:spAutoFit/>
          </a:bodyPr>
          <a:lstStyle/>
          <a:p>
            <a:r>
              <a:rPr lang="en-US" dirty="0" smtClean="0"/>
              <a:t>-c+ Continuation value</a:t>
            </a:r>
          </a:p>
          <a:p>
            <a:r>
              <a:rPr lang="en-US" dirty="0" smtClean="0"/>
              <a:t>-c+ </a:t>
            </a:r>
            <a:r>
              <a:rPr lang="en-US" dirty="0" err="1" smtClean="0"/>
              <a:t>countinuation</a:t>
            </a:r>
            <a:r>
              <a:rPr lang="en-US" dirty="0" smtClean="0"/>
              <a:t> value</a:t>
            </a:r>
            <a:endParaRPr lang="en-GB" dirty="0"/>
          </a:p>
        </p:txBody>
      </p:sp>
      <p:sp>
        <p:nvSpPr>
          <p:cNvPr id="60" name="TextBox 59"/>
          <p:cNvSpPr txBox="1"/>
          <p:nvPr/>
        </p:nvSpPr>
        <p:spPr>
          <a:xfrm>
            <a:off x="6804248" y="4869160"/>
            <a:ext cx="1862305" cy="646331"/>
          </a:xfrm>
          <a:prstGeom prst="rect">
            <a:avLst/>
          </a:prstGeom>
          <a:noFill/>
        </p:spPr>
        <p:txBody>
          <a:bodyPr wrap="none" rtlCol="0">
            <a:spAutoFit/>
          </a:bodyPr>
          <a:lstStyle/>
          <a:p>
            <a:r>
              <a:rPr lang="en-US" dirty="0" smtClean="0"/>
              <a:t>If mix in future </a:t>
            </a:r>
          </a:p>
          <a:p>
            <a:r>
              <a:rPr lang="en-US" dirty="0" smtClean="0"/>
              <a:t>Count vale is (0,0)</a:t>
            </a:r>
            <a:endParaRPr lang="en-GB" dirty="0"/>
          </a:p>
        </p:txBody>
      </p:sp>
      <p:cxnSp>
        <p:nvCxnSpPr>
          <p:cNvPr id="62" name="Straight Arrow Connector 61"/>
          <p:cNvCxnSpPr/>
          <p:nvPr/>
        </p:nvCxnSpPr>
        <p:spPr>
          <a:xfrm flipV="1">
            <a:off x="1043608" y="4365104"/>
            <a:ext cx="0"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043608" y="6165304"/>
            <a:ext cx="28803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067944" y="6021288"/>
            <a:ext cx="296876" cy="369332"/>
          </a:xfrm>
          <a:prstGeom prst="rect">
            <a:avLst/>
          </a:prstGeom>
          <a:noFill/>
        </p:spPr>
        <p:txBody>
          <a:bodyPr wrap="none" rtlCol="0">
            <a:spAutoFit/>
          </a:bodyPr>
          <a:lstStyle/>
          <a:p>
            <a:r>
              <a:rPr lang="en-US" dirty="0" smtClean="0"/>
              <a:t>T</a:t>
            </a:r>
            <a:endParaRPr lang="en-GB" dirty="0"/>
          </a:p>
        </p:txBody>
      </p:sp>
      <p:sp>
        <p:nvSpPr>
          <p:cNvPr id="66" name="TextBox 65"/>
          <p:cNvSpPr txBox="1"/>
          <p:nvPr/>
        </p:nvSpPr>
        <p:spPr>
          <a:xfrm>
            <a:off x="683568" y="4437112"/>
            <a:ext cx="303288" cy="369332"/>
          </a:xfrm>
          <a:prstGeom prst="rect">
            <a:avLst/>
          </a:prstGeom>
          <a:noFill/>
        </p:spPr>
        <p:txBody>
          <a:bodyPr wrap="none" rtlCol="0">
            <a:spAutoFit/>
          </a:bodyPr>
          <a:lstStyle/>
          <a:p>
            <a:r>
              <a:rPr lang="en-US" dirty="0" smtClean="0"/>
              <a:t>P</a:t>
            </a:r>
            <a:endParaRPr lang="en-GB" dirty="0"/>
          </a:p>
        </p:txBody>
      </p:sp>
      <p:sp>
        <p:nvSpPr>
          <p:cNvPr id="67" name="Freeform 66"/>
          <p:cNvSpPr/>
          <p:nvPr/>
        </p:nvSpPr>
        <p:spPr>
          <a:xfrm>
            <a:off x="1223682" y="4437529"/>
            <a:ext cx="2501153" cy="1640542"/>
          </a:xfrm>
          <a:custGeom>
            <a:avLst/>
            <a:gdLst>
              <a:gd name="connsiteX0" fmla="*/ 0 w 2501153"/>
              <a:gd name="connsiteY0" fmla="*/ 0 h 1640542"/>
              <a:gd name="connsiteX1" fmla="*/ 564777 w 2501153"/>
              <a:gd name="connsiteY1" fmla="*/ 900953 h 1640542"/>
              <a:gd name="connsiteX2" fmla="*/ 2501153 w 2501153"/>
              <a:gd name="connsiteY2" fmla="*/ 1640542 h 1640542"/>
              <a:gd name="connsiteX3" fmla="*/ 2501153 w 2501153"/>
              <a:gd name="connsiteY3" fmla="*/ 1640542 h 1640542"/>
              <a:gd name="connsiteX4" fmla="*/ 2501153 w 2501153"/>
              <a:gd name="connsiteY4" fmla="*/ 1613647 h 1640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153" h="1640542">
                <a:moveTo>
                  <a:pt x="0" y="0"/>
                </a:moveTo>
                <a:cubicBezTo>
                  <a:pt x="73959" y="313764"/>
                  <a:pt x="147918" y="627529"/>
                  <a:pt x="564777" y="900953"/>
                </a:cubicBezTo>
                <a:cubicBezTo>
                  <a:pt x="981636" y="1174377"/>
                  <a:pt x="2501153" y="1640542"/>
                  <a:pt x="2501153" y="1640542"/>
                </a:cubicBezTo>
                <a:lnTo>
                  <a:pt x="2501153" y="1640542"/>
                </a:lnTo>
                <a:lnTo>
                  <a:pt x="2501153" y="1613647"/>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3322320" cy="400110"/>
          </a:xfrm>
          <a:prstGeom prst="rect">
            <a:avLst/>
          </a:prstGeom>
          <a:noFill/>
        </p:spPr>
        <p:txBody>
          <a:bodyPr wrap="none" rtlCol="0">
            <a:spAutoFit/>
          </a:bodyPr>
          <a:lstStyle/>
          <a:p>
            <a:r>
              <a:rPr lang="en-US" sz="2000" dirty="0" smtClean="0"/>
              <a:t>Definition :player </a:t>
            </a:r>
            <a:r>
              <a:rPr lang="en-US" sz="2000" dirty="0" err="1" smtClean="0"/>
              <a:t>i’s</a:t>
            </a:r>
            <a:r>
              <a:rPr lang="en-US" sz="2000" dirty="0" smtClean="0"/>
              <a:t>  strategy  </a:t>
            </a:r>
            <a:endParaRPr lang="en-GB" sz="2000" dirty="0"/>
          </a:p>
        </p:txBody>
      </p:sp>
      <p:sp>
        <p:nvSpPr>
          <p:cNvPr id="3" name="TextBox 2"/>
          <p:cNvSpPr txBox="1"/>
          <p:nvPr/>
        </p:nvSpPr>
        <p:spPr>
          <a:xfrm>
            <a:off x="4572000" y="1052736"/>
            <a:ext cx="184731" cy="369332"/>
          </a:xfrm>
          <a:prstGeom prst="rect">
            <a:avLst/>
          </a:prstGeom>
          <a:noFill/>
        </p:spPr>
        <p:txBody>
          <a:bodyPr wrap="none" rtlCol="0">
            <a:spAutoFit/>
          </a:bodyPr>
          <a:lstStyle/>
          <a:p>
            <a:endParaRPr lang="en-GB" dirty="0"/>
          </a:p>
        </p:txBody>
      </p:sp>
      <p:graphicFrame>
        <p:nvGraphicFramePr>
          <p:cNvPr id="4" name="Object 3"/>
          <p:cNvGraphicFramePr>
            <a:graphicFrameLocks noChangeAspect="1"/>
          </p:cNvGraphicFramePr>
          <p:nvPr/>
        </p:nvGraphicFramePr>
        <p:xfrm>
          <a:off x="3995936" y="496311"/>
          <a:ext cx="360040" cy="589156"/>
        </p:xfrm>
        <a:graphic>
          <a:graphicData uri="http://schemas.openxmlformats.org/presentationml/2006/ole">
            <p:oleObj spid="_x0000_s23554" name="Equation" r:id="rId3" imgW="139680" imgH="228600" progId="Equation.3">
              <p:embed/>
            </p:oleObj>
          </a:graphicData>
        </a:graphic>
      </p:graphicFrame>
      <p:sp>
        <p:nvSpPr>
          <p:cNvPr id="5" name="TextBox 4"/>
          <p:cNvSpPr txBox="1"/>
          <p:nvPr/>
        </p:nvSpPr>
        <p:spPr>
          <a:xfrm>
            <a:off x="4283968" y="548680"/>
            <a:ext cx="3318601" cy="369332"/>
          </a:xfrm>
          <a:prstGeom prst="rect">
            <a:avLst/>
          </a:prstGeom>
          <a:noFill/>
        </p:spPr>
        <p:txBody>
          <a:bodyPr wrap="none" rtlCol="0">
            <a:spAutoFit/>
          </a:bodyPr>
          <a:lstStyle/>
          <a:p>
            <a:r>
              <a:rPr lang="en-US" dirty="0" smtClean="0"/>
              <a:t>Is Best Response  to the strategy  </a:t>
            </a:r>
            <a:endParaRPr lang="en-GB" dirty="0"/>
          </a:p>
        </p:txBody>
      </p:sp>
      <p:graphicFrame>
        <p:nvGraphicFramePr>
          <p:cNvPr id="23555" name="Object 3"/>
          <p:cNvGraphicFramePr>
            <a:graphicFrameLocks noChangeAspect="1"/>
          </p:cNvGraphicFramePr>
          <p:nvPr/>
        </p:nvGraphicFramePr>
        <p:xfrm>
          <a:off x="7524328" y="404664"/>
          <a:ext cx="360362" cy="588962"/>
        </p:xfrm>
        <a:graphic>
          <a:graphicData uri="http://schemas.openxmlformats.org/presentationml/2006/ole">
            <p:oleObj spid="_x0000_s23555" name="Equation" r:id="rId4" imgW="139680" imgH="228600" progId="Equation.3">
              <p:embed/>
            </p:oleObj>
          </a:graphicData>
        </a:graphic>
      </p:graphicFrame>
      <p:sp>
        <p:nvSpPr>
          <p:cNvPr id="7" name="TextBox 6"/>
          <p:cNvSpPr txBox="1"/>
          <p:nvPr/>
        </p:nvSpPr>
        <p:spPr>
          <a:xfrm>
            <a:off x="899592" y="1052736"/>
            <a:ext cx="1806200" cy="369332"/>
          </a:xfrm>
          <a:prstGeom prst="rect">
            <a:avLst/>
          </a:prstGeom>
          <a:noFill/>
        </p:spPr>
        <p:txBody>
          <a:bodyPr wrap="none" rtlCol="0">
            <a:spAutoFit/>
          </a:bodyPr>
          <a:lstStyle/>
          <a:p>
            <a:r>
              <a:rPr lang="en-US" dirty="0" smtClean="0"/>
              <a:t>of  other player if</a:t>
            </a:r>
            <a:endParaRPr lang="en-GB" dirty="0"/>
          </a:p>
        </p:txBody>
      </p:sp>
      <p:sp>
        <p:nvSpPr>
          <p:cNvPr id="9" name="TextBox 8"/>
          <p:cNvSpPr txBox="1"/>
          <p:nvPr/>
        </p:nvSpPr>
        <p:spPr>
          <a:xfrm>
            <a:off x="2051720" y="2420888"/>
            <a:ext cx="184731" cy="369332"/>
          </a:xfrm>
          <a:prstGeom prst="rect">
            <a:avLst/>
          </a:prstGeom>
          <a:noFill/>
        </p:spPr>
        <p:txBody>
          <a:bodyPr wrap="none" rtlCol="0">
            <a:spAutoFit/>
          </a:bodyPr>
          <a:lstStyle/>
          <a:p>
            <a:endParaRPr lang="en-GB" dirty="0"/>
          </a:p>
        </p:txBody>
      </p:sp>
      <p:graphicFrame>
        <p:nvGraphicFramePr>
          <p:cNvPr id="10" name="Object 9"/>
          <p:cNvGraphicFramePr>
            <a:graphicFrameLocks noChangeAspect="1"/>
          </p:cNvGraphicFramePr>
          <p:nvPr/>
        </p:nvGraphicFramePr>
        <p:xfrm>
          <a:off x="1259632" y="1484784"/>
          <a:ext cx="3024336" cy="576064"/>
        </p:xfrm>
        <a:graphic>
          <a:graphicData uri="http://schemas.openxmlformats.org/presentationml/2006/ole">
            <p:oleObj spid="_x0000_s23556" name="Equation" r:id="rId5" imgW="1333440" imgH="253800" progId="Equation.3">
              <p:embed/>
            </p:oleObj>
          </a:graphicData>
        </a:graphic>
      </p:graphicFrame>
      <p:sp>
        <p:nvSpPr>
          <p:cNvPr id="11" name="TextBox 10"/>
          <p:cNvSpPr txBox="1"/>
          <p:nvPr/>
        </p:nvSpPr>
        <p:spPr>
          <a:xfrm>
            <a:off x="4427984" y="1484784"/>
            <a:ext cx="774507" cy="369332"/>
          </a:xfrm>
          <a:prstGeom prst="rect">
            <a:avLst/>
          </a:prstGeom>
          <a:noFill/>
        </p:spPr>
        <p:txBody>
          <a:bodyPr wrap="none" rtlCol="0">
            <a:spAutoFit/>
          </a:bodyPr>
          <a:lstStyle/>
          <a:p>
            <a:r>
              <a:rPr lang="en-US" dirty="0" smtClean="0"/>
              <a:t>for all </a:t>
            </a:r>
            <a:endParaRPr lang="en-GB" dirty="0"/>
          </a:p>
        </p:txBody>
      </p:sp>
      <p:sp>
        <p:nvSpPr>
          <p:cNvPr id="12" name="TextBox 11"/>
          <p:cNvSpPr txBox="1"/>
          <p:nvPr/>
        </p:nvSpPr>
        <p:spPr>
          <a:xfrm>
            <a:off x="4572000" y="3429000"/>
            <a:ext cx="184731" cy="369332"/>
          </a:xfrm>
          <a:prstGeom prst="rect">
            <a:avLst/>
          </a:prstGeom>
          <a:noFill/>
        </p:spPr>
        <p:txBody>
          <a:bodyPr wrap="none" rtlCol="0">
            <a:spAutoFit/>
          </a:bodyPr>
          <a:lstStyle/>
          <a:p>
            <a:endParaRPr lang="en-GB"/>
          </a:p>
        </p:txBody>
      </p:sp>
      <p:graphicFrame>
        <p:nvGraphicFramePr>
          <p:cNvPr id="23557" name="Object 5"/>
          <p:cNvGraphicFramePr>
            <a:graphicFrameLocks noChangeAspect="1"/>
          </p:cNvGraphicFramePr>
          <p:nvPr/>
        </p:nvGraphicFramePr>
        <p:xfrm>
          <a:off x="5148064" y="1412776"/>
          <a:ext cx="843271" cy="546348"/>
        </p:xfrm>
        <a:graphic>
          <a:graphicData uri="http://schemas.openxmlformats.org/presentationml/2006/ole">
            <p:oleObj spid="_x0000_s23557" name="Equation" r:id="rId6" imgW="406080" imgH="228600" progId="Equation.3">
              <p:embed/>
            </p:oleObj>
          </a:graphicData>
        </a:graphic>
      </p:graphicFrame>
      <p:sp>
        <p:nvSpPr>
          <p:cNvPr id="15" name="TextBox 14"/>
          <p:cNvSpPr txBox="1"/>
          <p:nvPr/>
        </p:nvSpPr>
        <p:spPr>
          <a:xfrm>
            <a:off x="6084168" y="1556792"/>
            <a:ext cx="458652" cy="369332"/>
          </a:xfrm>
          <a:prstGeom prst="rect">
            <a:avLst/>
          </a:prstGeom>
          <a:noFill/>
        </p:spPr>
        <p:txBody>
          <a:bodyPr wrap="square" rtlCol="0">
            <a:spAutoFit/>
          </a:bodyPr>
          <a:lstStyle/>
          <a:p>
            <a:r>
              <a:rPr lang="en-US" dirty="0" smtClean="0"/>
              <a:t>or</a:t>
            </a:r>
            <a:endParaRPr lang="en-GB" dirty="0"/>
          </a:p>
        </p:txBody>
      </p:sp>
      <p:graphicFrame>
        <p:nvGraphicFramePr>
          <p:cNvPr id="16" name="Object 15"/>
          <p:cNvGraphicFramePr>
            <a:graphicFrameLocks noChangeAspect="1"/>
          </p:cNvGraphicFramePr>
          <p:nvPr/>
        </p:nvGraphicFramePr>
        <p:xfrm>
          <a:off x="4514850" y="3321050"/>
          <a:ext cx="114300" cy="215900"/>
        </p:xfrm>
        <a:graphic>
          <a:graphicData uri="http://schemas.openxmlformats.org/presentationml/2006/ole">
            <p:oleObj spid="_x0000_s23558" name="Equation" r:id="rId7" imgW="114120" imgH="215640" progId="Equation.3">
              <p:embed/>
            </p:oleObj>
          </a:graphicData>
        </a:graphic>
      </p:graphicFrame>
      <p:graphicFrame>
        <p:nvGraphicFramePr>
          <p:cNvPr id="23559" name="Object 7"/>
          <p:cNvGraphicFramePr>
            <a:graphicFrameLocks noChangeAspect="1"/>
          </p:cNvGraphicFramePr>
          <p:nvPr/>
        </p:nvGraphicFramePr>
        <p:xfrm>
          <a:off x="6444208" y="1412776"/>
          <a:ext cx="360362" cy="516954"/>
        </p:xfrm>
        <a:graphic>
          <a:graphicData uri="http://schemas.openxmlformats.org/presentationml/2006/ole">
            <p:oleObj spid="_x0000_s23559" name="Equation" r:id="rId8" imgW="139680" imgH="228600" progId="Equation.3">
              <p:embed/>
            </p:oleObj>
          </a:graphicData>
        </a:graphic>
      </p:graphicFrame>
      <p:sp>
        <p:nvSpPr>
          <p:cNvPr id="19" name="TextBox 18"/>
          <p:cNvSpPr txBox="1"/>
          <p:nvPr/>
        </p:nvSpPr>
        <p:spPr>
          <a:xfrm>
            <a:off x="6732240" y="1484784"/>
            <a:ext cx="735458" cy="369332"/>
          </a:xfrm>
          <a:prstGeom prst="rect">
            <a:avLst/>
          </a:prstGeom>
          <a:noFill/>
        </p:spPr>
        <p:txBody>
          <a:bodyPr wrap="none" rtlCol="0">
            <a:spAutoFit/>
          </a:bodyPr>
          <a:lstStyle/>
          <a:p>
            <a:r>
              <a:rPr lang="en-US" dirty="0" smtClean="0"/>
              <a:t>Solve </a:t>
            </a:r>
            <a:endParaRPr lang="en-GB" dirty="0"/>
          </a:p>
        </p:txBody>
      </p:sp>
      <p:graphicFrame>
        <p:nvGraphicFramePr>
          <p:cNvPr id="20" name="Object 19"/>
          <p:cNvGraphicFramePr>
            <a:graphicFrameLocks noChangeAspect="1"/>
          </p:cNvGraphicFramePr>
          <p:nvPr/>
        </p:nvGraphicFramePr>
        <p:xfrm>
          <a:off x="7380312" y="1484784"/>
          <a:ext cx="1552567" cy="372616"/>
        </p:xfrm>
        <a:graphic>
          <a:graphicData uri="http://schemas.openxmlformats.org/presentationml/2006/ole">
            <p:oleObj spid="_x0000_s23560" name="Equation" r:id="rId9" imgW="952200" imgH="228600" progId="Equation.3">
              <p:embed/>
            </p:oleObj>
          </a:graphicData>
        </a:graphic>
      </p:graphicFrame>
      <p:sp>
        <p:nvSpPr>
          <p:cNvPr id="22" name="TextBox 21"/>
          <p:cNvSpPr txBox="1"/>
          <p:nvPr/>
        </p:nvSpPr>
        <p:spPr>
          <a:xfrm>
            <a:off x="683568" y="3429000"/>
            <a:ext cx="3322320" cy="400110"/>
          </a:xfrm>
          <a:prstGeom prst="rect">
            <a:avLst/>
          </a:prstGeom>
          <a:noFill/>
        </p:spPr>
        <p:txBody>
          <a:bodyPr wrap="none" rtlCol="0">
            <a:spAutoFit/>
          </a:bodyPr>
          <a:lstStyle/>
          <a:p>
            <a:r>
              <a:rPr lang="en-US" sz="2000" dirty="0" smtClean="0"/>
              <a:t>Definition :player </a:t>
            </a:r>
            <a:r>
              <a:rPr lang="en-US" sz="2000" dirty="0" err="1" smtClean="0"/>
              <a:t>i’s</a:t>
            </a:r>
            <a:r>
              <a:rPr lang="en-US" sz="2000" dirty="0" smtClean="0"/>
              <a:t>  strategy  </a:t>
            </a:r>
            <a:endParaRPr lang="en-GB" sz="2000" dirty="0"/>
          </a:p>
        </p:txBody>
      </p:sp>
      <p:sp>
        <p:nvSpPr>
          <p:cNvPr id="23" name="TextBox 22"/>
          <p:cNvSpPr txBox="1"/>
          <p:nvPr/>
        </p:nvSpPr>
        <p:spPr>
          <a:xfrm>
            <a:off x="4427984" y="3933056"/>
            <a:ext cx="184731" cy="369332"/>
          </a:xfrm>
          <a:prstGeom prst="rect">
            <a:avLst/>
          </a:prstGeom>
          <a:noFill/>
        </p:spPr>
        <p:txBody>
          <a:bodyPr wrap="none" rtlCol="0">
            <a:spAutoFit/>
          </a:bodyPr>
          <a:lstStyle/>
          <a:p>
            <a:endParaRPr lang="en-GB" dirty="0"/>
          </a:p>
        </p:txBody>
      </p:sp>
      <p:graphicFrame>
        <p:nvGraphicFramePr>
          <p:cNvPr id="24" name="Object 23"/>
          <p:cNvGraphicFramePr>
            <a:graphicFrameLocks noChangeAspect="1"/>
          </p:cNvGraphicFramePr>
          <p:nvPr/>
        </p:nvGraphicFramePr>
        <p:xfrm>
          <a:off x="3851920" y="3376631"/>
          <a:ext cx="360040" cy="589156"/>
        </p:xfrm>
        <a:graphic>
          <a:graphicData uri="http://schemas.openxmlformats.org/presentationml/2006/ole">
            <p:oleObj spid="_x0000_s23561" name="Equation" r:id="rId10" imgW="139680" imgH="228600" progId="Equation.3">
              <p:embed/>
            </p:oleObj>
          </a:graphicData>
        </a:graphic>
      </p:graphicFrame>
      <p:sp>
        <p:nvSpPr>
          <p:cNvPr id="25" name="TextBox 24"/>
          <p:cNvSpPr txBox="1"/>
          <p:nvPr/>
        </p:nvSpPr>
        <p:spPr>
          <a:xfrm>
            <a:off x="4139952" y="3429000"/>
            <a:ext cx="2979021" cy="369332"/>
          </a:xfrm>
          <a:prstGeom prst="rect">
            <a:avLst/>
          </a:prstGeom>
          <a:noFill/>
        </p:spPr>
        <p:txBody>
          <a:bodyPr wrap="none" rtlCol="0">
            <a:spAutoFit/>
          </a:bodyPr>
          <a:lstStyle/>
          <a:p>
            <a:r>
              <a:rPr lang="en-US" dirty="0" smtClean="0"/>
              <a:t>Is Best Response  to the </a:t>
            </a:r>
            <a:r>
              <a:rPr lang="en-US" dirty="0" err="1" smtClean="0"/>
              <a:t>blief</a:t>
            </a:r>
            <a:r>
              <a:rPr lang="en-US" dirty="0" smtClean="0"/>
              <a:t>  </a:t>
            </a:r>
            <a:endParaRPr lang="en-GB" dirty="0"/>
          </a:p>
        </p:txBody>
      </p:sp>
      <p:sp>
        <p:nvSpPr>
          <p:cNvPr id="27" name="TextBox 26"/>
          <p:cNvSpPr txBox="1"/>
          <p:nvPr/>
        </p:nvSpPr>
        <p:spPr>
          <a:xfrm>
            <a:off x="755576" y="3933056"/>
            <a:ext cx="2043380" cy="369332"/>
          </a:xfrm>
          <a:prstGeom prst="rect">
            <a:avLst/>
          </a:prstGeom>
          <a:noFill/>
        </p:spPr>
        <p:txBody>
          <a:bodyPr wrap="none" rtlCol="0">
            <a:spAutoFit/>
          </a:bodyPr>
          <a:lstStyle/>
          <a:p>
            <a:r>
              <a:rPr lang="en-US" dirty="0" smtClean="0"/>
              <a:t>the  others choice if</a:t>
            </a:r>
            <a:endParaRPr lang="en-GB" dirty="0"/>
          </a:p>
        </p:txBody>
      </p:sp>
      <p:sp>
        <p:nvSpPr>
          <p:cNvPr id="28" name="TextBox 27"/>
          <p:cNvSpPr txBox="1"/>
          <p:nvPr/>
        </p:nvSpPr>
        <p:spPr>
          <a:xfrm>
            <a:off x="1907704" y="5301208"/>
            <a:ext cx="184731" cy="369332"/>
          </a:xfrm>
          <a:prstGeom prst="rect">
            <a:avLst/>
          </a:prstGeom>
          <a:noFill/>
        </p:spPr>
        <p:txBody>
          <a:bodyPr wrap="none" rtlCol="0">
            <a:spAutoFit/>
          </a:bodyPr>
          <a:lstStyle/>
          <a:p>
            <a:endParaRPr lang="en-GB" dirty="0"/>
          </a:p>
        </p:txBody>
      </p:sp>
      <p:graphicFrame>
        <p:nvGraphicFramePr>
          <p:cNvPr id="29" name="Object 28"/>
          <p:cNvGraphicFramePr>
            <a:graphicFrameLocks noChangeAspect="1"/>
          </p:cNvGraphicFramePr>
          <p:nvPr/>
        </p:nvGraphicFramePr>
        <p:xfrm>
          <a:off x="1073150" y="4394200"/>
          <a:ext cx="3111500" cy="519113"/>
        </p:xfrm>
        <a:graphic>
          <a:graphicData uri="http://schemas.openxmlformats.org/presentationml/2006/ole">
            <p:oleObj spid="_x0000_s23563" name="Equation" r:id="rId11" imgW="1371600" imgH="228600" progId="Equation.3">
              <p:embed/>
            </p:oleObj>
          </a:graphicData>
        </a:graphic>
      </p:graphicFrame>
      <p:sp>
        <p:nvSpPr>
          <p:cNvPr id="30" name="TextBox 29"/>
          <p:cNvSpPr txBox="1"/>
          <p:nvPr/>
        </p:nvSpPr>
        <p:spPr>
          <a:xfrm>
            <a:off x="4283968" y="4365104"/>
            <a:ext cx="774507" cy="369332"/>
          </a:xfrm>
          <a:prstGeom prst="rect">
            <a:avLst/>
          </a:prstGeom>
          <a:noFill/>
        </p:spPr>
        <p:txBody>
          <a:bodyPr wrap="none" rtlCol="0">
            <a:spAutoFit/>
          </a:bodyPr>
          <a:lstStyle/>
          <a:p>
            <a:r>
              <a:rPr lang="en-US" dirty="0" smtClean="0"/>
              <a:t>for all </a:t>
            </a:r>
            <a:endParaRPr lang="en-GB" dirty="0"/>
          </a:p>
        </p:txBody>
      </p:sp>
      <p:graphicFrame>
        <p:nvGraphicFramePr>
          <p:cNvPr id="31" name="Object 5"/>
          <p:cNvGraphicFramePr>
            <a:graphicFrameLocks noChangeAspect="1"/>
          </p:cNvGraphicFramePr>
          <p:nvPr/>
        </p:nvGraphicFramePr>
        <p:xfrm>
          <a:off x="5004048" y="4293096"/>
          <a:ext cx="843271" cy="546348"/>
        </p:xfrm>
        <a:graphic>
          <a:graphicData uri="http://schemas.openxmlformats.org/presentationml/2006/ole">
            <p:oleObj spid="_x0000_s23564" name="Equation" r:id="rId12" imgW="406080" imgH="228600" progId="Equation.3">
              <p:embed/>
            </p:oleObj>
          </a:graphicData>
        </a:graphic>
      </p:graphicFrame>
      <p:sp>
        <p:nvSpPr>
          <p:cNvPr id="36" name="TextBox 35"/>
          <p:cNvSpPr txBox="1"/>
          <p:nvPr/>
        </p:nvSpPr>
        <p:spPr>
          <a:xfrm>
            <a:off x="7236296" y="3645024"/>
            <a:ext cx="790601" cy="369332"/>
          </a:xfrm>
          <a:prstGeom prst="rect">
            <a:avLst/>
          </a:prstGeom>
          <a:noFill/>
        </p:spPr>
        <p:txBody>
          <a:bodyPr wrap="none" rtlCol="0">
            <a:spAutoFit/>
          </a:bodyPr>
          <a:lstStyle/>
          <a:p>
            <a:r>
              <a:rPr lang="en-US" dirty="0" smtClean="0"/>
              <a:t>about </a:t>
            </a:r>
            <a:endParaRPr lang="en-GB" dirty="0"/>
          </a:p>
        </p:txBody>
      </p:sp>
      <p:sp>
        <p:nvSpPr>
          <p:cNvPr id="32" name="Date Placeholder 31"/>
          <p:cNvSpPr>
            <a:spLocks noGrp="1"/>
          </p:cNvSpPr>
          <p:nvPr>
            <p:ph type="dt" sz="half" idx="10"/>
          </p:nvPr>
        </p:nvSpPr>
        <p:spPr/>
        <p:txBody>
          <a:bodyPr/>
          <a:lstStyle/>
          <a:p>
            <a:fld id="{2424ED1A-2AF5-4FAE-8949-8FF82682DF94}" type="datetime1">
              <a:rPr lang="en-GB" smtClean="0"/>
              <a:pPr/>
              <a:t>01/12/2013</a:t>
            </a:fld>
            <a:endParaRPr lang="en-GB"/>
          </a:p>
        </p:txBody>
      </p:sp>
      <p:sp>
        <p:nvSpPr>
          <p:cNvPr id="33" name="Slide Number Placeholder 32"/>
          <p:cNvSpPr>
            <a:spLocks noGrp="1"/>
          </p:cNvSpPr>
          <p:nvPr>
            <p:ph type="sldNum" sz="quarter" idx="12"/>
          </p:nvPr>
        </p:nvSpPr>
        <p:spPr/>
        <p:txBody>
          <a:bodyPr/>
          <a:lstStyle/>
          <a:p>
            <a:fld id="{1AC99574-BD32-4BAE-A6F6-2684FFE94A8F}" type="slidenum">
              <a:rPr lang="en-GB" smtClean="0"/>
              <a:pPr/>
              <a:t>14</a:t>
            </a:fld>
            <a:endParaRPr lang="en-GB"/>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04664"/>
            <a:ext cx="3538918" cy="369332"/>
          </a:xfrm>
          <a:prstGeom prst="rect">
            <a:avLst/>
          </a:prstGeom>
          <a:noFill/>
        </p:spPr>
        <p:txBody>
          <a:bodyPr wrap="none" rtlCol="0">
            <a:spAutoFit/>
          </a:bodyPr>
          <a:lstStyle/>
          <a:p>
            <a:r>
              <a:rPr lang="en-US" dirty="0" smtClean="0"/>
              <a:t>Repeated Interaction  :Cooperation </a:t>
            </a:r>
            <a:endParaRPr lang="en-GB" dirty="0"/>
          </a:p>
        </p:txBody>
      </p:sp>
      <p:sp>
        <p:nvSpPr>
          <p:cNvPr id="4" name="TextBox 3"/>
          <p:cNvSpPr txBox="1"/>
          <p:nvPr/>
        </p:nvSpPr>
        <p:spPr>
          <a:xfrm>
            <a:off x="611560" y="1124744"/>
            <a:ext cx="8251233" cy="2308324"/>
          </a:xfrm>
          <a:prstGeom prst="rect">
            <a:avLst/>
          </a:prstGeom>
          <a:noFill/>
        </p:spPr>
        <p:txBody>
          <a:bodyPr wrap="none" rtlCol="0">
            <a:spAutoFit/>
          </a:bodyPr>
          <a:lstStyle/>
          <a:p>
            <a:r>
              <a:rPr lang="en-US" dirty="0" smtClean="0"/>
              <a:t>Lesson :   In  on going relationships the promise of future rewards and the threat </a:t>
            </a:r>
          </a:p>
          <a:p>
            <a:r>
              <a:rPr lang="en-US" dirty="0" smtClean="0"/>
              <a:t>Of future punishments  may sometimes provide incentives for good behavior  today .</a:t>
            </a:r>
          </a:p>
          <a:p>
            <a:r>
              <a:rPr lang="en-US" dirty="0" smtClean="0"/>
              <a:t>But for this to work it helps to have a future </a:t>
            </a:r>
          </a:p>
          <a:p>
            <a:endParaRPr lang="en-US" dirty="0" smtClean="0"/>
          </a:p>
          <a:p>
            <a:r>
              <a:rPr lang="en-US" dirty="0" smtClean="0"/>
              <a:t>Lame duck</a:t>
            </a:r>
          </a:p>
          <a:p>
            <a:r>
              <a:rPr lang="en-US" dirty="0" smtClean="0"/>
              <a:t>Retirement end                                          pay off </a:t>
            </a:r>
          </a:p>
          <a:p>
            <a:r>
              <a:rPr lang="en-US" dirty="0" smtClean="0"/>
              <a:t>Economics major  relationships</a:t>
            </a:r>
          </a:p>
          <a:p>
            <a:r>
              <a:rPr lang="en-US" dirty="0" smtClean="0"/>
              <a:t> </a:t>
            </a:r>
            <a:endParaRPr lang="en-GB" dirty="0"/>
          </a:p>
        </p:txBody>
      </p:sp>
      <p:sp>
        <p:nvSpPr>
          <p:cNvPr id="5" name="Right Brace 4"/>
          <p:cNvSpPr/>
          <p:nvPr/>
        </p:nvSpPr>
        <p:spPr>
          <a:xfrm>
            <a:off x="4139952" y="2204864"/>
            <a:ext cx="72008"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323528" y="4077072"/>
            <a:ext cx="317716" cy="369332"/>
          </a:xfrm>
          <a:prstGeom prst="rect">
            <a:avLst/>
          </a:prstGeom>
          <a:noFill/>
        </p:spPr>
        <p:txBody>
          <a:bodyPr wrap="none" rtlCol="0">
            <a:spAutoFit/>
          </a:bodyPr>
          <a:lstStyle/>
          <a:p>
            <a:r>
              <a:rPr lang="en-US" dirty="0" smtClean="0"/>
              <a:t>A</a:t>
            </a:r>
            <a:endParaRPr lang="en-GB" dirty="0"/>
          </a:p>
        </p:txBody>
      </p:sp>
      <p:sp>
        <p:nvSpPr>
          <p:cNvPr id="8" name="TextBox 7"/>
          <p:cNvSpPr txBox="1"/>
          <p:nvPr/>
        </p:nvSpPr>
        <p:spPr>
          <a:xfrm>
            <a:off x="827584" y="3645024"/>
            <a:ext cx="646011" cy="369332"/>
          </a:xfrm>
          <a:prstGeom prst="rect">
            <a:avLst/>
          </a:prstGeom>
          <a:noFill/>
        </p:spPr>
        <p:txBody>
          <a:bodyPr wrap="none" rtlCol="0">
            <a:spAutoFit/>
          </a:bodyPr>
          <a:lstStyle/>
          <a:p>
            <a:r>
              <a:rPr lang="en-US" dirty="0" smtClean="0"/>
              <a:t>coop</a:t>
            </a:r>
            <a:endParaRPr lang="en-GB" dirty="0"/>
          </a:p>
        </p:txBody>
      </p:sp>
      <p:sp>
        <p:nvSpPr>
          <p:cNvPr id="9" name="TextBox 8"/>
          <p:cNvSpPr txBox="1"/>
          <p:nvPr/>
        </p:nvSpPr>
        <p:spPr>
          <a:xfrm>
            <a:off x="827584" y="4293096"/>
            <a:ext cx="774764" cy="369332"/>
          </a:xfrm>
          <a:prstGeom prst="rect">
            <a:avLst/>
          </a:prstGeom>
          <a:noFill/>
        </p:spPr>
        <p:txBody>
          <a:bodyPr wrap="none" rtlCol="0">
            <a:spAutoFit/>
          </a:bodyPr>
          <a:lstStyle/>
          <a:p>
            <a:r>
              <a:rPr lang="en-US" dirty="0" smtClean="0"/>
              <a:t>defect</a:t>
            </a:r>
            <a:endParaRPr lang="en-GB" dirty="0"/>
          </a:p>
        </p:txBody>
      </p:sp>
      <p:sp>
        <p:nvSpPr>
          <p:cNvPr id="10" name="TextBox 9"/>
          <p:cNvSpPr txBox="1"/>
          <p:nvPr/>
        </p:nvSpPr>
        <p:spPr>
          <a:xfrm>
            <a:off x="1763688" y="3356992"/>
            <a:ext cx="792088" cy="369332"/>
          </a:xfrm>
          <a:prstGeom prst="rect">
            <a:avLst/>
          </a:prstGeom>
          <a:noFill/>
        </p:spPr>
        <p:txBody>
          <a:bodyPr wrap="square" rtlCol="0">
            <a:spAutoFit/>
          </a:bodyPr>
          <a:lstStyle/>
          <a:p>
            <a:r>
              <a:rPr lang="en-US" dirty="0" smtClean="0"/>
              <a:t>coop</a:t>
            </a:r>
            <a:endParaRPr lang="en-GB" dirty="0"/>
          </a:p>
        </p:txBody>
      </p:sp>
      <p:sp>
        <p:nvSpPr>
          <p:cNvPr id="11" name="TextBox 10"/>
          <p:cNvSpPr txBox="1"/>
          <p:nvPr/>
        </p:nvSpPr>
        <p:spPr>
          <a:xfrm>
            <a:off x="2843808" y="3356992"/>
            <a:ext cx="774764" cy="369332"/>
          </a:xfrm>
          <a:prstGeom prst="rect">
            <a:avLst/>
          </a:prstGeom>
          <a:noFill/>
        </p:spPr>
        <p:txBody>
          <a:bodyPr wrap="none" rtlCol="0">
            <a:spAutoFit/>
          </a:bodyPr>
          <a:lstStyle/>
          <a:p>
            <a:r>
              <a:rPr lang="en-US" dirty="0" smtClean="0"/>
              <a:t>defect</a:t>
            </a:r>
            <a:endParaRPr lang="en-GB" dirty="0"/>
          </a:p>
        </p:txBody>
      </p:sp>
      <p:graphicFrame>
        <p:nvGraphicFramePr>
          <p:cNvPr id="12" name="Table 11"/>
          <p:cNvGraphicFramePr>
            <a:graphicFrameLocks noGrp="1"/>
          </p:cNvGraphicFramePr>
          <p:nvPr/>
        </p:nvGraphicFramePr>
        <p:xfrm>
          <a:off x="1691680" y="3789040"/>
          <a:ext cx="2016224" cy="864096"/>
        </p:xfrm>
        <a:graphic>
          <a:graphicData uri="http://schemas.openxmlformats.org/drawingml/2006/table">
            <a:tbl>
              <a:tblPr firstRow="1" bandRow="1">
                <a:tableStyleId>{5940675A-B579-460E-94D1-54222C63F5DA}</a:tableStyleId>
              </a:tblPr>
              <a:tblGrid>
                <a:gridCol w="1008112"/>
                <a:gridCol w="1008112"/>
              </a:tblGrid>
              <a:tr h="432048">
                <a:tc>
                  <a:txBody>
                    <a:bodyPr/>
                    <a:lstStyle/>
                    <a:p>
                      <a:r>
                        <a:rPr lang="en-US" dirty="0" smtClean="0"/>
                        <a:t>2,2</a:t>
                      </a:r>
                      <a:endParaRPr lang="en-GB" dirty="0"/>
                    </a:p>
                  </a:txBody>
                  <a:tcPr/>
                </a:tc>
                <a:tc>
                  <a:txBody>
                    <a:bodyPr/>
                    <a:lstStyle/>
                    <a:p>
                      <a:r>
                        <a:rPr lang="en-US" dirty="0" smtClean="0"/>
                        <a:t>-1.3</a:t>
                      </a:r>
                      <a:endParaRPr lang="en-GB" dirty="0"/>
                    </a:p>
                  </a:txBody>
                  <a:tcPr/>
                </a:tc>
              </a:tr>
              <a:tr h="432048">
                <a:tc>
                  <a:txBody>
                    <a:bodyPr/>
                    <a:lstStyle/>
                    <a:p>
                      <a:r>
                        <a:rPr lang="en-US" dirty="0" smtClean="0"/>
                        <a:t>3,-1</a:t>
                      </a:r>
                      <a:endParaRPr lang="en-GB" dirty="0"/>
                    </a:p>
                  </a:txBody>
                  <a:tcPr/>
                </a:tc>
                <a:tc>
                  <a:txBody>
                    <a:bodyPr/>
                    <a:lstStyle/>
                    <a:p>
                      <a:r>
                        <a:rPr lang="en-US" dirty="0" smtClean="0"/>
                        <a:t>0,0</a:t>
                      </a:r>
                      <a:endParaRPr lang="en-GB" dirty="0"/>
                    </a:p>
                  </a:txBody>
                  <a:tcPr/>
                </a:tc>
              </a:tr>
            </a:tbl>
          </a:graphicData>
        </a:graphic>
      </p:graphicFrame>
      <p:sp>
        <p:nvSpPr>
          <p:cNvPr id="13" name="TextBox 12"/>
          <p:cNvSpPr txBox="1"/>
          <p:nvPr/>
        </p:nvSpPr>
        <p:spPr>
          <a:xfrm>
            <a:off x="2411760" y="3140968"/>
            <a:ext cx="309700" cy="369332"/>
          </a:xfrm>
          <a:prstGeom prst="rect">
            <a:avLst/>
          </a:prstGeom>
          <a:noFill/>
        </p:spPr>
        <p:txBody>
          <a:bodyPr wrap="none" rtlCol="0">
            <a:spAutoFit/>
          </a:bodyPr>
          <a:lstStyle/>
          <a:p>
            <a:r>
              <a:rPr lang="en-US" dirty="0" smtClean="0"/>
              <a:t>B</a:t>
            </a:r>
            <a:endParaRPr lang="en-GB" dirty="0"/>
          </a:p>
        </p:txBody>
      </p:sp>
      <p:cxnSp>
        <p:nvCxnSpPr>
          <p:cNvPr id="15" name="Straight Connector 14"/>
          <p:cNvCxnSpPr/>
          <p:nvPr/>
        </p:nvCxnSpPr>
        <p:spPr>
          <a:xfrm>
            <a:off x="4139952" y="386104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99992" y="3573016"/>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08104" y="3861048"/>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40152" y="3501008"/>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76256" y="386104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164288" y="3501008"/>
            <a:ext cx="0"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39952" y="3501008"/>
            <a:ext cx="317716" cy="369332"/>
          </a:xfrm>
          <a:prstGeom prst="rect">
            <a:avLst/>
          </a:prstGeom>
          <a:noFill/>
        </p:spPr>
        <p:txBody>
          <a:bodyPr wrap="square" rtlCol="0">
            <a:spAutoFit/>
          </a:bodyPr>
          <a:lstStyle/>
          <a:p>
            <a:r>
              <a:rPr lang="en-US" dirty="0" smtClean="0"/>
              <a:t>A</a:t>
            </a:r>
            <a:endParaRPr lang="en-GB" dirty="0"/>
          </a:p>
        </p:txBody>
      </p:sp>
      <p:sp>
        <p:nvSpPr>
          <p:cNvPr id="27" name="TextBox 26"/>
          <p:cNvSpPr txBox="1"/>
          <p:nvPr/>
        </p:nvSpPr>
        <p:spPr>
          <a:xfrm>
            <a:off x="4572000" y="3501008"/>
            <a:ext cx="309700" cy="369332"/>
          </a:xfrm>
          <a:prstGeom prst="rect">
            <a:avLst/>
          </a:prstGeom>
          <a:noFill/>
        </p:spPr>
        <p:txBody>
          <a:bodyPr wrap="none" rtlCol="0">
            <a:spAutoFit/>
          </a:bodyPr>
          <a:lstStyle/>
          <a:p>
            <a:r>
              <a:rPr lang="en-US" dirty="0" smtClean="0"/>
              <a:t>B</a:t>
            </a:r>
            <a:endParaRPr lang="en-GB" dirty="0"/>
          </a:p>
        </p:txBody>
      </p:sp>
      <p:sp>
        <p:nvSpPr>
          <p:cNvPr id="28" name="TextBox 27"/>
          <p:cNvSpPr txBox="1"/>
          <p:nvPr/>
        </p:nvSpPr>
        <p:spPr>
          <a:xfrm>
            <a:off x="4067944" y="3861048"/>
            <a:ext cx="327334" cy="369332"/>
          </a:xfrm>
          <a:prstGeom prst="rect">
            <a:avLst/>
          </a:prstGeom>
          <a:noFill/>
        </p:spPr>
        <p:txBody>
          <a:bodyPr wrap="none" rtlCol="0">
            <a:spAutoFit/>
          </a:bodyPr>
          <a:lstStyle/>
          <a:p>
            <a:r>
              <a:rPr lang="en-US" dirty="0" smtClean="0"/>
              <a:t>D</a:t>
            </a:r>
            <a:endParaRPr lang="en-GB" dirty="0"/>
          </a:p>
        </p:txBody>
      </p:sp>
      <p:sp>
        <p:nvSpPr>
          <p:cNvPr id="29" name="TextBox 28"/>
          <p:cNvSpPr txBox="1"/>
          <p:nvPr/>
        </p:nvSpPr>
        <p:spPr>
          <a:xfrm>
            <a:off x="4067944" y="4221088"/>
            <a:ext cx="327334" cy="369332"/>
          </a:xfrm>
          <a:prstGeom prst="rect">
            <a:avLst/>
          </a:prstGeom>
          <a:noFill/>
        </p:spPr>
        <p:txBody>
          <a:bodyPr wrap="none" rtlCol="0">
            <a:spAutoFit/>
          </a:bodyPr>
          <a:lstStyle/>
          <a:p>
            <a:r>
              <a:rPr lang="en-US" dirty="0" smtClean="0"/>
              <a:t>D</a:t>
            </a:r>
            <a:endParaRPr lang="en-GB" dirty="0"/>
          </a:p>
        </p:txBody>
      </p:sp>
      <p:sp>
        <p:nvSpPr>
          <p:cNvPr id="30" name="TextBox 29"/>
          <p:cNvSpPr txBox="1"/>
          <p:nvPr/>
        </p:nvSpPr>
        <p:spPr>
          <a:xfrm>
            <a:off x="4572000" y="3861048"/>
            <a:ext cx="308098" cy="369332"/>
          </a:xfrm>
          <a:prstGeom prst="rect">
            <a:avLst/>
          </a:prstGeom>
          <a:noFill/>
        </p:spPr>
        <p:txBody>
          <a:bodyPr wrap="none" rtlCol="0">
            <a:spAutoFit/>
          </a:bodyPr>
          <a:lstStyle/>
          <a:p>
            <a:r>
              <a:rPr lang="en-US" dirty="0" smtClean="0"/>
              <a:t>C</a:t>
            </a:r>
            <a:endParaRPr lang="en-GB" dirty="0"/>
          </a:p>
        </p:txBody>
      </p:sp>
      <p:sp>
        <p:nvSpPr>
          <p:cNvPr id="31" name="TextBox 30"/>
          <p:cNvSpPr txBox="1"/>
          <p:nvPr/>
        </p:nvSpPr>
        <p:spPr>
          <a:xfrm>
            <a:off x="4572000" y="4221088"/>
            <a:ext cx="327334" cy="369332"/>
          </a:xfrm>
          <a:prstGeom prst="rect">
            <a:avLst/>
          </a:prstGeom>
          <a:noFill/>
        </p:spPr>
        <p:txBody>
          <a:bodyPr wrap="none" rtlCol="0">
            <a:spAutoFit/>
          </a:bodyPr>
          <a:lstStyle/>
          <a:p>
            <a:r>
              <a:rPr lang="en-US" dirty="0" smtClean="0"/>
              <a:t>D</a:t>
            </a:r>
            <a:endParaRPr lang="en-GB" dirty="0"/>
          </a:p>
        </p:txBody>
      </p:sp>
      <p:sp>
        <p:nvSpPr>
          <p:cNvPr id="32" name="TextBox 31"/>
          <p:cNvSpPr txBox="1"/>
          <p:nvPr/>
        </p:nvSpPr>
        <p:spPr>
          <a:xfrm>
            <a:off x="5508104" y="3861048"/>
            <a:ext cx="327334" cy="369332"/>
          </a:xfrm>
          <a:prstGeom prst="rect">
            <a:avLst/>
          </a:prstGeom>
          <a:noFill/>
        </p:spPr>
        <p:txBody>
          <a:bodyPr wrap="none" rtlCol="0">
            <a:spAutoFit/>
          </a:bodyPr>
          <a:lstStyle/>
          <a:p>
            <a:r>
              <a:rPr lang="en-US" dirty="0" smtClean="0"/>
              <a:t>D</a:t>
            </a:r>
            <a:endParaRPr lang="en-GB" dirty="0"/>
          </a:p>
        </p:txBody>
      </p:sp>
      <p:sp>
        <p:nvSpPr>
          <p:cNvPr id="33" name="TextBox 32"/>
          <p:cNvSpPr txBox="1"/>
          <p:nvPr/>
        </p:nvSpPr>
        <p:spPr>
          <a:xfrm>
            <a:off x="5508104" y="4077072"/>
            <a:ext cx="308098" cy="369332"/>
          </a:xfrm>
          <a:prstGeom prst="rect">
            <a:avLst/>
          </a:prstGeom>
          <a:noFill/>
        </p:spPr>
        <p:txBody>
          <a:bodyPr wrap="none" rtlCol="0">
            <a:spAutoFit/>
          </a:bodyPr>
          <a:lstStyle/>
          <a:p>
            <a:r>
              <a:rPr lang="en-US" dirty="0" smtClean="0"/>
              <a:t>C</a:t>
            </a:r>
            <a:endParaRPr lang="en-GB" dirty="0"/>
          </a:p>
        </p:txBody>
      </p:sp>
      <p:sp>
        <p:nvSpPr>
          <p:cNvPr id="34" name="TextBox 33"/>
          <p:cNvSpPr txBox="1"/>
          <p:nvPr/>
        </p:nvSpPr>
        <p:spPr>
          <a:xfrm>
            <a:off x="5508104" y="4365104"/>
            <a:ext cx="308098" cy="369332"/>
          </a:xfrm>
          <a:prstGeom prst="rect">
            <a:avLst/>
          </a:prstGeom>
          <a:noFill/>
        </p:spPr>
        <p:txBody>
          <a:bodyPr wrap="none" rtlCol="0">
            <a:spAutoFit/>
          </a:bodyPr>
          <a:lstStyle/>
          <a:p>
            <a:r>
              <a:rPr lang="en-US" dirty="0" smtClean="0"/>
              <a:t>C</a:t>
            </a:r>
            <a:endParaRPr lang="en-GB" dirty="0"/>
          </a:p>
        </p:txBody>
      </p:sp>
      <p:sp>
        <p:nvSpPr>
          <p:cNvPr id="35" name="TextBox 34"/>
          <p:cNvSpPr txBox="1"/>
          <p:nvPr/>
        </p:nvSpPr>
        <p:spPr>
          <a:xfrm>
            <a:off x="5508104" y="3429000"/>
            <a:ext cx="317716" cy="369332"/>
          </a:xfrm>
          <a:prstGeom prst="rect">
            <a:avLst/>
          </a:prstGeom>
          <a:noFill/>
        </p:spPr>
        <p:txBody>
          <a:bodyPr wrap="none" rtlCol="0">
            <a:spAutoFit/>
          </a:bodyPr>
          <a:lstStyle/>
          <a:p>
            <a:r>
              <a:rPr lang="en-US" dirty="0" smtClean="0"/>
              <a:t>A</a:t>
            </a:r>
            <a:endParaRPr lang="en-GB" dirty="0"/>
          </a:p>
        </p:txBody>
      </p:sp>
      <p:sp>
        <p:nvSpPr>
          <p:cNvPr id="36" name="TextBox 35"/>
          <p:cNvSpPr txBox="1"/>
          <p:nvPr/>
        </p:nvSpPr>
        <p:spPr>
          <a:xfrm>
            <a:off x="6012160" y="3429000"/>
            <a:ext cx="309700" cy="369332"/>
          </a:xfrm>
          <a:prstGeom prst="rect">
            <a:avLst/>
          </a:prstGeom>
          <a:noFill/>
        </p:spPr>
        <p:txBody>
          <a:bodyPr wrap="none" rtlCol="0">
            <a:spAutoFit/>
          </a:bodyPr>
          <a:lstStyle/>
          <a:p>
            <a:r>
              <a:rPr lang="en-US" dirty="0" smtClean="0"/>
              <a:t>B</a:t>
            </a:r>
            <a:endParaRPr lang="en-GB" dirty="0"/>
          </a:p>
        </p:txBody>
      </p:sp>
      <p:sp>
        <p:nvSpPr>
          <p:cNvPr id="37" name="TextBox 36"/>
          <p:cNvSpPr txBox="1"/>
          <p:nvPr/>
        </p:nvSpPr>
        <p:spPr>
          <a:xfrm>
            <a:off x="6012160" y="3861048"/>
            <a:ext cx="308098" cy="369332"/>
          </a:xfrm>
          <a:prstGeom prst="rect">
            <a:avLst/>
          </a:prstGeom>
          <a:noFill/>
        </p:spPr>
        <p:txBody>
          <a:bodyPr wrap="none" rtlCol="0">
            <a:spAutoFit/>
          </a:bodyPr>
          <a:lstStyle/>
          <a:p>
            <a:r>
              <a:rPr lang="en-US" dirty="0" smtClean="0"/>
              <a:t>C</a:t>
            </a:r>
            <a:endParaRPr lang="en-GB" dirty="0"/>
          </a:p>
        </p:txBody>
      </p:sp>
      <p:sp>
        <p:nvSpPr>
          <p:cNvPr id="38" name="TextBox 37"/>
          <p:cNvSpPr txBox="1"/>
          <p:nvPr/>
        </p:nvSpPr>
        <p:spPr>
          <a:xfrm>
            <a:off x="6012160" y="4149080"/>
            <a:ext cx="327334" cy="369332"/>
          </a:xfrm>
          <a:prstGeom prst="rect">
            <a:avLst/>
          </a:prstGeom>
          <a:noFill/>
        </p:spPr>
        <p:txBody>
          <a:bodyPr wrap="none" rtlCol="0">
            <a:spAutoFit/>
          </a:bodyPr>
          <a:lstStyle/>
          <a:p>
            <a:r>
              <a:rPr lang="en-US" dirty="0" smtClean="0"/>
              <a:t>D</a:t>
            </a:r>
            <a:endParaRPr lang="en-GB" dirty="0"/>
          </a:p>
        </p:txBody>
      </p:sp>
      <p:sp>
        <p:nvSpPr>
          <p:cNvPr id="39" name="TextBox 38"/>
          <p:cNvSpPr txBox="1"/>
          <p:nvPr/>
        </p:nvSpPr>
        <p:spPr>
          <a:xfrm>
            <a:off x="6012160" y="4437112"/>
            <a:ext cx="327334" cy="369332"/>
          </a:xfrm>
          <a:prstGeom prst="rect">
            <a:avLst/>
          </a:prstGeom>
          <a:noFill/>
        </p:spPr>
        <p:txBody>
          <a:bodyPr wrap="none" rtlCol="0">
            <a:spAutoFit/>
          </a:bodyPr>
          <a:lstStyle/>
          <a:p>
            <a:r>
              <a:rPr lang="en-US" dirty="0" smtClean="0"/>
              <a:t>D</a:t>
            </a:r>
            <a:endParaRPr lang="en-GB" dirty="0"/>
          </a:p>
        </p:txBody>
      </p:sp>
      <p:sp>
        <p:nvSpPr>
          <p:cNvPr id="40" name="TextBox 39"/>
          <p:cNvSpPr txBox="1"/>
          <p:nvPr/>
        </p:nvSpPr>
        <p:spPr>
          <a:xfrm>
            <a:off x="6804248" y="3501008"/>
            <a:ext cx="317716" cy="369332"/>
          </a:xfrm>
          <a:prstGeom prst="rect">
            <a:avLst/>
          </a:prstGeom>
          <a:noFill/>
        </p:spPr>
        <p:txBody>
          <a:bodyPr wrap="square" rtlCol="0">
            <a:spAutoFit/>
          </a:bodyPr>
          <a:lstStyle/>
          <a:p>
            <a:r>
              <a:rPr lang="en-US" dirty="0" smtClean="0"/>
              <a:t>A</a:t>
            </a:r>
            <a:endParaRPr lang="en-GB" dirty="0"/>
          </a:p>
        </p:txBody>
      </p:sp>
      <p:sp>
        <p:nvSpPr>
          <p:cNvPr id="41" name="TextBox 40"/>
          <p:cNvSpPr txBox="1"/>
          <p:nvPr/>
        </p:nvSpPr>
        <p:spPr>
          <a:xfrm>
            <a:off x="7308304" y="3429000"/>
            <a:ext cx="309700" cy="369332"/>
          </a:xfrm>
          <a:prstGeom prst="rect">
            <a:avLst/>
          </a:prstGeom>
          <a:noFill/>
        </p:spPr>
        <p:txBody>
          <a:bodyPr wrap="none" rtlCol="0">
            <a:spAutoFit/>
          </a:bodyPr>
          <a:lstStyle/>
          <a:p>
            <a:r>
              <a:rPr lang="en-US" dirty="0" smtClean="0"/>
              <a:t>B</a:t>
            </a:r>
            <a:endParaRPr lang="en-GB" dirty="0"/>
          </a:p>
        </p:txBody>
      </p:sp>
      <p:sp>
        <p:nvSpPr>
          <p:cNvPr id="42" name="TextBox 41"/>
          <p:cNvSpPr txBox="1"/>
          <p:nvPr/>
        </p:nvSpPr>
        <p:spPr>
          <a:xfrm>
            <a:off x="6732240" y="3861048"/>
            <a:ext cx="327334" cy="369332"/>
          </a:xfrm>
          <a:prstGeom prst="rect">
            <a:avLst/>
          </a:prstGeom>
          <a:noFill/>
        </p:spPr>
        <p:txBody>
          <a:bodyPr wrap="none" rtlCol="0">
            <a:spAutoFit/>
          </a:bodyPr>
          <a:lstStyle/>
          <a:p>
            <a:r>
              <a:rPr lang="en-US" dirty="0" smtClean="0"/>
              <a:t>D</a:t>
            </a:r>
            <a:endParaRPr lang="en-GB" dirty="0"/>
          </a:p>
        </p:txBody>
      </p:sp>
      <p:sp>
        <p:nvSpPr>
          <p:cNvPr id="43" name="TextBox 42"/>
          <p:cNvSpPr txBox="1"/>
          <p:nvPr/>
        </p:nvSpPr>
        <p:spPr>
          <a:xfrm>
            <a:off x="6804248" y="4221088"/>
            <a:ext cx="327334" cy="369332"/>
          </a:xfrm>
          <a:prstGeom prst="rect">
            <a:avLst/>
          </a:prstGeom>
          <a:noFill/>
        </p:spPr>
        <p:txBody>
          <a:bodyPr wrap="none" rtlCol="0">
            <a:spAutoFit/>
          </a:bodyPr>
          <a:lstStyle/>
          <a:p>
            <a:r>
              <a:rPr lang="en-US" dirty="0" smtClean="0"/>
              <a:t>D</a:t>
            </a:r>
            <a:endParaRPr lang="en-GB" dirty="0"/>
          </a:p>
        </p:txBody>
      </p:sp>
      <p:sp>
        <p:nvSpPr>
          <p:cNvPr id="44" name="TextBox 43"/>
          <p:cNvSpPr txBox="1"/>
          <p:nvPr/>
        </p:nvSpPr>
        <p:spPr>
          <a:xfrm>
            <a:off x="7236296" y="3861048"/>
            <a:ext cx="327334" cy="369332"/>
          </a:xfrm>
          <a:prstGeom prst="rect">
            <a:avLst/>
          </a:prstGeom>
          <a:noFill/>
        </p:spPr>
        <p:txBody>
          <a:bodyPr wrap="none" rtlCol="0">
            <a:spAutoFit/>
          </a:bodyPr>
          <a:lstStyle/>
          <a:p>
            <a:r>
              <a:rPr lang="en-US" dirty="0" smtClean="0"/>
              <a:t>D</a:t>
            </a:r>
            <a:endParaRPr lang="en-GB" dirty="0"/>
          </a:p>
        </p:txBody>
      </p:sp>
      <p:sp>
        <p:nvSpPr>
          <p:cNvPr id="45" name="TextBox 44"/>
          <p:cNvSpPr txBox="1"/>
          <p:nvPr/>
        </p:nvSpPr>
        <p:spPr>
          <a:xfrm>
            <a:off x="7236296" y="4221088"/>
            <a:ext cx="327334" cy="369332"/>
          </a:xfrm>
          <a:prstGeom prst="rect">
            <a:avLst/>
          </a:prstGeom>
          <a:noFill/>
        </p:spPr>
        <p:txBody>
          <a:bodyPr wrap="square" rtlCol="0">
            <a:spAutoFit/>
          </a:bodyPr>
          <a:lstStyle/>
          <a:p>
            <a:r>
              <a:rPr lang="en-US" dirty="0" smtClean="0"/>
              <a:t>D</a:t>
            </a:r>
            <a:endParaRPr lang="en-GB" dirty="0"/>
          </a:p>
        </p:txBody>
      </p:sp>
      <p:sp>
        <p:nvSpPr>
          <p:cNvPr id="46" name="TextBox 45"/>
          <p:cNvSpPr txBox="1"/>
          <p:nvPr/>
        </p:nvSpPr>
        <p:spPr>
          <a:xfrm>
            <a:off x="755576" y="5877272"/>
            <a:ext cx="317716" cy="369332"/>
          </a:xfrm>
          <a:prstGeom prst="rect">
            <a:avLst/>
          </a:prstGeom>
          <a:noFill/>
        </p:spPr>
        <p:txBody>
          <a:bodyPr wrap="none" rtlCol="0">
            <a:spAutoFit/>
          </a:bodyPr>
          <a:lstStyle/>
          <a:p>
            <a:r>
              <a:rPr lang="en-US" dirty="0" smtClean="0"/>
              <a:t>A</a:t>
            </a:r>
            <a:endParaRPr lang="en-GB" dirty="0"/>
          </a:p>
        </p:txBody>
      </p:sp>
      <p:sp>
        <p:nvSpPr>
          <p:cNvPr id="47" name="TextBox 46"/>
          <p:cNvSpPr txBox="1"/>
          <p:nvPr/>
        </p:nvSpPr>
        <p:spPr>
          <a:xfrm>
            <a:off x="1259632" y="5445224"/>
            <a:ext cx="646011" cy="369332"/>
          </a:xfrm>
          <a:prstGeom prst="rect">
            <a:avLst/>
          </a:prstGeom>
          <a:noFill/>
        </p:spPr>
        <p:txBody>
          <a:bodyPr wrap="none" rtlCol="0">
            <a:spAutoFit/>
          </a:bodyPr>
          <a:lstStyle/>
          <a:p>
            <a:r>
              <a:rPr lang="en-US" dirty="0" smtClean="0"/>
              <a:t>coop</a:t>
            </a:r>
            <a:endParaRPr lang="en-GB" dirty="0"/>
          </a:p>
        </p:txBody>
      </p:sp>
      <p:sp>
        <p:nvSpPr>
          <p:cNvPr id="48" name="TextBox 47"/>
          <p:cNvSpPr txBox="1"/>
          <p:nvPr/>
        </p:nvSpPr>
        <p:spPr>
          <a:xfrm>
            <a:off x="1259632" y="6093296"/>
            <a:ext cx="774764" cy="369332"/>
          </a:xfrm>
          <a:prstGeom prst="rect">
            <a:avLst/>
          </a:prstGeom>
          <a:noFill/>
        </p:spPr>
        <p:txBody>
          <a:bodyPr wrap="none" rtlCol="0">
            <a:spAutoFit/>
          </a:bodyPr>
          <a:lstStyle/>
          <a:p>
            <a:r>
              <a:rPr lang="en-US" dirty="0" smtClean="0"/>
              <a:t>defect</a:t>
            </a:r>
            <a:endParaRPr lang="en-GB" dirty="0"/>
          </a:p>
        </p:txBody>
      </p:sp>
      <p:sp>
        <p:nvSpPr>
          <p:cNvPr id="49" name="TextBox 48"/>
          <p:cNvSpPr txBox="1"/>
          <p:nvPr/>
        </p:nvSpPr>
        <p:spPr>
          <a:xfrm>
            <a:off x="2195736" y="5157192"/>
            <a:ext cx="792088" cy="369332"/>
          </a:xfrm>
          <a:prstGeom prst="rect">
            <a:avLst/>
          </a:prstGeom>
          <a:noFill/>
        </p:spPr>
        <p:txBody>
          <a:bodyPr wrap="square" rtlCol="0">
            <a:spAutoFit/>
          </a:bodyPr>
          <a:lstStyle/>
          <a:p>
            <a:r>
              <a:rPr lang="en-US" dirty="0" smtClean="0"/>
              <a:t>coop</a:t>
            </a:r>
            <a:endParaRPr lang="en-GB" dirty="0"/>
          </a:p>
        </p:txBody>
      </p:sp>
      <p:sp>
        <p:nvSpPr>
          <p:cNvPr id="50" name="TextBox 49"/>
          <p:cNvSpPr txBox="1"/>
          <p:nvPr/>
        </p:nvSpPr>
        <p:spPr>
          <a:xfrm>
            <a:off x="3275856" y="5157192"/>
            <a:ext cx="774764" cy="369332"/>
          </a:xfrm>
          <a:prstGeom prst="rect">
            <a:avLst/>
          </a:prstGeom>
          <a:noFill/>
        </p:spPr>
        <p:txBody>
          <a:bodyPr wrap="none" rtlCol="0">
            <a:spAutoFit/>
          </a:bodyPr>
          <a:lstStyle/>
          <a:p>
            <a:r>
              <a:rPr lang="en-US" dirty="0" smtClean="0"/>
              <a:t>defect</a:t>
            </a:r>
            <a:endParaRPr lang="en-GB" dirty="0"/>
          </a:p>
        </p:txBody>
      </p:sp>
      <p:graphicFrame>
        <p:nvGraphicFramePr>
          <p:cNvPr id="51" name="Table 50"/>
          <p:cNvGraphicFramePr>
            <a:graphicFrameLocks noGrp="1"/>
          </p:cNvGraphicFramePr>
          <p:nvPr/>
        </p:nvGraphicFramePr>
        <p:xfrm>
          <a:off x="2123728" y="5589240"/>
          <a:ext cx="2016224" cy="864096"/>
        </p:xfrm>
        <a:graphic>
          <a:graphicData uri="http://schemas.openxmlformats.org/drawingml/2006/table">
            <a:tbl>
              <a:tblPr firstRow="1" bandRow="1">
                <a:tableStyleId>{5940675A-B579-460E-94D1-54222C63F5DA}</a:tableStyleId>
              </a:tblPr>
              <a:tblGrid>
                <a:gridCol w="1008112"/>
                <a:gridCol w="1008112"/>
              </a:tblGrid>
              <a:tr h="432048">
                <a:tc>
                  <a:txBody>
                    <a:bodyPr/>
                    <a:lstStyle/>
                    <a:p>
                      <a:r>
                        <a:rPr lang="en-US" dirty="0" smtClean="0"/>
                        <a:t>2+0,2+0</a:t>
                      </a:r>
                      <a:endParaRPr lang="en-GB" dirty="0"/>
                    </a:p>
                  </a:txBody>
                  <a:tcPr/>
                </a:tc>
                <a:tc>
                  <a:txBody>
                    <a:bodyPr/>
                    <a:lstStyle/>
                    <a:p>
                      <a:r>
                        <a:rPr lang="en-US" dirty="0" smtClean="0"/>
                        <a:t>-1+0,3+0</a:t>
                      </a:r>
                      <a:endParaRPr lang="en-GB" dirty="0"/>
                    </a:p>
                  </a:txBody>
                  <a:tcPr/>
                </a:tc>
              </a:tr>
              <a:tr h="432048">
                <a:tc>
                  <a:txBody>
                    <a:bodyPr/>
                    <a:lstStyle/>
                    <a:p>
                      <a:r>
                        <a:rPr lang="en-US" dirty="0" smtClean="0"/>
                        <a:t>3+0,-1+0</a:t>
                      </a:r>
                      <a:endParaRPr lang="en-GB" dirty="0"/>
                    </a:p>
                  </a:txBody>
                  <a:tcPr/>
                </a:tc>
                <a:tc>
                  <a:txBody>
                    <a:bodyPr/>
                    <a:lstStyle/>
                    <a:p>
                      <a:r>
                        <a:rPr lang="en-US" dirty="0" smtClean="0"/>
                        <a:t>0+0,0+0</a:t>
                      </a:r>
                      <a:endParaRPr lang="en-GB" dirty="0"/>
                    </a:p>
                  </a:txBody>
                  <a:tcPr/>
                </a:tc>
              </a:tr>
            </a:tbl>
          </a:graphicData>
        </a:graphic>
      </p:graphicFrame>
      <p:sp>
        <p:nvSpPr>
          <p:cNvPr id="52" name="TextBox 51"/>
          <p:cNvSpPr txBox="1"/>
          <p:nvPr/>
        </p:nvSpPr>
        <p:spPr>
          <a:xfrm>
            <a:off x="5148064" y="5589240"/>
            <a:ext cx="3455561" cy="646331"/>
          </a:xfrm>
          <a:prstGeom prst="rect">
            <a:avLst/>
          </a:prstGeom>
          <a:noFill/>
        </p:spPr>
        <p:txBody>
          <a:bodyPr wrap="none" rtlCol="0">
            <a:spAutoFit/>
          </a:bodyPr>
          <a:lstStyle/>
          <a:p>
            <a:r>
              <a:rPr lang="en-US" dirty="0" smtClean="0"/>
              <a:t>However even a finite  game has </a:t>
            </a:r>
          </a:p>
          <a:p>
            <a:r>
              <a:rPr lang="en-US" dirty="0" smtClean="0"/>
              <a:t>Same hope .Let us see an example </a:t>
            </a:r>
            <a:endParaRPr lang="en-GB" dirty="0"/>
          </a:p>
        </p:txBody>
      </p:sp>
      <p:sp>
        <p:nvSpPr>
          <p:cNvPr id="53" name="Date Placeholder 52"/>
          <p:cNvSpPr>
            <a:spLocks noGrp="1"/>
          </p:cNvSpPr>
          <p:nvPr>
            <p:ph type="dt" sz="half" idx="10"/>
          </p:nvPr>
        </p:nvSpPr>
        <p:spPr/>
        <p:txBody>
          <a:bodyPr/>
          <a:lstStyle/>
          <a:p>
            <a:fld id="{2ABD83E5-C43C-458B-94E9-266579A8E74E}" type="datetime1">
              <a:rPr lang="en-GB" smtClean="0"/>
              <a:pPr/>
              <a:t>01/12/2013</a:t>
            </a:fld>
            <a:endParaRPr lang="en-GB"/>
          </a:p>
        </p:txBody>
      </p:sp>
      <p:sp>
        <p:nvSpPr>
          <p:cNvPr id="54" name="Slide Number Placeholder 53"/>
          <p:cNvSpPr>
            <a:spLocks noGrp="1"/>
          </p:cNvSpPr>
          <p:nvPr>
            <p:ph type="sldNum" sz="quarter" idx="12"/>
          </p:nvPr>
        </p:nvSpPr>
        <p:spPr/>
        <p:txBody>
          <a:bodyPr/>
          <a:lstStyle/>
          <a:p>
            <a:fld id="{1AC99574-BD32-4BAE-A6F6-2684FFE94A8F}" type="slidenum">
              <a:rPr lang="en-GB" smtClean="0"/>
              <a:pPr/>
              <a:t>140</a:t>
            </a:fld>
            <a:endParaRPr lang="en-GB"/>
          </a:p>
        </p:txBody>
      </p:sp>
      <p:cxnSp>
        <p:nvCxnSpPr>
          <p:cNvPr id="59" name="Straight Connector 58"/>
          <p:cNvCxnSpPr/>
          <p:nvPr/>
        </p:nvCxnSpPr>
        <p:spPr>
          <a:xfrm>
            <a:off x="1691680" y="4581128"/>
            <a:ext cx="288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771800" y="4581128"/>
            <a:ext cx="288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987824" y="4077072"/>
            <a:ext cx="2880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059832" y="4581128"/>
            <a:ext cx="28803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548680"/>
            <a:ext cx="4208844" cy="369332"/>
          </a:xfrm>
          <a:prstGeom prst="rect">
            <a:avLst/>
          </a:prstGeom>
          <a:noFill/>
        </p:spPr>
        <p:txBody>
          <a:bodyPr wrap="none" rtlCol="0">
            <a:spAutoFit/>
          </a:bodyPr>
          <a:lstStyle/>
          <a:p>
            <a:r>
              <a:rPr lang="en-US" dirty="0" smtClean="0"/>
              <a:t>Finite game  is there hope  of  cooperation </a:t>
            </a:r>
            <a:endParaRPr lang="en-GB" dirty="0"/>
          </a:p>
        </p:txBody>
      </p:sp>
      <p:graphicFrame>
        <p:nvGraphicFramePr>
          <p:cNvPr id="4" name="Table 3"/>
          <p:cNvGraphicFramePr>
            <a:graphicFrameLocks noGrp="1"/>
          </p:cNvGraphicFramePr>
          <p:nvPr/>
        </p:nvGraphicFramePr>
        <p:xfrm>
          <a:off x="2915816" y="1700808"/>
          <a:ext cx="3168351" cy="1097280"/>
        </p:xfrm>
        <a:graphic>
          <a:graphicData uri="http://schemas.openxmlformats.org/drawingml/2006/table">
            <a:tbl>
              <a:tblPr firstRow="1" bandRow="1">
                <a:tableStyleId>{5940675A-B579-460E-94D1-54222C63F5DA}</a:tableStyleId>
              </a:tblPr>
              <a:tblGrid>
                <a:gridCol w="1056117"/>
                <a:gridCol w="1056117"/>
                <a:gridCol w="1056117"/>
              </a:tblGrid>
              <a:tr h="322835">
                <a:tc>
                  <a:txBody>
                    <a:bodyPr/>
                    <a:lstStyle/>
                    <a:p>
                      <a:r>
                        <a:rPr lang="en-US" dirty="0" smtClean="0"/>
                        <a:t>4,4</a:t>
                      </a:r>
                      <a:endParaRPr lang="en-GB" dirty="0"/>
                    </a:p>
                  </a:txBody>
                  <a:tcPr/>
                </a:tc>
                <a:tc>
                  <a:txBody>
                    <a:bodyPr/>
                    <a:lstStyle/>
                    <a:p>
                      <a:r>
                        <a:rPr lang="en-US" dirty="0" smtClean="0"/>
                        <a:t>0,5</a:t>
                      </a:r>
                      <a:endParaRPr lang="en-GB" dirty="0"/>
                    </a:p>
                  </a:txBody>
                  <a:tcPr/>
                </a:tc>
                <a:tc>
                  <a:txBody>
                    <a:bodyPr/>
                    <a:lstStyle/>
                    <a:p>
                      <a:r>
                        <a:rPr lang="en-US" dirty="0" smtClean="0"/>
                        <a:t>0,0</a:t>
                      </a:r>
                      <a:endParaRPr lang="en-GB" dirty="0"/>
                    </a:p>
                  </a:txBody>
                  <a:tcPr/>
                </a:tc>
              </a:tr>
              <a:tr h="322835">
                <a:tc>
                  <a:txBody>
                    <a:bodyPr/>
                    <a:lstStyle/>
                    <a:p>
                      <a:r>
                        <a:rPr lang="en-US" dirty="0" smtClean="0"/>
                        <a:t>5,0</a:t>
                      </a:r>
                      <a:endParaRPr lang="en-GB" dirty="0"/>
                    </a:p>
                  </a:txBody>
                  <a:tcPr/>
                </a:tc>
                <a:tc>
                  <a:txBody>
                    <a:bodyPr/>
                    <a:lstStyle/>
                    <a:p>
                      <a:r>
                        <a:rPr lang="en-US" dirty="0" smtClean="0"/>
                        <a:t>1,1</a:t>
                      </a:r>
                      <a:endParaRPr lang="en-GB" dirty="0"/>
                    </a:p>
                  </a:txBody>
                  <a:tcPr/>
                </a:tc>
                <a:tc>
                  <a:txBody>
                    <a:bodyPr/>
                    <a:lstStyle/>
                    <a:p>
                      <a:r>
                        <a:rPr lang="en-US" dirty="0" smtClean="0"/>
                        <a:t>0,0</a:t>
                      </a:r>
                      <a:endParaRPr lang="en-GB" dirty="0"/>
                    </a:p>
                  </a:txBody>
                  <a:tcPr/>
                </a:tc>
              </a:tr>
              <a:tr h="322835">
                <a:tc>
                  <a:txBody>
                    <a:bodyPr/>
                    <a:lstStyle/>
                    <a:p>
                      <a:r>
                        <a:rPr lang="en-US" dirty="0" smtClean="0"/>
                        <a:t>0,0</a:t>
                      </a:r>
                      <a:endParaRPr lang="en-GB" dirty="0"/>
                    </a:p>
                  </a:txBody>
                  <a:tcPr/>
                </a:tc>
                <a:tc>
                  <a:txBody>
                    <a:bodyPr/>
                    <a:lstStyle/>
                    <a:p>
                      <a:r>
                        <a:rPr lang="en-US" dirty="0" smtClean="0"/>
                        <a:t>0,0</a:t>
                      </a:r>
                      <a:endParaRPr lang="en-GB" dirty="0"/>
                    </a:p>
                  </a:txBody>
                  <a:tcPr/>
                </a:tc>
                <a:tc>
                  <a:txBody>
                    <a:bodyPr/>
                    <a:lstStyle/>
                    <a:p>
                      <a:r>
                        <a:rPr lang="en-US" dirty="0" smtClean="0"/>
                        <a:t>3,3</a:t>
                      </a:r>
                      <a:endParaRPr lang="en-GB" dirty="0"/>
                    </a:p>
                  </a:txBody>
                  <a:tcPr/>
                </a:tc>
              </a:tr>
            </a:tbl>
          </a:graphicData>
        </a:graphic>
      </p:graphicFrame>
      <p:sp>
        <p:nvSpPr>
          <p:cNvPr id="5" name="TextBox 4"/>
          <p:cNvSpPr txBox="1"/>
          <p:nvPr/>
        </p:nvSpPr>
        <p:spPr>
          <a:xfrm>
            <a:off x="2483768" y="1700808"/>
            <a:ext cx="317716" cy="369332"/>
          </a:xfrm>
          <a:prstGeom prst="rect">
            <a:avLst/>
          </a:prstGeom>
          <a:noFill/>
        </p:spPr>
        <p:txBody>
          <a:bodyPr wrap="square" rtlCol="0">
            <a:spAutoFit/>
          </a:bodyPr>
          <a:lstStyle/>
          <a:p>
            <a:r>
              <a:rPr lang="en-US" dirty="0" smtClean="0"/>
              <a:t>A</a:t>
            </a:r>
            <a:endParaRPr lang="en-GB" dirty="0"/>
          </a:p>
        </p:txBody>
      </p:sp>
      <p:sp>
        <p:nvSpPr>
          <p:cNvPr id="6" name="TextBox 5"/>
          <p:cNvSpPr txBox="1"/>
          <p:nvPr/>
        </p:nvSpPr>
        <p:spPr>
          <a:xfrm>
            <a:off x="2483768" y="2060848"/>
            <a:ext cx="309700" cy="369332"/>
          </a:xfrm>
          <a:prstGeom prst="rect">
            <a:avLst/>
          </a:prstGeom>
          <a:noFill/>
        </p:spPr>
        <p:txBody>
          <a:bodyPr wrap="none" rtlCol="0">
            <a:spAutoFit/>
          </a:bodyPr>
          <a:lstStyle/>
          <a:p>
            <a:r>
              <a:rPr lang="en-US" dirty="0" smtClean="0"/>
              <a:t>B</a:t>
            </a:r>
            <a:endParaRPr lang="en-GB" dirty="0"/>
          </a:p>
        </p:txBody>
      </p:sp>
      <p:sp>
        <p:nvSpPr>
          <p:cNvPr id="7" name="TextBox 6"/>
          <p:cNvSpPr txBox="1"/>
          <p:nvPr/>
        </p:nvSpPr>
        <p:spPr>
          <a:xfrm>
            <a:off x="2483768" y="2492896"/>
            <a:ext cx="308098" cy="369332"/>
          </a:xfrm>
          <a:prstGeom prst="rect">
            <a:avLst/>
          </a:prstGeom>
          <a:noFill/>
        </p:spPr>
        <p:txBody>
          <a:bodyPr wrap="none" rtlCol="0">
            <a:spAutoFit/>
          </a:bodyPr>
          <a:lstStyle/>
          <a:p>
            <a:r>
              <a:rPr lang="en-US" dirty="0" smtClean="0"/>
              <a:t>C</a:t>
            </a:r>
            <a:endParaRPr lang="en-GB" dirty="0"/>
          </a:p>
        </p:txBody>
      </p:sp>
      <p:sp>
        <p:nvSpPr>
          <p:cNvPr id="8" name="TextBox 7"/>
          <p:cNvSpPr txBox="1"/>
          <p:nvPr/>
        </p:nvSpPr>
        <p:spPr>
          <a:xfrm>
            <a:off x="3347864" y="1268760"/>
            <a:ext cx="317716" cy="369332"/>
          </a:xfrm>
          <a:prstGeom prst="rect">
            <a:avLst/>
          </a:prstGeom>
          <a:noFill/>
        </p:spPr>
        <p:txBody>
          <a:bodyPr wrap="none" rtlCol="0">
            <a:spAutoFit/>
          </a:bodyPr>
          <a:lstStyle/>
          <a:p>
            <a:r>
              <a:rPr lang="en-US" dirty="0" smtClean="0"/>
              <a:t>A</a:t>
            </a:r>
            <a:endParaRPr lang="en-GB" dirty="0"/>
          </a:p>
        </p:txBody>
      </p:sp>
      <p:sp>
        <p:nvSpPr>
          <p:cNvPr id="9" name="TextBox 8"/>
          <p:cNvSpPr txBox="1"/>
          <p:nvPr/>
        </p:nvSpPr>
        <p:spPr>
          <a:xfrm>
            <a:off x="4355976" y="1340768"/>
            <a:ext cx="309700" cy="369332"/>
          </a:xfrm>
          <a:prstGeom prst="rect">
            <a:avLst/>
          </a:prstGeom>
          <a:noFill/>
        </p:spPr>
        <p:txBody>
          <a:bodyPr wrap="none" rtlCol="0">
            <a:spAutoFit/>
          </a:bodyPr>
          <a:lstStyle/>
          <a:p>
            <a:r>
              <a:rPr lang="en-US" dirty="0" smtClean="0"/>
              <a:t>B</a:t>
            </a:r>
            <a:endParaRPr lang="en-GB" dirty="0"/>
          </a:p>
        </p:txBody>
      </p:sp>
      <p:sp>
        <p:nvSpPr>
          <p:cNvPr id="10" name="TextBox 9"/>
          <p:cNvSpPr txBox="1"/>
          <p:nvPr/>
        </p:nvSpPr>
        <p:spPr>
          <a:xfrm>
            <a:off x="5436096" y="1268760"/>
            <a:ext cx="308098" cy="369332"/>
          </a:xfrm>
          <a:prstGeom prst="rect">
            <a:avLst/>
          </a:prstGeom>
          <a:noFill/>
        </p:spPr>
        <p:txBody>
          <a:bodyPr wrap="none" rtlCol="0">
            <a:spAutoFit/>
          </a:bodyPr>
          <a:lstStyle/>
          <a:p>
            <a:r>
              <a:rPr lang="en-US" dirty="0" smtClean="0"/>
              <a:t>C</a:t>
            </a:r>
            <a:endParaRPr lang="en-GB" dirty="0"/>
          </a:p>
        </p:txBody>
      </p:sp>
      <p:sp>
        <p:nvSpPr>
          <p:cNvPr id="11" name="TextBox 10"/>
          <p:cNvSpPr txBox="1"/>
          <p:nvPr/>
        </p:nvSpPr>
        <p:spPr>
          <a:xfrm>
            <a:off x="539552" y="3212976"/>
            <a:ext cx="8220520" cy="1477328"/>
          </a:xfrm>
          <a:prstGeom prst="rect">
            <a:avLst/>
          </a:prstGeom>
          <a:noFill/>
        </p:spPr>
        <p:txBody>
          <a:bodyPr wrap="none" rtlCol="0">
            <a:spAutoFit/>
          </a:bodyPr>
          <a:lstStyle/>
          <a:p>
            <a:r>
              <a:rPr lang="en-US" dirty="0" smtClean="0"/>
              <a:t>We  would like to  sustain  (A,A)  cooperation .But (A,A) is not NE  is one shot game .</a:t>
            </a:r>
          </a:p>
          <a:p>
            <a:r>
              <a:rPr lang="en-US" dirty="0" smtClean="0"/>
              <a:t>The  NE are (B,B) ,(C,C) &lt;&lt; also there are some mixed NE.</a:t>
            </a:r>
          </a:p>
          <a:p>
            <a:r>
              <a:rPr lang="en-US" dirty="0" smtClean="0"/>
              <a:t>But this ok for now &gt;&gt;</a:t>
            </a:r>
          </a:p>
          <a:p>
            <a:r>
              <a:rPr lang="en-US" dirty="0" smtClean="0"/>
              <a:t> We can not </a:t>
            </a:r>
            <a:r>
              <a:rPr lang="en-US" dirty="0" err="1" smtClean="0"/>
              <a:t>sustaion</a:t>
            </a:r>
            <a:r>
              <a:rPr lang="en-US" dirty="0" smtClean="0"/>
              <a:t>  (A,A) is period 2 .</a:t>
            </a:r>
          </a:p>
          <a:p>
            <a:r>
              <a:rPr lang="en-US" dirty="0" smtClean="0"/>
              <a:t>But consider strategy.</a:t>
            </a:r>
            <a:r>
              <a:rPr lang="en-US" b="1" dirty="0" smtClean="0"/>
              <a:t> </a:t>
            </a:r>
            <a:endParaRPr lang="en-GB" b="1" dirty="0"/>
          </a:p>
        </p:txBody>
      </p:sp>
      <p:sp>
        <p:nvSpPr>
          <p:cNvPr id="12" name="Date Placeholder 11"/>
          <p:cNvSpPr>
            <a:spLocks noGrp="1"/>
          </p:cNvSpPr>
          <p:nvPr>
            <p:ph type="dt" sz="half" idx="10"/>
          </p:nvPr>
        </p:nvSpPr>
        <p:spPr/>
        <p:txBody>
          <a:bodyPr/>
          <a:lstStyle/>
          <a:p>
            <a:fld id="{74EE5AF3-8632-4852-9C24-CD874BB478A5}" type="datetime1">
              <a:rPr lang="en-GB" smtClean="0"/>
              <a:pPr/>
              <a:t>01/12/2013</a:t>
            </a:fld>
            <a:endParaRPr lang="en-GB"/>
          </a:p>
        </p:txBody>
      </p:sp>
      <p:sp>
        <p:nvSpPr>
          <p:cNvPr id="13" name="Slide Number Placeholder 12"/>
          <p:cNvSpPr>
            <a:spLocks noGrp="1"/>
          </p:cNvSpPr>
          <p:nvPr>
            <p:ph type="sldNum" sz="quarter" idx="12"/>
          </p:nvPr>
        </p:nvSpPr>
        <p:spPr/>
        <p:txBody>
          <a:bodyPr/>
          <a:lstStyle/>
          <a:p>
            <a:fld id="{1AC99574-BD32-4BAE-A6F6-2684FFE94A8F}" type="slidenum">
              <a:rPr lang="en-GB" smtClean="0"/>
              <a:pPr/>
              <a:t>141</a:t>
            </a:fld>
            <a:endParaRPr lang="en-GB"/>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04664"/>
            <a:ext cx="1294457" cy="369332"/>
          </a:xfrm>
          <a:prstGeom prst="rect">
            <a:avLst/>
          </a:prstGeom>
          <a:noFill/>
        </p:spPr>
        <p:txBody>
          <a:bodyPr wrap="none" rtlCol="0">
            <a:spAutoFit/>
          </a:bodyPr>
          <a:lstStyle/>
          <a:p>
            <a:r>
              <a:rPr lang="en-US" dirty="0" smtClean="0"/>
              <a:t>Play A then </a:t>
            </a:r>
            <a:endParaRPr lang="en-GB" dirty="0"/>
          </a:p>
        </p:txBody>
      </p:sp>
      <p:sp>
        <p:nvSpPr>
          <p:cNvPr id="4" name="Left Brace 3"/>
          <p:cNvSpPr/>
          <p:nvPr/>
        </p:nvSpPr>
        <p:spPr>
          <a:xfrm>
            <a:off x="1763688" y="404664"/>
            <a:ext cx="45719" cy="13681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1979712" y="620688"/>
            <a:ext cx="2628476" cy="923330"/>
          </a:xfrm>
          <a:prstGeom prst="rect">
            <a:avLst/>
          </a:prstGeom>
          <a:noFill/>
        </p:spPr>
        <p:txBody>
          <a:bodyPr wrap="none" rtlCol="0">
            <a:spAutoFit/>
          </a:bodyPr>
          <a:lstStyle/>
          <a:p>
            <a:r>
              <a:rPr lang="en-US" dirty="0" smtClean="0"/>
              <a:t>Play c is (A,A)  was played </a:t>
            </a:r>
          </a:p>
          <a:p>
            <a:endParaRPr lang="en-US" dirty="0" smtClean="0"/>
          </a:p>
          <a:p>
            <a:r>
              <a:rPr lang="en-US" dirty="0" smtClean="0"/>
              <a:t>Play B otherwise </a:t>
            </a:r>
            <a:endParaRPr lang="en-GB" dirty="0"/>
          </a:p>
        </p:txBody>
      </p:sp>
      <p:sp>
        <p:nvSpPr>
          <p:cNvPr id="6" name="TextBox 5"/>
          <p:cNvSpPr txBox="1"/>
          <p:nvPr/>
        </p:nvSpPr>
        <p:spPr>
          <a:xfrm>
            <a:off x="683568" y="2204864"/>
            <a:ext cx="1439818" cy="646331"/>
          </a:xfrm>
          <a:prstGeom prst="rect">
            <a:avLst/>
          </a:prstGeom>
          <a:noFill/>
        </p:spPr>
        <p:txBody>
          <a:bodyPr wrap="none" rtlCol="0">
            <a:spAutoFit/>
          </a:bodyPr>
          <a:lstStyle/>
          <a:p>
            <a:r>
              <a:rPr lang="en-US" dirty="0" smtClean="0"/>
              <a:t>Is  this a SPE?</a:t>
            </a:r>
          </a:p>
          <a:p>
            <a:r>
              <a:rPr lang="en-US" dirty="0" smtClean="0"/>
              <a:t>In period 2</a:t>
            </a:r>
            <a:endParaRPr lang="en-GB" dirty="0"/>
          </a:p>
        </p:txBody>
      </p:sp>
      <p:sp>
        <p:nvSpPr>
          <p:cNvPr id="7" name="Left Brace 6"/>
          <p:cNvSpPr/>
          <p:nvPr/>
        </p:nvSpPr>
        <p:spPr>
          <a:xfrm>
            <a:off x="1979712" y="2636912"/>
            <a:ext cx="45719" cy="15841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2339752" y="2780928"/>
            <a:ext cx="4517583" cy="1200329"/>
          </a:xfrm>
          <a:prstGeom prst="rect">
            <a:avLst/>
          </a:prstGeom>
          <a:noFill/>
        </p:spPr>
        <p:txBody>
          <a:bodyPr wrap="none" rtlCol="0">
            <a:spAutoFit/>
          </a:bodyPr>
          <a:lstStyle/>
          <a:p>
            <a:r>
              <a:rPr lang="en-US" dirty="0" smtClean="0"/>
              <a:t>After  (A,A)  this strategy  induces (</a:t>
            </a:r>
            <a:r>
              <a:rPr lang="en-US" dirty="0" err="1" smtClean="0"/>
              <a:t>c,c</a:t>
            </a:r>
            <a:r>
              <a:rPr lang="en-US" dirty="0" smtClean="0"/>
              <a:t>)</a:t>
            </a:r>
          </a:p>
          <a:p>
            <a:endParaRPr lang="en-US" dirty="0" smtClean="0"/>
          </a:p>
          <a:p>
            <a:r>
              <a:rPr lang="en-US" dirty="0" smtClean="0"/>
              <a:t>After the other choice in period 1 this strategy</a:t>
            </a:r>
          </a:p>
          <a:p>
            <a:r>
              <a:rPr lang="en-US" dirty="0" smtClean="0"/>
              <a:t>Induces (B,B)</a:t>
            </a:r>
            <a:endParaRPr lang="en-GB" dirty="0"/>
          </a:p>
        </p:txBody>
      </p:sp>
      <p:sp>
        <p:nvSpPr>
          <p:cNvPr id="9" name="TextBox 8"/>
          <p:cNvSpPr txBox="1"/>
          <p:nvPr/>
        </p:nvSpPr>
        <p:spPr>
          <a:xfrm>
            <a:off x="467544" y="4581128"/>
            <a:ext cx="1982146" cy="369332"/>
          </a:xfrm>
          <a:prstGeom prst="rect">
            <a:avLst/>
          </a:prstGeom>
          <a:noFill/>
        </p:spPr>
        <p:txBody>
          <a:bodyPr wrap="none" rtlCol="0">
            <a:spAutoFit/>
          </a:bodyPr>
          <a:lstStyle/>
          <a:p>
            <a:r>
              <a:rPr lang="en-US" dirty="0" smtClean="0"/>
              <a:t>In the whole game </a:t>
            </a:r>
            <a:endParaRPr lang="en-GB" dirty="0"/>
          </a:p>
        </p:txBody>
      </p:sp>
      <p:sp>
        <p:nvSpPr>
          <p:cNvPr id="10" name="Left Brace 9"/>
          <p:cNvSpPr/>
          <p:nvPr/>
        </p:nvSpPr>
        <p:spPr>
          <a:xfrm>
            <a:off x="2555776" y="4221088"/>
            <a:ext cx="72008"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2843808" y="4365104"/>
            <a:ext cx="317716" cy="369332"/>
          </a:xfrm>
          <a:prstGeom prst="rect">
            <a:avLst/>
          </a:prstGeom>
          <a:noFill/>
        </p:spPr>
        <p:txBody>
          <a:bodyPr wrap="none" rtlCol="0">
            <a:spAutoFit/>
          </a:bodyPr>
          <a:lstStyle/>
          <a:p>
            <a:r>
              <a:rPr lang="en-US" dirty="0" smtClean="0"/>
              <a:t>A</a:t>
            </a:r>
            <a:endParaRPr lang="en-GB" dirty="0"/>
          </a:p>
        </p:txBody>
      </p:sp>
      <p:cxnSp>
        <p:nvCxnSpPr>
          <p:cNvPr id="13" name="Straight Arrow Connector 12"/>
          <p:cNvCxnSpPr/>
          <p:nvPr/>
        </p:nvCxnSpPr>
        <p:spPr>
          <a:xfrm>
            <a:off x="3275856" y="4509120"/>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11960" y="4365104"/>
            <a:ext cx="766557" cy="369332"/>
          </a:xfrm>
          <a:prstGeom prst="rect">
            <a:avLst/>
          </a:prstGeom>
          <a:noFill/>
        </p:spPr>
        <p:txBody>
          <a:bodyPr wrap="none" rtlCol="0">
            <a:spAutoFit/>
          </a:bodyPr>
          <a:lstStyle/>
          <a:p>
            <a:r>
              <a:rPr lang="en-US" dirty="0" smtClean="0"/>
              <a:t>4+3=7</a:t>
            </a:r>
            <a:endParaRPr lang="en-GB" dirty="0"/>
          </a:p>
        </p:txBody>
      </p:sp>
      <p:sp>
        <p:nvSpPr>
          <p:cNvPr id="15" name="TextBox 14"/>
          <p:cNvSpPr txBox="1"/>
          <p:nvPr/>
        </p:nvSpPr>
        <p:spPr>
          <a:xfrm>
            <a:off x="2843808" y="4653136"/>
            <a:ext cx="365806" cy="369332"/>
          </a:xfrm>
          <a:prstGeom prst="rect">
            <a:avLst/>
          </a:prstGeom>
          <a:noFill/>
        </p:spPr>
        <p:txBody>
          <a:bodyPr wrap="none" rtlCol="0">
            <a:spAutoFit/>
          </a:bodyPr>
          <a:lstStyle/>
          <a:p>
            <a:r>
              <a:rPr lang="en-US" dirty="0" smtClean="0"/>
              <a:t>If </a:t>
            </a:r>
            <a:endParaRPr lang="en-GB" dirty="0"/>
          </a:p>
        </p:txBody>
      </p:sp>
      <p:sp>
        <p:nvSpPr>
          <p:cNvPr id="16" name="TextBox 15"/>
          <p:cNvSpPr txBox="1"/>
          <p:nvPr/>
        </p:nvSpPr>
        <p:spPr>
          <a:xfrm>
            <a:off x="2843808" y="5085184"/>
            <a:ext cx="1929374" cy="646331"/>
          </a:xfrm>
          <a:prstGeom prst="rect">
            <a:avLst/>
          </a:prstGeom>
          <a:noFill/>
        </p:spPr>
        <p:txBody>
          <a:bodyPr wrap="none" rtlCol="0">
            <a:spAutoFit/>
          </a:bodyPr>
          <a:lstStyle/>
          <a:p>
            <a:r>
              <a:rPr lang="en-US" dirty="0" err="1" smtClean="0"/>
              <a:t>Ddefect</a:t>
            </a:r>
            <a:r>
              <a:rPr lang="en-US" dirty="0" smtClean="0"/>
              <a:t> (B,A),(B,B)</a:t>
            </a:r>
          </a:p>
          <a:p>
            <a:r>
              <a:rPr lang="en-US" dirty="0" smtClean="0"/>
              <a:t>B</a:t>
            </a:r>
            <a:endParaRPr lang="en-GB" dirty="0"/>
          </a:p>
        </p:txBody>
      </p:sp>
      <p:cxnSp>
        <p:nvCxnSpPr>
          <p:cNvPr id="20" name="Straight Arrow Connector 19"/>
          <p:cNvCxnSpPr/>
          <p:nvPr/>
        </p:nvCxnSpPr>
        <p:spPr>
          <a:xfrm>
            <a:off x="3491880" y="5517232"/>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11960" y="5301208"/>
            <a:ext cx="766557" cy="369332"/>
          </a:xfrm>
          <a:prstGeom prst="rect">
            <a:avLst/>
          </a:prstGeom>
          <a:noFill/>
        </p:spPr>
        <p:txBody>
          <a:bodyPr wrap="none" rtlCol="0">
            <a:spAutoFit/>
          </a:bodyPr>
          <a:lstStyle/>
          <a:p>
            <a:r>
              <a:rPr lang="en-US" dirty="0" smtClean="0"/>
              <a:t>5+1=6</a:t>
            </a:r>
            <a:endParaRPr lang="en-GB" dirty="0"/>
          </a:p>
        </p:txBody>
      </p:sp>
      <p:sp>
        <p:nvSpPr>
          <p:cNvPr id="22" name="TextBox 21"/>
          <p:cNvSpPr txBox="1"/>
          <p:nvPr/>
        </p:nvSpPr>
        <p:spPr>
          <a:xfrm>
            <a:off x="755576" y="5949280"/>
            <a:ext cx="3012171" cy="369332"/>
          </a:xfrm>
          <a:prstGeom prst="rect">
            <a:avLst/>
          </a:prstGeom>
          <a:noFill/>
        </p:spPr>
        <p:txBody>
          <a:bodyPr wrap="none" rtlCol="0">
            <a:spAutoFit/>
          </a:bodyPr>
          <a:lstStyle/>
          <a:p>
            <a:r>
              <a:rPr lang="en-US" dirty="0" smtClean="0"/>
              <a:t>Temptation to defect&lt;volume </a:t>
            </a:r>
            <a:endParaRPr lang="en-GB" dirty="0"/>
          </a:p>
        </p:txBody>
      </p:sp>
      <p:sp>
        <p:nvSpPr>
          <p:cNvPr id="23" name="TextBox 22"/>
          <p:cNvSpPr txBox="1"/>
          <p:nvPr/>
        </p:nvSpPr>
        <p:spPr>
          <a:xfrm>
            <a:off x="3635896" y="5949280"/>
            <a:ext cx="3051733" cy="369332"/>
          </a:xfrm>
          <a:prstGeom prst="rect">
            <a:avLst/>
          </a:prstGeom>
          <a:noFill/>
        </p:spPr>
        <p:txBody>
          <a:bodyPr wrap="none" rtlCol="0">
            <a:spAutoFit/>
          </a:bodyPr>
          <a:lstStyle/>
          <a:p>
            <a:r>
              <a:rPr lang="en-US" dirty="0" smtClean="0"/>
              <a:t>Reward – </a:t>
            </a:r>
            <a:r>
              <a:rPr lang="en-US" dirty="0" err="1" smtClean="0"/>
              <a:t>volue</a:t>
            </a:r>
            <a:r>
              <a:rPr lang="en-US" dirty="0" smtClean="0"/>
              <a:t> of punishment</a:t>
            </a:r>
            <a:endParaRPr lang="en-GB" dirty="0"/>
          </a:p>
        </p:txBody>
      </p:sp>
      <p:sp>
        <p:nvSpPr>
          <p:cNvPr id="24" name="TextBox 23"/>
          <p:cNvSpPr txBox="1"/>
          <p:nvPr/>
        </p:nvSpPr>
        <p:spPr>
          <a:xfrm>
            <a:off x="1619672" y="6237312"/>
            <a:ext cx="1005403" cy="369332"/>
          </a:xfrm>
          <a:prstGeom prst="rect">
            <a:avLst/>
          </a:prstGeom>
          <a:noFill/>
        </p:spPr>
        <p:txBody>
          <a:bodyPr wrap="none" rtlCol="0">
            <a:spAutoFit/>
          </a:bodyPr>
          <a:lstStyle/>
          <a:p>
            <a:r>
              <a:rPr lang="en-US" dirty="0" smtClean="0"/>
              <a:t>5-4    3-1</a:t>
            </a:r>
            <a:endParaRPr lang="en-GB" dirty="0"/>
          </a:p>
        </p:txBody>
      </p:sp>
      <p:graphicFrame>
        <p:nvGraphicFramePr>
          <p:cNvPr id="26" name="Object 25"/>
          <p:cNvGraphicFramePr>
            <a:graphicFrameLocks noChangeAspect="1"/>
          </p:cNvGraphicFramePr>
          <p:nvPr/>
        </p:nvGraphicFramePr>
        <p:xfrm flipV="1">
          <a:off x="2051720" y="6237312"/>
          <a:ext cx="127000" cy="283840"/>
        </p:xfrm>
        <a:graphic>
          <a:graphicData uri="http://schemas.openxmlformats.org/presentationml/2006/ole">
            <p:oleObj spid="_x0000_s157698" name="Equation" r:id="rId3" imgW="126720" imgH="152280" progId="Equation.3">
              <p:embed/>
            </p:oleObj>
          </a:graphicData>
        </a:graphic>
      </p:graphicFrame>
      <p:sp>
        <p:nvSpPr>
          <p:cNvPr id="27" name="TextBox 26"/>
          <p:cNvSpPr txBox="1"/>
          <p:nvPr/>
        </p:nvSpPr>
        <p:spPr>
          <a:xfrm>
            <a:off x="3635896" y="6453336"/>
            <a:ext cx="301686" cy="369332"/>
          </a:xfrm>
          <a:prstGeom prst="rect">
            <a:avLst/>
          </a:prstGeom>
          <a:noFill/>
        </p:spPr>
        <p:txBody>
          <a:bodyPr wrap="none" rtlCol="0">
            <a:spAutoFit/>
          </a:bodyPr>
          <a:lstStyle/>
          <a:p>
            <a:r>
              <a:rPr lang="en-US" dirty="0" smtClean="0"/>
              <a:t>1</a:t>
            </a:r>
            <a:endParaRPr lang="en-GB" dirty="0"/>
          </a:p>
        </p:txBody>
      </p:sp>
      <p:graphicFrame>
        <p:nvGraphicFramePr>
          <p:cNvPr id="157699" name="Object 3"/>
          <p:cNvGraphicFramePr>
            <a:graphicFrameLocks noChangeAspect="1"/>
          </p:cNvGraphicFramePr>
          <p:nvPr/>
        </p:nvGraphicFramePr>
        <p:xfrm>
          <a:off x="3851920" y="6453336"/>
          <a:ext cx="127000" cy="284162"/>
        </p:xfrm>
        <a:graphic>
          <a:graphicData uri="http://schemas.openxmlformats.org/presentationml/2006/ole">
            <p:oleObj spid="_x0000_s157699" name="Equation" r:id="rId4" imgW="126720" imgH="152280" progId="Equation.3">
              <p:embed/>
            </p:oleObj>
          </a:graphicData>
        </a:graphic>
      </p:graphicFrame>
      <p:sp>
        <p:nvSpPr>
          <p:cNvPr id="29" name="TextBox 28"/>
          <p:cNvSpPr txBox="1"/>
          <p:nvPr/>
        </p:nvSpPr>
        <p:spPr>
          <a:xfrm>
            <a:off x="4067944" y="6488668"/>
            <a:ext cx="301686" cy="369332"/>
          </a:xfrm>
          <a:prstGeom prst="rect">
            <a:avLst/>
          </a:prstGeom>
          <a:noFill/>
        </p:spPr>
        <p:txBody>
          <a:bodyPr wrap="none" rtlCol="0">
            <a:spAutoFit/>
          </a:bodyPr>
          <a:lstStyle/>
          <a:p>
            <a:r>
              <a:rPr lang="en-US" dirty="0" smtClean="0"/>
              <a:t>2</a:t>
            </a:r>
            <a:endParaRPr lang="en-GB" dirty="0"/>
          </a:p>
        </p:txBody>
      </p:sp>
      <p:sp>
        <p:nvSpPr>
          <p:cNvPr id="28" name="Date Placeholder 27"/>
          <p:cNvSpPr>
            <a:spLocks noGrp="1"/>
          </p:cNvSpPr>
          <p:nvPr>
            <p:ph type="dt" sz="half" idx="10"/>
          </p:nvPr>
        </p:nvSpPr>
        <p:spPr/>
        <p:txBody>
          <a:bodyPr/>
          <a:lstStyle/>
          <a:p>
            <a:fld id="{226D7A65-4C14-458A-8AC4-C7A908E0BB82}" type="datetime1">
              <a:rPr lang="en-GB" smtClean="0"/>
              <a:pPr/>
              <a:t>01/12/2013</a:t>
            </a:fld>
            <a:endParaRPr lang="en-GB"/>
          </a:p>
        </p:txBody>
      </p:sp>
      <p:sp>
        <p:nvSpPr>
          <p:cNvPr id="30" name="Slide Number Placeholder 29"/>
          <p:cNvSpPr>
            <a:spLocks noGrp="1"/>
          </p:cNvSpPr>
          <p:nvPr>
            <p:ph type="sldNum" sz="quarter" idx="12"/>
          </p:nvPr>
        </p:nvSpPr>
        <p:spPr/>
        <p:txBody>
          <a:bodyPr/>
          <a:lstStyle/>
          <a:p>
            <a:fld id="{1AC99574-BD32-4BAE-A6F6-2684FFE94A8F}" type="slidenum">
              <a:rPr lang="en-GB" smtClean="0"/>
              <a:pPr/>
              <a:t>142</a:t>
            </a:fld>
            <a:endParaRPr lang="en-GB"/>
          </a:p>
        </p:txBody>
      </p:sp>
      <p:graphicFrame>
        <p:nvGraphicFramePr>
          <p:cNvPr id="31" name="Object 30"/>
          <p:cNvGraphicFramePr>
            <a:graphicFrameLocks noChangeAspect="1"/>
          </p:cNvGraphicFramePr>
          <p:nvPr/>
        </p:nvGraphicFramePr>
        <p:xfrm>
          <a:off x="4499992" y="4653136"/>
          <a:ext cx="355724" cy="366714"/>
        </p:xfrm>
        <a:graphic>
          <a:graphicData uri="http://schemas.openxmlformats.org/presentationml/2006/ole">
            <p:oleObj spid="_x0000_s157700" name="Equation" r:id="rId5" imgW="139680" imgH="126720" progId="Equation.3">
              <p:embed/>
            </p:oleObj>
          </a:graphicData>
        </a:graphic>
      </p:graphicFrame>
      <p:sp>
        <p:nvSpPr>
          <p:cNvPr id="33" name="TextBox 32"/>
          <p:cNvSpPr txBox="1"/>
          <p:nvPr/>
        </p:nvSpPr>
        <p:spPr>
          <a:xfrm>
            <a:off x="3851920" y="4077072"/>
            <a:ext cx="653128" cy="369332"/>
          </a:xfrm>
          <a:prstGeom prst="rect">
            <a:avLst/>
          </a:prstGeom>
          <a:noFill/>
        </p:spPr>
        <p:txBody>
          <a:bodyPr wrap="none" rtlCol="0">
            <a:spAutoFit/>
          </a:bodyPr>
          <a:lstStyle/>
          <a:p>
            <a:r>
              <a:rPr lang="en-US" dirty="0" smtClean="0"/>
              <a:t>(A,A)</a:t>
            </a:r>
            <a:endParaRPr lang="en-GB" dirty="0"/>
          </a:p>
        </p:txBody>
      </p:sp>
      <p:sp>
        <p:nvSpPr>
          <p:cNvPr id="34" name="TextBox 33"/>
          <p:cNvSpPr txBox="1"/>
          <p:nvPr/>
        </p:nvSpPr>
        <p:spPr>
          <a:xfrm>
            <a:off x="4427984" y="4005064"/>
            <a:ext cx="629275" cy="369332"/>
          </a:xfrm>
          <a:prstGeom prst="rect">
            <a:avLst/>
          </a:prstGeom>
          <a:noFill/>
        </p:spPr>
        <p:txBody>
          <a:bodyPr wrap="none" rtlCol="0">
            <a:spAutoFit/>
          </a:bodyPr>
          <a:lstStyle/>
          <a:p>
            <a:r>
              <a:rPr lang="en-US" dirty="0" smtClean="0"/>
              <a:t>(C,C)</a:t>
            </a:r>
            <a:endParaRPr lang="en-GB" dirty="0"/>
          </a:p>
        </p:txBody>
      </p:sp>
      <p:cxnSp>
        <p:nvCxnSpPr>
          <p:cNvPr id="36" name="Straight Arrow Connector 35"/>
          <p:cNvCxnSpPr>
            <a:endCxn id="33" idx="2"/>
          </p:cNvCxnSpPr>
          <p:nvPr/>
        </p:nvCxnSpPr>
        <p:spPr>
          <a:xfrm flipH="1" flipV="1">
            <a:off x="4178484" y="4446404"/>
            <a:ext cx="105484" cy="134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572000" y="4293096"/>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76672"/>
            <a:ext cx="8758039" cy="2308324"/>
          </a:xfrm>
          <a:prstGeom prst="rect">
            <a:avLst/>
          </a:prstGeom>
          <a:noFill/>
        </p:spPr>
        <p:txBody>
          <a:bodyPr wrap="none" rtlCol="0">
            <a:spAutoFit/>
          </a:bodyPr>
          <a:lstStyle/>
          <a:p>
            <a:r>
              <a:rPr lang="en-US" dirty="0" smtClean="0"/>
              <a:t>If a  stage game has more than one NE then we may be able to use the prospect of playing </a:t>
            </a:r>
          </a:p>
          <a:p>
            <a:r>
              <a:rPr lang="en-US" dirty="0" smtClean="0"/>
              <a:t>Different equilibrium tomorrow to provide incentives (rewards and punishment for </a:t>
            </a:r>
          </a:p>
          <a:p>
            <a:r>
              <a:rPr lang="en-US" dirty="0" smtClean="0"/>
              <a:t>cooperating today) .</a:t>
            </a:r>
          </a:p>
          <a:p>
            <a:r>
              <a:rPr lang="en-US" dirty="0" smtClean="0"/>
              <a:t>There may be problem of renegotiation     &lt;&lt; </a:t>
            </a:r>
            <a:r>
              <a:rPr lang="en-US" dirty="0" err="1" smtClean="0"/>
              <a:t>countinued</a:t>
            </a:r>
            <a:r>
              <a:rPr lang="en-US" dirty="0" smtClean="0"/>
              <a:t> from above &gt;&gt;</a:t>
            </a:r>
          </a:p>
          <a:p>
            <a:r>
              <a:rPr lang="en-US" dirty="0" smtClean="0"/>
              <a:t>Bankruptcy &lt;&lt;bailout &gt;&gt;</a:t>
            </a:r>
          </a:p>
          <a:p>
            <a:r>
              <a:rPr lang="en-US" dirty="0" smtClean="0"/>
              <a:t>Trade off : ex  ante efficiency</a:t>
            </a:r>
          </a:p>
          <a:p>
            <a:r>
              <a:rPr lang="en-US" dirty="0" smtClean="0"/>
              <a:t>                    ex post efficiency</a:t>
            </a:r>
          </a:p>
          <a:p>
            <a:r>
              <a:rPr lang="en-US" dirty="0" smtClean="0"/>
              <a:t>  </a:t>
            </a:r>
            <a:endParaRPr lang="en-GB" dirty="0"/>
          </a:p>
        </p:txBody>
      </p:sp>
      <p:cxnSp>
        <p:nvCxnSpPr>
          <p:cNvPr id="6" name="Straight Connector 5"/>
          <p:cNvCxnSpPr/>
          <p:nvPr/>
        </p:nvCxnSpPr>
        <p:spPr>
          <a:xfrm>
            <a:off x="827584" y="3068960"/>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31640" y="2708920"/>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300192" y="2852936"/>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32240" y="2564904"/>
            <a:ext cx="0" cy="158417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99592" y="2708920"/>
            <a:ext cx="309700" cy="369332"/>
          </a:xfrm>
          <a:prstGeom prst="rect">
            <a:avLst/>
          </a:prstGeom>
          <a:noFill/>
        </p:spPr>
        <p:txBody>
          <a:bodyPr wrap="none" rtlCol="0">
            <a:spAutoFit/>
          </a:bodyPr>
          <a:lstStyle/>
          <a:p>
            <a:r>
              <a:rPr lang="en-US" dirty="0" smtClean="0"/>
              <a:t>B</a:t>
            </a:r>
            <a:endParaRPr lang="en-GB" dirty="0"/>
          </a:p>
        </p:txBody>
      </p:sp>
      <p:sp>
        <p:nvSpPr>
          <p:cNvPr id="16" name="TextBox 15"/>
          <p:cNvSpPr txBox="1"/>
          <p:nvPr/>
        </p:nvSpPr>
        <p:spPr>
          <a:xfrm>
            <a:off x="1403648" y="2708920"/>
            <a:ext cx="303288" cy="369332"/>
          </a:xfrm>
          <a:prstGeom prst="rect">
            <a:avLst/>
          </a:prstGeom>
          <a:noFill/>
        </p:spPr>
        <p:txBody>
          <a:bodyPr wrap="none" rtlCol="0">
            <a:spAutoFit/>
          </a:bodyPr>
          <a:lstStyle/>
          <a:p>
            <a:r>
              <a:rPr lang="en-US" dirty="0" smtClean="0"/>
              <a:t>P</a:t>
            </a:r>
            <a:endParaRPr lang="en-GB" dirty="0"/>
          </a:p>
        </p:txBody>
      </p:sp>
      <p:sp>
        <p:nvSpPr>
          <p:cNvPr id="17" name="TextBox 16"/>
          <p:cNvSpPr txBox="1"/>
          <p:nvPr/>
        </p:nvSpPr>
        <p:spPr>
          <a:xfrm>
            <a:off x="899592" y="3140968"/>
            <a:ext cx="327334" cy="369332"/>
          </a:xfrm>
          <a:prstGeom prst="rect">
            <a:avLst/>
          </a:prstGeom>
          <a:noFill/>
        </p:spPr>
        <p:txBody>
          <a:bodyPr wrap="none" rtlCol="0">
            <a:spAutoFit/>
          </a:bodyPr>
          <a:lstStyle/>
          <a:p>
            <a:r>
              <a:rPr lang="en-US" dirty="0" smtClean="0"/>
              <a:t>D</a:t>
            </a:r>
            <a:endParaRPr lang="en-GB" dirty="0"/>
          </a:p>
        </p:txBody>
      </p:sp>
      <p:sp>
        <p:nvSpPr>
          <p:cNvPr id="19" name="TextBox 18"/>
          <p:cNvSpPr txBox="1"/>
          <p:nvPr/>
        </p:nvSpPr>
        <p:spPr>
          <a:xfrm>
            <a:off x="899592" y="3573016"/>
            <a:ext cx="327334" cy="369332"/>
          </a:xfrm>
          <a:prstGeom prst="rect">
            <a:avLst/>
          </a:prstGeom>
          <a:noFill/>
        </p:spPr>
        <p:txBody>
          <a:bodyPr wrap="none" rtlCol="0">
            <a:spAutoFit/>
          </a:bodyPr>
          <a:lstStyle/>
          <a:p>
            <a:r>
              <a:rPr lang="en-US" dirty="0" smtClean="0"/>
              <a:t>D</a:t>
            </a:r>
            <a:endParaRPr lang="en-GB" dirty="0"/>
          </a:p>
        </p:txBody>
      </p:sp>
      <p:sp>
        <p:nvSpPr>
          <p:cNvPr id="20" name="TextBox 19"/>
          <p:cNvSpPr txBox="1"/>
          <p:nvPr/>
        </p:nvSpPr>
        <p:spPr>
          <a:xfrm>
            <a:off x="899592" y="4005064"/>
            <a:ext cx="327334" cy="369332"/>
          </a:xfrm>
          <a:prstGeom prst="rect">
            <a:avLst/>
          </a:prstGeom>
          <a:noFill/>
        </p:spPr>
        <p:txBody>
          <a:bodyPr wrap="none" rtlCol="0">
            <a:spAutoFit/>
          </a:bodyPr>
          <a:lstStyle/>
          <a:p>
            <a:r>
              <a:rPr lang="en-US" dirty="0" smtClean="0"/>
              <a:t>D</a:t>
            </a:r>
            <a:endParaRPr lang="en-GB" dirty="0"/>
          </a:p>
        </p:txBody>
      </p:sp>
      <p:sp>
        <p:nvSpPr>
          <p:cNvPr id="21" name="TextBox 20"/>
          <p:cNvSpPr txBox="1"/>
          <p:nvPr/>
        </p:nvSpPr>
        <p:spPr>
          <a:xfrm>
            <a:off x="1403648" y="3140968"/>
            <a:ext cx="308098" cy="369332"/>
          </a:xfrm>
          <a:prstGeom prst="rect">
            <a:avLst/>
          </a:prstGeom>
          <a:noFill/>
        </p:spPr>
        <p:txBody>
          <a:bodyPr wrap="none" rtlCol="0">
            <a:spAutoFit/>
          </a:bodyPr>
          <a:lstStyle/>
          <a:p>
            <a:r>
              <a:rPr lang="en-US" dirty="0" smtClean="0"/>
              <a:t>C</a:t>
            </a:r>
            <a:endParaRPr lang="en-GB" dirty="0"/>
          </a:p>
        </p:txBody>
      </p:sp>
      <p:sp>
        <p:nvSpPr>
          <p:cNvPr id="22" name="TextBox 21"/>
          <p:cNvSpPr txBox="1"/>
          <p:nvPr/>
        </p:nvSpPr>
        <p:spPr>
          <a:xfrm>
            <a:off x="1403648" y="3573016"/>
            <a:ext cx="308098" cy="369332"/>
          </a:xfrm>
          <a:prstGeom prst="rect">
            <a:avLst/>
          </a:prstGeom>
          <a:noFill/>
        </p:spPr>
        <p:txBody>
          <a:bodyPr wrap="none" rtlCol="0">
            <a:spAutoFit/>
          </a:bodyPr>
          <a:lstStyle/>
          <a:p>
            <a:r>
              <a:rPr lang="en-US" dirty="0" smtClean="0"/>
              <a:t>C</a:t>
            </a:r>
            <a:endParaRPr lang="en-GB" dirty="0"/>
          </a:p>
        </p:txBody>
      </p:sp>
      <p:sp>
        <p:nvSpPr>
          <p:cNvPr id="23" name="TextBox 22"/>
          <p:cNvSpPr txBox="1"/>
          <p:nvPr/>
        </p:nvSpPr>
        <p:spPr>
          <a:xfrm>
            <a:off x="1403648" y="4005064"/>
            <a:ext cx="327334" cy="369332"/>
          </a:xfrm>
          <a:prstGeom prst="rect">
            <a:avLst/>
          </a:prstGeom>
          <a:noFill/>
        </p:spPr>
        <p:txBody>
          <a:bodyPr wrap="none" rtlCol="0">
            <a:spAutoFit/>
          </a:bodyPr>
          <a:lstStyle/>
          <a:p>
            <a:r>
              <a:rPr lang="en-US" dirty="0" smtClean="0"/>
              <a:t>D</a:t>
            </a:r>
            <a:endParaRPr lang="en-GB" dirty="0"/>
          </a:p>
        </p:txBody>
      </p:sp>
      <p:sp>
        <p:nvSpPr>
          <p:cNvPr id="24" name="TextBox 23"/>
          <p:cNvSpPr txBox="1"/>
          <p:nvPr/>
        </p:nvSpPr>
        <p:spPr>
          <a:xfrm>
            <a:off x="6372200" y="2564904"/>
            <a:ext cx="296876" cy="369332"/>
          </a:xfrm>
          <a:prstGeom prst="rect">
            <a:avLst/>
          </a:prstGeom>
          <a:noFill/>
        </p:spPr>
        <p:txBody>
          <a:bodyPr wrap="none" rtlCol="0">
            <a:spAutoFit/>
          </a:bodyPr>
          <a:lstStyle/>
          <a:p>
            <a:r>
              <a:rPr lang="en-US" dirty="0" smtClean="0"/>
              <a:t>E</a:t>
            </a:r>
            <a:endParaRPr lang="en-GB" dirty="0"/>
          </a:p>
        </p:txBody>
      </p:sp>
      <p:sp>
        <p:nvSpPr>
          <p:cNvPr id="25" name="TextBox 24"/>
          <p:cNvSpPr txBox="1"/>
          <p:nvPr/>
        </p:nvSpPr>
        <p:spPr>
          <a:xfrm>
            <a:off x="6876256" y="2564904"/>
            <a:ext cx="309700" cy="369332"/>
          </a:xfrm>
          <a:prstGeom prst="rect">
            <a:avLst/>
          </a:prstGeom>
          <a:noFill/>
        </p:spPr>
        <p:txBody>
          <a:bodyPr wrap="none" rtlCol="0">
            <a:spAutoFit/>
          </a:bodyPr>
          <a:lstStyle/>
          <a:p>
            <a:r>
              <a:rPr lang="en-US" dirty="0" smtClean="0"/>
              <a:t>B</a:t>
            </a:r>
            <a:endParaRPr lang="en-GB" dirty="0"/>
          </a:p>
        </p:txBody>
      </p:sp>
      <p:sp>
        <p:nvSpPr>
          <p:cNvPr id="26" name="TextBox 25"/>
          <p:cNvSpPr txBox="1"/>
          <p:nvPr/>
        </p:nvSpPr>
        <p:spPr>
          <a:xfrm>
            <a:off x="6372200" y="3284984"/>
            <a:ext cx="308098" cy="369332"/>
          </a:xfrm>
          <a:prstGeom prst="rect">
            <a:avLst/>
          </a:prstGeom>
          <a:noFill/>
        </p:spPr>
        <p:txBody>
          <a:bodyPr wrap="none" rtlCol="0">
            <a:spAutoFit/>
          </a:bodyPr>
          <a:lstStyle/>
          <a:p>
            <a:r>
              <a:rPr lang="en-US" dirty="0" smtClean="0"/>
              <a:t>C</a:t>
            </a:r>
            <a:endParaRPr lang="en-GB" dirty="0"/>
          </a:p>
        </p:txBody>
      </p:sp>
      <p:sp>
        <p:nvSpPr>
          <p:cNvPr id="27" name="TextBox 26"/>
          <p:cNvSpPr txBox="1"/>
          <p:nvPr/>
        </p:nvSpPr>
        <p:spPr>
          <a:xfrm>
            <a:off x="6372200" y="3068960"/>
            <a:ext cx="308098" cy="369332"/>
          </a:xfrm>
          <a:prstGeom prst="rect">
            <a:avLst/>
          </a:prstGeom>
          <a:noFill/>
        </p:spPr>
        <p:txBody>
          <a:bodyPr wrap="none" rtlCol="0">
            <a:spAutoFit/>
          </a:bodyPr>
          <a:lstStyle/>
          <a:p>
            <a:r>
              <a:rPr lang="en-US" dirty="0" smtClean="0"/>
              <a:t>C</a:t>
            </a:r>
            <a:endParaRPr lang="en-GB" dirty="0"/>
          </a:p>
        </p:txBody>
      </p:sp>
      <p:sp>
        <p:nvSpPr>
          <p:cNvPr id="28" name="TextBox 27"/>
          <p:cNvSpPr txBox="1"/>
          <p:nvPr/>
        </p:nvSpPr>
        <p:spPr>
          <a:xfrm>
            <a:off x="6372200" y="2780928"/>
            <a:ext cx="308098" cy="369332"/>
          </a:xfrm>
          <a:prstGeom prst="rect">
            <a:avLst/>
          </a:prstGeom>
          <a:noFill/>
        </p:spPr>
        <p:txBody>
          <a:bodyPr wrap="none" rtlCol="0">
            <a:spAutoFit/>
          </a:bodyPr>
          <a:lstStyle/>
          <a:p>
            <a:r>
              <a:rPr lang="en-US" dirty="0" smtClean="0"/>
              <a:t>C</a:t>
            </a:r>
            <a:endParaRPr lang="en-GB" dirty="0"/>
          </a:p>
        </p:txBody>
      </p:sp>
      <p:sp>
        <p:nvSpPr>
          <p:cNvPr id="29" name="TextBox 28"/>
          <p:cNvSpPr txBox="1"/>
          <p:nvPr/>
        </p:nvSpPr>
        <p:spPr>
          <a:xfrm>
            <a:off x="6804248" y="3212976"/>
            <a:ext cx="308098" cy="369332"/>
          </a:xfrm>
          <a:prstGeom prst="rect">
            <a:avLst/>
          </a:prstGeom>
          <a:noFill/>
        </p:spPr>
        <p:txBody>
          <a:bodyPr wrap="none" rtlCol="0">
            <a:spAutoFit/>
          </a:bodyPr>
          <a:lstStyle/>
          <a:p>
            <a:r>
              <a:rPr lang="en-US" dirty="0" smtClean="0"/>
              <a:t>C</a:t>
            </a:r>
            <a:endParaRPr lang="en-GB" dirty="0"/>
          </a:p>
        </p:txBody>
      </p:sp>
      <p:sp>
        <p:nvSpPr>
          <p:cNvPr id="30" name="TextBox 29"/>
          <p:cNvSpPr txBox="1"/>
          <p:nvPr/>
        </p:nvSpPr>
        <p:spPr>
          <a:xfrm>
            <a:off x="6804248" y="2996952"/>
            <a:ext cx="308098" cy="369332"/>
          </a:xfrm>
          <a:prstGeom prst="rect">
            <a:avLst/>
          </a:prstGeom>
          <a:noFill/>
        </p:spPr>
        <p:txBody>
          <a:bodyPr wrap="none" rtlCol="0">
            <a:spAutoFit/>
          </a:bodyPr>
          <a:lstStyle/>
          <a:p>
            <a:r>
              <a:rPr lang="en-US" dirty="0" smtClean="0"/>
              <a:t>C</a:t>
            </a:r>
            <a:endParaRPr lang="en-GB" dirty="0"/>
          </a:p>
        </p:txBody>
      </p:sp>
      <p:sp>
        <p:nvSpPr>
          <p:cNvPr id="31" name="TextBox 30"/>
          <p:cNvSpPr txBox="1"/>
          <p:nvPr/>
        </p:nvSpPr>
        <p:spPr>
          <a:xfrm>
            <a:off x="6804248" y="2780928"/>
            <a:ext cx="308098" cy="369332"/>
          </a:xfrm>
          <a:prstGeom prst="rect">
            <a:avLst/>
          </a:prstGeom>
          <a:noFill/>
        </p:spPr>
        <p:txBody>
          <a:bodyPr wrap="none" rtlCol="0">
            <a:spAutoFit/>
          </a:bodyPr>
          <a:lstStyle/>
          <a:p>
            <a:r>
              <a:rPr lang="en-US" dirty="0" smtClean="0"/>
              <a:t>C</a:t>
            </a:r>
            <a:endParaRPr lang="en-GB" dirty="0"/>
          </a:p>
        </p:txBody>
      </p:sp>
      <p:sp>
        <p:nvSpPr>
          <p:cNvPr id="32" name="TextBox 31"/>
          <p:cNvSpPr txBox="1"/>
          <p:nvPr/>
        </p:nvSpPr>
        <p:spPr>
          <a:xfrm>
            <a:off x="6732240" y="3933056"/>
            <a:ext cx="327334" cy="369332"/>
          </a:xfrm>
          <a:prstGeom prst="rect">
            <a:avLst/>
          </a:prstGeom>
          <a:noFill/>
        </p:spPr>
        <p:txBody>
          <a:bodyPr wrap="none" rtlCol="0">
            <a:spAutoFit/>
          </a:bodyPr>
          <a:lstStyle/>
          <a:p>
            <a:r>
              <a:rPr lang="en-US" dirty="0" smtClean="0"/>
              <a:t>D</a:t>
            </a:r>
            <a:endParaRPr lang="en-GB" dirty="0"/>
          </a:p>
        </p:txBody>
      </p:sp>
      <p:sp>
        <p:nvSpPr>
          <p:cNvPr id="33" name="TextBox 32"/>
          <p:cNvSpPr txBox="1"/>
          <p:nvPr/>
        </p:nvSpPr>
        <p:spPr>
          <a:xfrm>
            <a:off x="6804248" y="3717032"/>
            <a:ext cx="327334" cy="369332"/>
          </a:xfrm>
          <a:prstGeom prst="rect">
            <a:avLst/>
          </a:prstGeom>
          <a:noFill/>
        </p:spPr>
        <p:txBody>
          <a:bodyPr wrap="none" rtlCol="0">
            <a:spAutoFit/>
          </a:bodyPr>
          <a:lstStyle/>
          <a:p>
            <a:r>
              <a:rPr lang="en-US" dirty="0" smtClean="0"/>
              <a:t>D</a:t>
            </a:r>
            <a:endParaRPr lang="en-GB" dirty="0"/>
          </a:p>
        </p:txBody>
      </p:sp>
      <p:sp>
        <p:nvSpPr>
          <p:cNvPr id="34" name="TextBox 33"/>
          <p:cNvSpPr txBox="1"/>
          <p:nvPr/>
        </p:nvSpPr>
        <p:spPr>
          <a:xfrm>
            <a:off x="6804248" y="3501008"/>
            <a:ext cx="327334" cy="369332"/>
          </a:xfrm>
          <a:prstGeom prst="rect">
            <a:avLst/>
          </a:prstGeom>
          <a:noFill/>
        </p:spPr>
        <p:txBody>
          <a:bodyPr wrap="none" rtlCol="0">
            <a:spAutoFit/>
          </a:bodyPr>
          <a:lstStyle/>
          <a:p>
            <a:r>
              <a:rPr lang="en-US" dirty="0" smtClean="0"/>
              <a:t>D</a:t>
            </a:r>
            <a:endParaRPr lang="en-GB" dirty="0"/>
          </a:p>
        </p:txBody>
      </p:sp>
      <p:sp>
        <p:nvSpPr>
          <p:cNvPr id="35" name="TextBox 34"/>
          <p:cNvSpPr txBox="1"/>
          <p:nvPr/>
        </p:nvSpPr>
        <p:spPr>
          <a:xfrm>
            <a:off x="6372200" y="4005064"/>
            <a:ext cx="327334" cy="369332"/>
          </a:xfrm>
          <a:prstGeom prst="rect">
            <a:avLst/>
          </a:prstGeom>
          <a:noFill/>
        </p:spPr>
        <p:txBody>
          <a:bodyPr wrap="none" rtlCol="0">
            <a:spAutoFit/>
          </a:bodyPr>
          <a:lstStyle/>
          <a:p>
            <a:r>
              <a:rPr lang="en-US" dirty="0" smtClean="0"/>
              <a:t>D</a:t>
            </a:r>
            <a:endParaRPr lang="en-GB" dirty="0"/>
          </a:p>
        </p:txBody>
      </p:sp>
      <p:sp>
        <p:nvSpPr>
          <p:cNvPr id="36" name="TextBox 35"/>
          <p:cNvSpPr txBox="1"/>
          <p:nvPr/>
        </p:nvSpPr>
        <p:spPr>
          <a:xfrm>
            <a:off x="6372200" y="3789040"/>
            <a:ext cx="327334" cy="369332"/>
          </a:xfrm>
          <a:prstGeom prst="rect">
            <a:avLst/>
          </a:prstGeom>
          <a:noFill/>
        </p:spPr>
        <p:txBody>
          <a:bodyPr wrap="none" rtlCol="0">
            <a:spAutoFit/>
          </a:bodyPr>
          <a:lstStyle/>
          <a:p>
            <a:r>
              <a:rPr lang="en-US" dirty="0" smtClean="0"/>
              <a:t>D</a:t>
            </a:r>
            <a:endParaRPr lang="en-GB" dirty="0"/>
          </a:p>
        </p:txBody>
      </p:sp>
      <p:sp>
        <p:nvSpPr>
          <p:cNvPr id="37" name="TextBox 36"/>
          <p:cNvSpPr txBox="1"/>
          <p:nvPr/>
        </p:nvSpPr>
        <p:spPr>
          <a:xfrm>
            <a:off x="6372200" y="3573016"/>
            <a:ext cx="327334" cy="369332"/>
          </a:xfrm>
          <a:prstGeom prst="rect">
            <a:avLst/>
          </a:prstGeom>
          <a:noFill/>
        </p:spPr>
        <p:txBody>
          <a:bodyPr wrap="none" rtlCol="0">
            <a:spAutoFit/>
          </a:bodyPr>
          <a:lstStyle/>
          <a:p>
            <a:r>
              <a:rPr lang="en-US" dirty="0" smtClean="0"/>
              <a:t>D</a:t>
            </a:r>
            <a:endParaRPr lang="en-GB" dirty="0"/>
          </a:p>
        </p:txBody>
      </p:sp>
      <p:graphicFrame>
        <p:nvGraphicFramePr>
          <p:cNvPr id="38" name="Table 37"/>
          <p:cNvGraphicFramePr>
            <a:graphicFrameLocks noGrp="1"/>
          </p:cNvGraphicFramePr>
          <p:nvPr/>
        </p:nvGraphicFramePr>
        <p:xfrm>
          <a:off x="3275856" y="2996952"/>
          <a:ext cx="1872208" cy="803528"/>
        </p:xfrm>
        <a:graphic>
          <a:graphicData uri="http://schemas.openxmlformats.org/drawingml/2006/table">
            <a:tbl>
              <a:tblPr firstRow="1" bandRow="1">
                <a:tableStyleId>{5940675A-B579-460E-94D1-54222C63F5DA}</a:tableStyleId>
              </a:tblPr>
              <a:tblGrid>
                <a:gridCol w="936104"/>
                <a:gridCol w="936104"/>
              </a:tblGrid>
              <a:tr h="401764">
                <a:tc>
                  <a:txBody>
                    <a:bodyPr/>
                    <a:lstStyle/>
                    <a:p>
                      <a:r>
                        <a:rPr lang="en-US" dirty="0" smtClean="0"/>
                        <a:t>2,2</a:t>
                      </a:r>
                      <a:endParaRPr lang="en-GB" dirty="0"/>
                    </a:p>
                  </a:txBody>
                  <a:tcPr/>
                </a:tc>
                <a:tc>
                  <a:txBody>
                    <a:bodyPr/>
                    <a:lstStyle/>
                    <a:p>
                      <a:r>
                        <a:rPr lang="en-US" dirty="0" smtClean="0"/>
                        <a:t>-1,3</a:t>
                      </a:r>
                      <a:endParaRPr lang="en-GB" dirty="0"/>
                    </a:p>
                  </a:txBody>
                  <a:tcPr/>
                </a:tc>
              </a:tr>
              <a:tr h="401764">
                <a:tc>
                  <a:txBody>
                    <a:bodyPr/>
                    <a:lstStyle/>
                    <a:p>
                      <a:r>
                        <a:rPr lang="en-US" dirty="0" smtClean="0"/>
                        <a:t>3,-1</a:t>
                      </a:r>
                      <a:endParaRPr lang="en-GB" dirty="0"/>
                    </a:p>
                  </a:txBody>
                  <a:tcPr/>
                </a:tc>
                <a:tc>
                  <a:txBody>
                    <a:bodyPr/>
                    <a:lstStyle/>
                    <a:p>
                      <a:r>
                        <a:rPr lang="en-US" dirty="0" smtClean="0"/>
                        <a:t>0,0</a:t>
                      </a:r>
                      <a:endParaRPr lang="en-GB" dirty="0"/>
                    </a:p>
                  </a:txBody>
                  <a:tcPr/>
                </a:tc>
              </a:tr>
            </a:tbl>
          </a:graphicData>
        </a:graphic>
      </p:graphicFrame>
      <p:sp>
        <p:nvSpPr>
          <p:cNvPr id="39" name="TextBox 38"/>
          <p:cNvSpPr txBox="1"/>
          <p:nvPr/>
        </p:nvSpPr>
        <p:spPr>
          <a:xfrm>
            <a:off x="2843808" y="2996952"/>
            <a:ext cx="308098" cy="369332"/>
          </a:xfrm>
          <a:prstGeom prst="rect">
            <a:avLst/>
          </a:prstGeom>
          <a:noFill/>
        </p:spPr>
        <p:txBody>
          <a:bodyPr wrap="none" rtlCol="0">
            <a:spAutoFit/>
          </a:bodyPr>
          <a:lstStyle/>
          <a:p>
            <a:r>
              <a:rPr lang="en-US" dirty="0" smtClean="0"/>
              <a:t>C</a:t>
            </a:r>
            <a:endParaRPr lang="en-GB" dirty="0"/>
          </a:p>
        </p:txBody>
      </p:sp>
      <p:sp>
        <p:nvSpPr>
          <p:cNvPr id="40" name="TextBox 39"/>
          <p:cNvSpPr txBox="1"/>
          <p:nvPr/>
        </p:nvSpPr>
        <p:spPr>
          <a:xfrm>
            <a:off x="2843808" y="3429000"/>
            <a:ext cx="327334" cy="369332"/>
          </a:xfrm>
          <a:prstGeom prst="rect">
            <a:avLst/>
          </a:prstGeom>
          <a:noFill/>
        </p:spPr>
        <p:txBody>
          <a:bodyPr wrap="none" rtlCol="0">
            <a:spAutoFit/>
          </a:bodyPr>
          <a:lstStyle/>
          <a:p>
            <a:r>
              <a:rPr lang="en-US" dirty="0" smtClean="0"/>
              <a:t>D</a:t>
            </a:r>
            <a:endParaRPr lang="en-GB" dirty="0"/>
          </a:p>
        </p:txBody>
      </p:sp>
      <p:sp>
        <p:nvSpPr>
          <p:cNvPr id="41" name="TextBox 40"/>
          <p:cNvSpPr txBox="1"/>
          <p:nvPr/>
        </p:nvSpPr>
        <p:spPr>
          <a:xfrm>
            <a:off x="3635896" y="2708920"/>
            <a:ext cx="308098" cy="369332"/>
          </a:xfrm>
          <a:prstGeom prst="rect">
            <a:avLst/>
          </a:prstGeom>
          <a:noFill/>
        </p:spPr>
        <p:txBody>
          <a:bodyPr wrap="none" rtlCol="0">
            <a:spAutoFit/>
          </a:bodyPr>
          <a:lstStyle/>
          <a:p>
            <a:r>
              <a:rPr lang="en-US" dirty="0" smtClean="0"/>
              <a:t>C</a:t>
            </a:r>
            <a:endParaRPr lang="en-GB" dirty="0"/>
          </a:p>
        </p:txBody>
      </p:sp>
      <p:sp>
        <p:nvSpPr>
          <p:cNvPr id="42" name="TextBox 41"/>
          <p:cNvSpPr txBox="1"/>
          <p:nvPr/>
        </p:nvSpPr>
        <p:spPr>
          <a:xfrm>
            <a:off x="4499992" y="2564904"/>
            <a:ext cx="327334" cy="369332"/>
          </a:xfrm>
          <a:prstGeom prst="rect">
            <a:avLst/>
          </a:prstGeom>
          <a:noFill/>
        </p:spPr>
        <p:txBody>
          <a:bodyPr wrap="none" rtlCol="0">
            <a:spAutoFit/>
          </a:bodyPr>
          <a:lstStyle/>
          <a:p>
            <a:r>
              <a:rPr lang="en-US" dirty="0" smtClean="0"/>
              <a:t>D</a:t>
            </a:r>
            <a:endParaRPr lang="en-GB" dirty="0"/>
          </a:p>
        </p:txBody>
      </p:sp>
      <p:sp>
        <p:nvSpPr>
          <p:cNvPr id="43" name="TextBox 42"/>
          <p:cNvSpPr txBox="1"/>
          <p:nvPr/>
        </p:nvSpPr>
        <p:spPr>
          <a:xfrm>
            <a:off x="2411760" y="4077072"/>
            <a:ext cx="1108509" cy="369332"/>
          </a:xfrm>
          <a:prstGeom prst="rect">
            <a:avLst/>
          </a:prstGeom>
          <a:noFill/>
        </p:spPr>
        <p:txBody>
          <a:bodyPr wrap="none" rtlCol="0">
            <a:spAutoFit/>
          </a:bodyPr>
          <a:lstStyle/>
          <a:p>
            <a:r>
              <a:rPr lang="en-US" dirty="0" smtClean="0"/>
              <a:t>Play then </a:t>
            </a:r>
            <a:endParaRPr lang="en-GB" dirty="0"/>
          </a:p>
        </p:txBody>
      </p:sp>
      <p:sp>
        <p:nvSpPr>
          <p:cNvPr id="44" name="Left Brace 43"/>
          <p:cNvSpPr/>
          <p:nvPr/>
        </p:nvSpPr>
        <p:spPr>
          <a:xfrm>
            <a:off x="2411760" y="4509120"/>
            <a:ext cx="45719"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2843808" y="4653136"/>
            <a:ext cx="2670731" cy="646331"/>
          </a:xfrm>
          <a:prstGeom prst="rect">
            <a:avLst/>
          </a:prstGeom>
          <a:noFill/>
        </p:spPr>
        <p:txBody>
          <a:bodyPr wrap="none" rtlCol="0">
            <a:spAutoFit/>
          </a:bodyPr>
          <a:lstStyle/>
          <a:p>
            <a:r>
              <a:rPr lang="en-US" dirty="0" smtClean="0"/>
              <a:t>Play c if none has played D</a:t>
            </a:r>
          </a:p>
          <a:p>
            <a:r>
              <a:rPr lang="en-US" dirty="0" smtClean="0"/>
              <a:t>Play D otherwise </a:t>
            </a:r>
            <a:endParaRPr lang="en-GB" dirty="0"/>
          </a:p>
        </p:txBody>
      </p:sp>
      <p:sp>
        <p:nvSpPr>
          <p:cNvPr id="46" name="Date Placeholder 45"/>
          <p:cNvSpPr>
            <a:spLocks noGrp="1"/>
          </p:cNvSpPr>
          <p:nvPr>
            <p:ph type="dt" sz="half" idx="10"/>
          </p:nvPr>
        </p:nvSpPr>
        <p:spPr/>
        <p:txBody>
          <a:bodyPr/>
          <a:lstStyle/>
          <a:p>
            <a:fld id="{2B301700-CFD2-48FE-8668-CD7460659AFF}" type="datetime1">
              <a:rPr lang="en-GB" smtClean="0"/>
              <a:pPr/>
              <a:t>01/12/2013</a:t>
            </a:fld>
            <a:endParaRPr lang="en-GB"/>
          </a:p>
        </p:txBody>
      </p:sp>
      <p:sp>
        <p:nvSpPr>
          <p:cNvPr id="47" name="Slide Number Placeholder 46"/>
          <p:cNvSpPr>
            <a:spLocks noGrp="1"/>
          </p:cNvSpPr>
          <p:nvPr>
            <p:ph type="sldNum" sz="quarter" idx="12"/>
          </p:nvPr>
        </p:nvSpPr>
        <p:spPr/>
        <p:txBody>
          <a:bodyPr/>
          <a:lstStyle/>
          <a:p>
            <a:fld id="{1AC99574-BD32-4BAE-A6F6-2684FFE94A8F}" type="slidenum">
              <a:rPr lang="en-GB" smtClean="0"/>
              <a:pPr/>
              <a:t>143</a:t>
            </a:fld>
            <a:endParaRPr lang="en-GB"/>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692696"/>
            <a:ext cx="2025491" cy="369332"/>
          </a:xfrm>
          <a:prstGeom prst="rect">
            <a:avLst/>
          </a:prstGeom>
          <a:noFill/>
        </p:spPr>
        <p:txBody>
          <a:bodyPr wrap="none" rtlCol="0">
            <a:spAutoFit/>
          </a:bodyPr>
          <a:lstStyle/>
          <a:p>
            <a:r>
              <a:rPr lang="en-US" dirty="0" smtClean="0"/>
              <a:t>Grim Tiger strategy </a:t>
            </a:r>
            <a:endParaRPr lang="en-GB" dirty="0"/>
          </a:p>
        </p:txBody>
      </p:sp>
      <p:cxnSp>
        <p:nvCxnSpPr>
          <p:cNvPr id="5" name="Straight Connector 4"/>
          <p:cNvCxnSpPr/>
          <p:nvPr/>
        </p:nvCxnSpPr>
        <p:spPr>
          <a:xfrm>
            <a:off x="539552" y="1124744"/>
            <a:ext cx="3600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7544" y="1484784"/>
            <a:ext cx="1887696" cy="369332"/>
          </a:xfrm>
          <a:prstGeom prst="rect">
            <a:avLst/>
          </a:prstGeom>
          <a:noFill/>
        </p:spPr>
        <p:txBody>
          <a:bodyPr wrap="none" rtlCol="0">
            <a:spAutoFit/>
          </a:bodyPr>
          <a:lstStyle/>
          <a:p>
            <a:r>
              <a:rPr lang="en-US" dirty="0" smtClean="0"/>
              <a:t>Temptation today </a:t>
            </a:r>
            <a:endParaRPr lang="en-GB" dirty="0"/>
          </a:p>
        </p:txBody>
      </p:sp>
      <p:graphicFrame>
        <p:nvGraphicFramePr>
          <p:cNvPr id="7" name="Object 6"/>
          <p:cNvGraphicFramePr>
            <a:graphicFrameLocks noChangeAspect="1"/>
          </p:cNvGraphicFramePr>
          <p:nvPr/>
        </p:nvGraphicFramePr>
        <p:xfrm>
          <a:off x="2159732" y="1484784"/>
          <a:ext cx="307020" cy="296416"/>
        </p:xfrm>
        <a:graphic>
          <a:graphicData uri="http://schemas.openxmlformats.org/presentationml/2006/ole">
            <p:oleObj spid="_x0000_s146433" name="Equation" r:id="rId3" imgW="126720" imgH="152280" progId="Equation.3">
              <p:embed/>
            </p:oleObj>
          </a:graphicData>
        </a:graphic>
      </p:graphicFrame>
      <p:sp>
        <p:nvSpPr>
          <p:cNvPr id="8" name="TextBox 7"/>
          <p:cNvSpPr txBox="1"/>
          <p:nvPr/>
        </p:nvSpPr>
        <p:spPr>
          <a:xfrm>
            <a:off x="2483768" y="1484784"/>
            <a:ext cx="3926716" cy="369332"/>
          </a:xfrm>
          <a:prstGeom prst="rect">
            <a:avLst/>
          </a:prstGeom>
          <a:noFill/>
        </p:spPr>
        <p:txBody>
          <a:bodyPr wrap="none" rtlCol="0">
            <a:spAutoFit/>
          </a:bodyPr>
          <a:lstStyle/>
          <a:p>
            <a:r>
              <a:rPr lang="en-US" dirty="0" smtClean="0"/>
              <a:t>Value of  reward-  value  of punishment </a:t>
            </a:r>
            <a:endParaRPr lang="en-GB" dirty="0"/>
          </a:p>
        </p:txBody>
      </p:sp>
      <p:sp>
        <p:nvSpPr>
          <p:cNvPr id="9" name="TextBox 8"/>
          <p:cNvSpPr txBox="1"/>
          <p:nvPr/>
        </p:nvSpPr>
        <p:spPr>
          <a:xfrm>
            <a:off x="395536" y="2708920"/>
            <a:ext cx="542136" cy="369332"/>
          </a:xfrm>
          <a:prstGeom prst="rect">
            <a:avLst/>
          </a:prstGeom>
          <a:noFill/>
        </p:spPr>
        <p:txBody>
          <a:bodyPr wrap="none" rtlCol="0">
            <a:spAutoFit/>
          </a:bodyPr>
          <a:lstStyle/>
          <a:p>
            <a:r>
              <a:rPr lang="en-US" dirty="0" smtClean="0"/>
              <a:t>3-2 </a:t>
            </a:r>
            <a:endParaRPr lang="en-GB" dirty="0"/>
          </a:p>
        </p:txBody>
      </p:sp>
      <p:graphicFrame>
        <p:nvGraphicFramePr>
          <p:cNvPr id="146434" name="Object 2"/>
          <p:cNvGraphicFramePr>
            <a:graphicFrameLocks noChangeAspect="1"/>
          </p:cNvGraphicFramePr>
          <p:nvPr/>
        </p:nvGraphicFramePr>
        <p:xfrm>
          <a:off x="971600" y="2708920"/>
          <a:ext cx="615950" cy="346075"/>
        </p:xfrm>
        <a:graphic>
          <a:graphicData uri="http://schemas.openxmlformats.org/presentationml/2006/ole">
            <p:oleObj spid="_x0000_s146434" name="Equation" r:id="rId4" imgW="253800" imgH="177480" progId="Equation.3">
              <p:embed/>
            </p:oleObj>
          </a:graphicData>
        </a:graphic>
      </p:graphicFrame>
      <p:sp>
        <p:nvSpPr>
          <p:cNvPr id="11" name="TextBox 10"/>
          <p:cNvSpPr txBox="1"/>
          <p:nvPr/>
        </p:nvSpPr>
        <p:spPr>
          <a:xfrm>
            <a:off x="1619672" y="2708920"/>
            <a:ext cx="1436804" cy="369332"/>
          </a:xfrm>
          <a:prstGeom prst="rect">
            <a:avLst/>
          </a:prstGeom>
          <a:noFill/>
        </p:spPr>
        <p:txBody>
          <a:bodyPr wrap="none" rtlCol="0">
            <a:spAutoFit/>
          </a:bodyPr>
          <a:lstStyle/>
          <a:p>
            <a:r>
              <a:rPr lang="en-US" dirty="0" smtClean="0"/>
              <a:t>[2-0]   where </a:t>
            </a:r>
            <a:endParaRPr lang="en-GB" dirty="0"/>
          </a:p>
        </p:txBody>
      </p:sp>
      <p:graphicFrame>
        <p:nvGraphicFramePr>
          <p:cNvPr id="146435" name="Object 3"/>
          <p:cNvGraphicFramePr>
            <a:graphicFrameLocks noChangeAspect="1"/>
          </p:cNvGraphicFramePr>
          <p:nvPr/>
        </p:nvGraphicFramePr>
        <p:xfrm>
          <a:off x="2987824" y="2780928"/>
          <a:ext cx="801688" cy="346075"/>
        </p:xfrm>
        <a:graphic>
          <a:graphicData uri="http://schemas.openxmlformats.org/presentationml/2006/ole">
            <p:oleObj spid="_x0000_s146435" name="Equation" r:id="rId5" imgW="330120" imgH="177480" progId="Equation.3">
              <p:embed/>
            </p:oleObj>
          </a:graphicData>
        </a:graphic>
      </p:graphicFrame>
      <p:sp>
        <p:nvSpPr>
          <p:cNvPr id="13" name="TextBox 12"/>
          <p:cNvSpPr txBox="1"/>
          <p:nvPr/>
        </p:nvSpPr>
        <p:spPr>
          <a:xfrm>
            <a:off x="1259632" y="3501008"/>
            <a:ext cx="2487732" cy="369332"/>
          </a:xfrm>
          <a:prstGeom prst="rect">
            <a:avLst/>
          </a:prstGeom>
          <a:noFill/>
        </p:spPr>
        <p:txBody>
          <a:bodyPr wrap="none" rtlCol="0">
            <a:spAutoFit/>
          </a:bodyPr>
          <a:lstStyle/>
          <a:p>
            <a:r>
              <a:rPr lang="en-US" dirty="0" smtClean="0"/>
              <a:t>Is value of (</a:t>
            </a:r>
            <a:r>
              <a:rPr lang="en-US" dirty="0" err="1" smtClean="0"/>
              <a:t>c,c</a:t>
            </a:r>
            <a:r>
              <a:rPr lang="en-US" dirty="0" smtClean="0"/>
              <a:t>) for ever- </a:t>
            </a:r>
            <a:endParaRPr lang="en-GB" dirty="0"/>
          </a:p>
        </p:txBody>
      </p:sp>
      <p:sp>
        <p:nvSpPr>
          <p:cNvPr id="14" name="TextBox 13"/>
          <p:cNvSpPr txBox="1"/>
          <p:nvPr/>
        </p:nvSpPr>
        <p:spPr>
          <a:xfrm>
            <a:off x="4283968" y="2924944"/>
            <a:ext cx="2753382" cy="646331"/>
          </a:xfrm>
          <a:prstGeom prst="rect">
            <a:avLst/>
          </a:prstGeom>
          <a:noFill/>
        </p:spPr>
        <p:txBody>
          <a:bodyPr wrap="none" rtlCol="0">
            <a:spAutoFit/>
          </a:bodyPr>
          <a:lstStyle/>
          <a:p>
            <a:r>
              <a:rPr lang="en-US" dirty="0" smtClean="0"/>
              <a:t>Because the game may end</a:t>
            </a:r>
          </a:p>
          <a:p>
            <a:endParaRPr lang="en-GB" dirty="0"/>
          </a:p>
        </p:txBody>
      </p:sp>
      <p:sp>
        <p:nvSpPr>
          <p:cNvPr id="15" name="TextBox 14"/>
          <p:cNvSpPr txBox="1"/>
          <p:nvPr/>
        </p:nvSpPr>
        <p:spPr>
          <a:xfrm>
            <a:off x="3563888" y="3501008"/>
            <a:ext cx="2265300" cy="369332"/>
          </a:xfrm>
          <a:prstGeom prst="rect">
            <a:avLst/>
          </a:prstGeom>
          <a:noFill/>
        </p:spPr>
        <p:txBody>
          <a:bodyPr wrap="none" rtlCol="0">
            <a:spAutoFit/>
          </a:bodyPr>
          <a:lstStyle/>
          <a:p>
            <a:r>
              <a:rPr lang="en-US" dirty="0" smtClean="0"/>
              <a:t>Value of (D,D) for ever</a:t>
            </a:r>
            <a:endParaRPr lang="en-GB" dirty="0"/>
          </a:p>
        </p:txBody>
      </p:sp>
      <p:cxnSp>
        <p:nvCxnSpPr>
          <p:cNvPr id="17" name="Curved Connector 16"/>
          <p:cNvCxnSpPr/>
          <p:nvPr/>
        </p:nvCxnSpPr>
        <p:spPr>
          <a:xfrm flipV="1">
            <a:off x="683568" y="3068960"/>
            <a:ext cx="360040" cy="2880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10800000">
            <a:off x="2123728" y="3068960"/>
            <a:ext cx="1512168" cy="2880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6436" name="Object 4"/>
          <p:cNvGraphicFramePr>
            <a:graphicFrameLocks noChangeAspect="1"/>
          </p:cNvGraphicFramePr>
          <p:nvPr/>
        </p:nvGraphicFramePr>
        <p:xfrm>
          <a:off x="899592" y="4005064"/>
          <a:ext cx="3511550" cy="395288"/>
        </p:xfrm>
        <a:graphic>
          <a:graphicData uri="http://schemas.openxmlformats.org/presentationml/2006/ole">
            <p:oleObj spid="_x0000_s146436" name="Equation" r:id="rId6" imgW="1447560" imgH="203040" progId="Equation.3">
              <p:embed/>
            </p:oleObj>
          </a:graphicData>
        </a:graphic>
      </p:graphicFrame>
      <p:sp>
        <p:nvSpPr>
          <p:cNvPr id="18" name="Date Placeholder 17"/>
          <p:cNvSpPr>
            <a:spLocks noGrp="1"/>
          </p:cNvSpPr>
          <p:nvPr>
            <p:ph type="dt" sz="half" idx="10"/>
          </p:nvPr>
        </p:nvSpPr>
        <p:spPr/>
        <p:txBody>
          <a:bodyPr/>
          <a:lstStyle/>
          <a:p>
            <a:fld id="{33D64903-8572-4292-8E11-841C2A1DAF58}" type="datetime1">
              <a:rPr lang="en-GB" smtClean="0"/>
              <a:pPr/>
              <a:t>01/12/2013</a:t>
            </a:fld>
            <a:endParaRPr lang="en-GB"/>
          </a:p>
        </p:txBody>
      </p:sp>
      <p:sp>
        <p:nvSpPr>
          <p:cNvPr id="20" name="Slide Number Placeholder 19"/>
          <p:cNvSpPr>
            <a:spLocks noGrp="1"/>
          </p:cNvSpPr>
          <p:nvPr>
            <p:ph type="sldNum" sz="quarter" idx="12"/>
          </p:nvPr>
        </p:nvSpPr>
        <p:spPr/>
        <p:txBody>
          <a:bodyPr/>
          <a:lstStyle/>
          <a:p>
            <a:fld id="{1AC99574-BD32-4BAE-A6F6-2684FFE94A8F}" type="slidenum">
              <a:rPr lang="en-GB" smtClean="0"/>
              <a:pPr/>
              <a:t>144</a:t>
            </a:fld>
            <a:endParaRPr lang="en-GB"/>
          </a:p>
        </p:txBody>
      </p:sp>
      <p:cxnSp>
        <p:nvCxnSpPr>
          <p:cNvPr id="24" name="Curved Connector 23"/>
          <p:cNvCxnSpPr/>
          <p:nvPr/>
        </p:nvCxnSpPr>
        <p:spPr>
          <a:xfrm rot="5400000">
            <a:off x="899592" y="3212976"/>
            <a:ext cx="1080120" cy="79208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332656"/>
            <a:ext cx="2840714" cy="369332"/>
          </a:xfrm>
          <a:prstGeom prst="rect">
            <a:avLst/>
          </a:prstGeom>
          <a:noFill/>
        </p:spPr>
        <p:txBody>
          <a:bodyPr wrap="none" rtlCol="0">
            <a:spAutoFit/>
          </a:bodyPr>
          <a:lstStyle/>
          <a:p>
            <a:r>
              <a:rPr lang="en-US" dirty="0" smtClean="0"/>
              <a:t>Need  : gain if  cheat today   </a:t>
            </a:r>
            <a:endParaRPr lang="en-GB" dirty="0"/>
          </a:p>
        </p:txBody>
      </p:sp>
      <p:graphicFrame>
        <p:nvGraphicFramePr>
          <p:cNvPr id="4" name="Object 3"/>
          <p:cNvGraphicFramePr>
            <a:graphicFrameLocks noChangeAspect="1"/>
          </p:cNvGraphicFramePr>
          <p:nvPr/>
        </p:nvGraphicFramePr>
        <p:xfrm>
          <a:off x="2886799" y="404664"/>
          <a:ext cx="300033" cy="360040"/>
        </p:xfrm>
        <a:graphic>
          <a:graphicData uri="http://schemas.openxmlformats.org/presentationml/2006/ole">
            <p:oleObj spid="_x0000_s183297" name="Equation" r:id="rId3" imgW="126720" imgH="152280" progId="Equation.3">
              <p:embed/>
            </p:oleObj>
          </a:graphicData>
        </a:graphic>
      </p:graphicFrame>
      <p:sp>
        <p:nvSpPr>
          <p:cNvPr id="5" name="TextBox 4"/>
          <p:cNvSpPr txBox="1"/>
          <p:nvPr/>
        </p:nvSpPr>
        <p:spPr>
          <a:xfrm>
            <a:off x="3275856" y="332656"/>
            <a:ext cx="4087657" cy="369332"/>
          </a:xfrm>
          <a:prstGeom prst="rect">
            <a:avLst/>
          </a:prstGeom>
          <a:noFill/>
        </p:spPr>
        <p:txBody>
          <a:bodyPr wrap="none" rtlCol="0">
            <a:spAutoFit/>
          </a:bodyPr>
          <a:lstStyle/>
          <a:p>
            <a:r>
              <a:rPr lang="en-US" dirty="0" smtClean="0"/>
              <a:t>[ value of relation ship  after cooperation]</a:t>
            </a:r>
            <a:endParaRPr lang="en-GB" dirty="0"/>
          </a:p>
        </p:txBody>
      </p:sp>
      <p:sp>
        <p:nvSpPr>
          <p:cNvPr id="6" name="TextBox 5"/>
          <p:cNvSpPr txBox="1"/>
          <p:nvPr/>
        </p:nvSpPr>
        <p:spPr>
          <a:xfrm>
            <a:off x="827584" y="1412776"/>
            <a:ext cx="3828227" cy="369332"/>
          </a:xfrm>
          <a:prstGeom prst="rect">
            <a:avLst/>
          </a:prstGeom>
          <a:noFill/>
        </p:spPr>
        <p:txBody>
          <a:bodyPr wrap="none" rtlCol="0">
            <a:spAutoFit/>
          </a:bodyPr>
          <a:lstStyle/>
          <a:p>
            <a:r>
              <a:rPr lang="en-US" dirty="0" smtClean="0"/>
              <a:t>- [ value  of relationship after cheating]</a:t>
            </a:r>
            <a:endParaRPr lang="en-GB" dirty="0"/>
          </a:p>
        </p:txBody>
      </p:sp>
      <p:cxnSp>
        <p:nvCxnSpPr>
          <p:cNvPr id="8" name="Straight Connector 7"/>
          <p:cNvCxnSpPr/>
          <p:nvPr/>
        </p:nvCxnSpPr>
        <p:spPr>
          <a:xfrm>
            <a:off x="3491880" y="836712"/>
            <a:ext cx="37444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5004048" y="908720"/>
            <a:ext cx="504056" cy="36004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52120" y="1052736"/>
            <a:ext cx="1000082" cy="369332"/>
          </a:xfrm>
          <a:prstGeom prst="rect">
            <a:avLst/>
          </a:prstGeom>
          <a:noFill/>
        </p:spPr>
        <p:txBody>
          <a:bodyPr wrap="none" rtlCol="0">
            <a:spAutoFit/>
          </a:bodyPr>
          <a:lstStyle/>
          <a:p>
            <a:r>
              <a:rPr lang="en-US" dirty="0" smtClean="0"/>
              <a:t>Promise </a:t>
            </a:r>
            <a:endParaRPr lang="en-GB" dirty="0"/>
          </a:p>
        </p:txBody>
      </p:sp>
      <p:cxnSp>
        <p:nvCxnSpPr>
          <p:cNvPr id="13" name="Straight Connector 12"/>
          <p:cNvCxnSpPr/>
          <p:nvPr/>
        </p:nvCxnSpPr>
        <p:spPr>
          <a:xfrm>
            <a:off x="1115616" y="1844824"/>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a:off x="2339752" y="1916832"/>
            <a:ext cx="1224136" cy="50405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63888" y="2204864"/>
            <a:ext cx="761427" cy="369332"/>
          </a:xfrm>
          <a:prstGeom prst="rect">
            <a:avLst/>
          </a:prstGeom>
          <a:noFill/>
        </p:spPr>
        <p:txBody>
          <a:bodyPr wrap="none" rtlCol="0">
            <a:spAutoFit/>
          </a:bodyPr>
          <a:lstStyle/>
          <a:p>
            <a:r>
              <a:rPr lang="en-US" dirty="0" smtClean="0"/>
              <a:t>threat</a:t>
            </a:r>
            <a:endParaRPr lang="en-GB" dirty="0"/>
          </a:p>
        </p:txBody>
      </p:sp>
      <p:sp>
        <p:nvSpPr>
          <p:cNvPr id="17" name="TextBox 16"/>
          <p:cNvSpPr txBox="1"/>
          <p:nvPr/>
        </p:nvSpPr>
        <p:spPr>
          <a:xfrm>
            <a:off x="4572000" y="1484784"/>
            <a:ext cx="1129989" cy="369332"/>
          </a:xfrm>
          <a:prstGeom prst="rect">
            <a:avLst/>
          </a:prstGeom>
          <a:noFill/>
        </p:spPr>
        <p:txBody>
          <a:bodyPr wrap="none" rtlCol="0">
            <a:spAutoFit/>
          </a:bodyPr>
          <a:lstStyle/>
          <a:p>
            <a:r>
              <a:rPr lang="en-US" dirty="0" smtClean="0"/>
              <a:t>tomorrow</a:t>
            </a:r>
            <a:endParaRPr lang="en-GB" dirty="0"/>
          </a:p>
        </p:txBody>
      </p:sp>
      <p:sp>
        <p:nvSpPr>
          <p:cNvPr id="18" name="TextBox 17"/>
          <p:cNvSpPr txBox="1"/>
          <p:nvPr/>
        </p:nvSpPr>
        <p:spPr>
          <a:xfrm>
            <a:off x="827584" y="4077072"/>
            <a:ext cx="6711133" cy="646331"/>
          </a:xfrm>
          <a:prstGeom prst="rect">
            <a:avLst/>
          </a:prstGeom>
          <a:noFill/>
        </p:spPr>
        <p:txBody>
          <a:bodyPr wrap="none" rtlCol="0">
            <a:spAutoFit/>
          </a:bodyPr>
          <a:lstStyle/>
          <a:p>
            <a:r>
              <a:rPr lang="en-US" dirty="0" smtClean="0"/>
              <a:t>Credibility : focus of SPE  prisoner’s dilemma repeated with </a:t>
            </a:r>
            <a:r>
              <a:rPr lang="en-US" dirty="0" err="1" smtClean="0"/>
              <a:t>prob</a:t>
            </a:r>
            <a:r>
              <a:rPr lang="en-US" dirty="0" smtClean="0"/>
              <a:t>       of</a:t>
            </a:r>
          </a:p>
          <a:p>
            <a:r>
              <a:rPr lang="en-US" dirty="0" smtClean="0"/>
              <a:t>Continuing </a:t>
            </a:r>
            <a:endParaRPr lang="en-GB" dirty="0"/>
          </a:p>
        </p:txBody>
      </p:sp>
      <p:graphicFrame>
        <p:nvGraphicFramePr>
          <p:cNvPr id="19" name="Object 18"/>
          <p:cNvGraphicFramePr>
            <a:graphicFrameLocks noChangeAspect="1"/>
          </p:cNvGraphicFramePr>
          <p:nvPr/>
        </p:nvGraphicFramePr>
        <p:xfrm>
          <a:off x="6820506" y="4077072"/>
          <a:ext cx="339466" cy="432048"/>
        </p:xfrm>
        <a:graphic>
          <a:graphicData uri="http://schemas.openxmlformats.org/presentationml/2006/ole">
            <p:oleObj spid="_x0000_s183298" name="Equation" r:id="rId4" imgW="139680" imgH="177480" progId="Equation.3">
              <p:embed/>
            </p:oleObj>
          </a:graphicData>
        </a:graphic>
      </p:graphicFrame>
      <p:graphicFrame>
        <p:nvGraphicFramePr>
          <p:cNvPr id="20" name="Table 19"/>
          <p:cNvGraphicFramePr>
            <a:graphicFrameLocks noGrp="1"/>
          </p:cNvGraphicFramePr>
          <p:nvPr/>
        </p:nvGraphicFramePr>
        <p:xfrm>
          <a:off x="3059832" y="4797152"/>
          <a:ext cx="1751856" cy="731520"/>
        </p:xfrm>
        <a:graphic>
          <a:graphicData uri="http://schemas.openxmlformats.org/drawingml/2006/table">
            <a:tbl>
              <a:tblPr firstRow="1" bandRow="1">
                <a:tableStyleId>{5940675A-B579-460E-94D1-54222C63F5DA}</a:tableStyleId>
              </a:tblPr>
              <a:tblGrid>
                <a:gridCol w="875928"/>
                <a:gridCol w="875928"/>
              </a:tblGrid>
              <a:tr h="290944">
                <a:tc>
                  <a:txBody>
                    <a:bodyPr/>
                    <a:lstStyle/>
                    <a:p>
                      <a:r>
                        <a:rPr lang="en-US" dirty="0" smtClean="0"/>
                        <a:t>2,2</a:t>
                      </a:r>
                      <a:endParaRPr lang="en-GB" dirty="0"/>
                    </a:p>
                  </a:txBody>
                  <a:tcPr/>
                </a:tc>
                <a:tc>
                  <a:txBody>
                    <a:bodyPr/>
                    <a:lstStyle/>
                    <a:p>
                      <a:r>
                        <a:rPr lang="en-US" dirty="0" smtClean="0"/>
                        <a:t>-1,3</a:t>
                      </a:r>
                      <a:endParaRPr lang="en-GB" dirty="0"/>
                    </a:p>
                  </a:txBody>
                  <a:tcPr/>
                </a:tc>
              </a:tr>
              <a:tr h="290944">
                <a:tc>
                  <a:txBody>
                    <a:bodyPr/>
                    <a:lstStyle/>
                    <a:p>
                      <a:r>
                        <a:rPr lang="en-US" dirty="0" smtClean="0"/>
                        <a:t>3,1</a:t>
                      </a:r>
                      <a:endParaRPr lang="en-GB" dirty="0"/>
                    </a:p>
                  </a:txBody>
                  <a:tcPr/>
                </a:tc>
                <a:tc>
                  <a:txBody>
                    <a:bodyPr/>
                    <a:lstStyle/>
                    <a:p>
                      <a:r>
                        <a:rPr lang="en-US" dirty="0" smtClean="0"/>
                        <a:t>0,0</a:t>
                      </a:r>
                      <a:endParaRPr lang="en-GB" dirty="0"/>
                    </a:p>
                  </a:txBody>
                  <a:tcPr/>
                </a:tc>
              </a:tr>
            </a:tbl>
          </a:graphicData>
        </a:graphic>
      </p:graphicFrame>
      <p:sp>
        <p:nvSpPr>
          <p:cNvPr id="21" name="TextBox 20"/>
          <p:cNvSpPr txBox="1"/>
          <p:nvPr/>
        </p:nvSpPr>
        <p:spPr>
          <a:xfrm>
            <a:off x="2699792" y="4797152"/>
            <a:ext cx="308098" cy="369332"/>
          </a:xfrm>
          <a:prstGeom prst="rect">
            <a:avLst/>
          </a:prstGeom>
          <a:noFill/>
        </p:spPr>
        <p:txBody>
          <a:bodyPr wrap="none" rtlCol="0">
            <a:spAutoFit/>
          </a:bodyPr>
          <a:lstStyle/>
          <a:p>
            <a:r>
              <a:rPr lang="en-US" dirty="0" smtClean="0"/>
              <a:t>C</a:t>
            </a:r>
            <a:endParaRPr lang="en-GB" dirty="0"/>
          </a:p>
        </p:txBody>
      </p:sp>
      <p:sp>
        <p:nvSpPr>
          <p:cNvPr id="22" name="TextBox 21"/>
          <p:cNvSpPr txBox="1"/>
          <p:nvPr/>
        </p:nvSpPr>
        <p:spPr>
          <a:xfrm>
            <a:off x="2627784" y="5157192"/>
            <a:ext cx="327334" cy="369332"/>
          </a:xfrm>
          <a:prstGeom prst="rect">
            <a:avLst/>
          </a:prstGeom>
          <a:noFill/>
        </p:spPr>
        <p:txBody>
          <a:bodyPr wrap="none" rtlCol="0">
            <a:spAutoFit/>
          </a:bodyPr>
          <a:lstStyle/>
          <a:p>
            <a:r>
              <a:rPr lang="en-US" dirty="0" smtClean="0"/>
              <a:t>D</a:t>
            </a:r>
            <a:endParaRPr lang="en-GB" dirty="0"/>
          </a:p>
        </p:txBody>
      </p:sp>
      <p:sp>
        <p:nvSpPr>
          <p:cNvPr id="23" name="TextBox 22"/>
          <p:cNvSpPr txBox="1"/>
          <p:nvPr/>
        </p:nvSpPr>
        <p:spPr>
          <a:xfrm>
            <a:off x="3203848" y="4437112"/>
            <a:ext cx="308098" cy="369332"/>
          </a:xfrm>
          <a:prstGeom prst="rect">
            <a:avLst/>
          </a:prstGeom>
          <a:noFill/>
        </p:spPr>
        <p:txBody>
          <a:bodyPr wrap="none" rtlCol="0">
            <a:spAutoFit/>
          </a:bodyPr>
          <a:lstStyle/>
          <a:p>
            <a:r>
              <a:rPr lang="en-US" dirty="0" smtClean="0"/>
              <a:t>C</a:t>
            </a:r>
            <a:endParaRPr lang="en-GB" dirty="0"/>
          </a:p>
        </p:txBody>
      </p:sp>
      <p:sp>
        <p:nvSpPr>
          <p:cNvPr id="24" name="TextBox 23"/>
          <p:cNvSpPr txBox="1"/>
          <p:nvPr/>
        </p:nvSpPr>
        <p:spPr>
          <a:xfrm>
            <a:off x="4067944" y="4437112"/>
            <a:ext cx="327334" cy="369332"/>
          </a:xfrm>
          <a:prstGeom prst="rect">
            <a:avLst/>
          </a:prstGeom>
          <a:noFill/>
        </p:spPr>
        <p:txBody>
          <a:bodyPr wrap="none" rtlCol="0">
            <a:spAutoFit/>
          </a:bodyPr>
          <a:lstStyle/>
          <a:p>
            <a:r>
              <a:rPr lang="en-US" dirty="0" smtClean="0"/>
              <a:t>D</a:t>
            </a:r>
            <a:endParaRPr lang="en-GB" dirty="0"/>
          </a:p>
        </p:txBody>
      </p:sp>
      <p:sp>
        <p:nvSpPr>
          <p:cNvPr id="25" name="Date Placeholder 24"/>
          <p:cNvSpPr>
            <a:spLocks noGrp="1"/>
          </p:cNvSpPr>
          <p:nvPr>
            <p:ph type="dt" sz="half" idx="10"/>
          </p:nvPr>
        </p:nvSpPr>
        <p:spPr/>
        <p:txBody>
          <a:bodyPr/>
          <a:lstStyle/>
          <a:p>
            <a:fld id="{92596346-C4D5-40AF-81E5-1706D9339B9E}" type="datetime1">
              <a:rPr lang="en-GB" smtClean="0"/>
              <a:pPr/>
              <a:t>01/12/2013</a:t>
            </a:fld>
            <a:endParaRPr lang="en-GB"/>
          </a:p>
        </p:txBody>
      </p:sp>
      <p:sp>
        <p:nvSpPr>
          <p:cNvPr id="26" name="Slide Number Placeholder 25"/>
          <p:cNvSpPr>
            <a:spLocks noGrp="1"/>
          </p:cNvSpPr>
          <p:nvPr>
            <p:ph type="sldNum" sz="quarter" idx="12"/>
          </p:nvPr>
        </p:nvSpPr>
        <p:spPr/>
        <p:txBody>
          <a:bodyPr/>
          <a:lstStyle/>
          <a:p>
            <a:fld id="{1AC99574-BD32-4BAE-A6F6-2684FFE94A8F}" type="slidenum">
              <a:rPr lang="en-GB" smtClean="0"/>
              <a:pPr/>
              <a:t>145</a:t>
            </a:fld>
            <a:endParaRPr lang="en-GB"/>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04664"/>
            <a:ext cx="2450414" cy="369332"/>
          </a:xfrm>
          <a:prstGeom prst="rect">
            <a:avLst/>
          </a:prstGeom>
          <a:noFill/>
        </p:spPr>
        <p:txBody>
          <a:bodyPr wrap="none" rtlCol="0">
            <a:spAutoFit/>
          </a:bodyPr>
          <a:lstStyle/>
          <a:p>
            <a:r>
              <a:rPr lang="en-US" dirty="0" smtClean="0"/>
              <a:t>Grim  </a:t>
            </a:r>
            <a:r>
              <a:rPr lang="en-US" dirty="0" err="1" smtClean="0"/>
              <a:t>tigger</a:t>
            </a:r>
            <a:r>
              <a:rPr lang="en-US" dirty="0" smtClean="0"/>
              <a:t> Play C then </a:t>
            </a:r>
            <a:endParaRPr lang="en-GB" dirty="0"/>
          </a:p>
        </p:txBody>
      </p:sp>
      <p:sp>
        <p:nvSpPr>
          <p:cNvPr id="4" name="TextBox 3"/>
          <p:cNvSpPr txBox="1"/>
          <p:nvPr/>
        </p:nvSpPr>
        <p:spPr>
          <a:xfrm>
            <a:off x="539552" y="1268760"/>
            <a:ext cx="619593" cy="369332"/>
          </a:xfrm>
          <a:prstGeom prst="rect">
            <a:avLst/>
          </a:prstGeom>
          <a:noFill/>
        </p:spPr>
        <p:txBody>
          <a:bodyPr wrap="none" rtlCol="0">
            <a:spAutoFit/>
          </a:bodyPr>
          <a:lstStyle/>
          <a:p>
            <a:r>
              <a:rPr lang="en-US" dirty="0" smtClean="0"/>
              <a:t>Play </a:t>
            </a:r>
            <a:endParaRPr lang="en-GB" dirty="0"/>
          </a:p>
        </p:txBody>
      </p:sp>
      <p:sp>
        <p:nvSpPr>
          <p:cNvPr id="5" name="Left Brace 4"/>
          <p:cNvSpPr/>
          <p:nvPr/>
        </p:nvSpPr>
        <p:spPr>
          <a:xfrm>
            <a:off x="1475656" y="980728"/>
            <a:ext cx="45719"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1763688" y="1124744"/>
            <a:ext cx="2795445" cy="923330"/>
          </a:xfrm>
          <a:prstGeom prst="rect">
            <a:avLst/>
          </a:prstGeom>
          <a:noFill/>
        </p:spPr>
        <p:txBody>
          <a:bodyPr wrap="none" rtlCol="0">
            <a:spAutoFit/>
          </a:bodyPr>
          <a:lstStyle/>
          <a:p>
            <a:r>
              <a:rPr lang="en-US" dirty="0" smtClean="0"/>
              <a:t>C if none  has ever  </a:t>
            </a:r>
            <a:r>
              <a:rPr lang="en-US" dirty="0" err="1" smtClean="0"/>
              <a:t>defeted</a:t>
            </a:r>
            <a:r>
              <a:rPr lang="en-US" dirty="0" smtClean="0"/>
              <a:t> </a:t>
            </a:r>
          </a:p>
          <a:p>
            <a:endParaRPr lang="en-US" dirty="0" smtClean="0"/>
          </a:p>
          <a:p>
            <a:r>
              <a:rPr lang="en-US" dirty="0" smtClean="0"/>
              <a:t>D otherwise </a:t>
            </a:r>
            <a:endParaRPr lang="en-GB" dirty="0"/>
          </a:p>
        </p:txBody>
      </p:sp>
      <p:sp>
        <p:nvSpPr>
          <p:cNvPr id="7" name="TextBox 6"/>
          <p:cNvSpPr txBox="1"/>
          <p:nvPr/>
        </p:nvSpPr>
        <p:spPr>
          <a:xfrm>
            <a:off x="395536" y="2780928"/>
            <a:ext cx="5600251" cy="1200329"/>
          </a:xfrm>
          <a:prstGeom prst="rect">
            <a:avLst/>
          </a:prstGeom>
          <a:noFill/>
        </p:spPr>
        <p:txBody>
          <a:bodyPr wrap="none" rtlCol="0">
            <a:spAutoFit/>
          </a:bodyPr>
          <a:lstStyle/>
          <a:p>
            <a:r>
              <a:rPr lang="en-US" dirty="0" err="1" smtClean="0"/>
              <a:t>Temptetion</a:t>
            </a:r>
            <a:r>
              <a:rPr lang="en-US" dirty="0" smtClean="0"/>
              <a:t> today &lt; [(value of promise)- (value of threat )]</a:t>
            </a:r>
          </a:p>
          <a:p>
            <a:r>
              <a:rPr lang="en-US" dirty="0" smtClean="0"/>
              <a:t>3-2      (value of (C,C) forever )-(value of (D,D) forever )</a:t>
            </a:r>
          </a:p>
          <a:p>
            <a:endParaRPr lang="en-US" dirty="0" smtClean="0"/>
          </a:p>
          <a:p>
            <a:r>
              <a:rPr lang="en-US" dirty="0" smtClean="0"/>
              <a:t>(value of 2 for ever)- ( value of  0  forever)</a:t>
            </a:r>
            <a:endParaRPr lang="en-GB" dirty="0"/>
          </a:p>
        </p:txBody>
      </p:sp>
      <p:cxnSp>
        <p:nvCxnSpPr>
          <p:cNvPr id="11" name="Curved Connector 10"/>
          <p:cNvCxnSpPr/>
          <p:nvPr/>
        </p:nvCxnSpPr>
        <p:spPr>
          <a:xfrm>
            <a:off x="4427984" y="3861048"/>
            <a:ext cx="360040" cy="2880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8" y="4221088"/>
            <a:ext cx="301686" cy="369332"/>
          </a:xfrm>
          <a:prstGeom prst="rect">
            <a:avLst/>
          </a:prstGeom>
          <a:noFill/>
        </p:spPr>
        <p:txBody>
          <a:bodyPr wrap="none" rtlCol="0">
            <a:spAutoFit/>
          </a:bodyPr>
          <a:lstStyle/>
          <a:p>
            <a:r>
              <a:rPr lang="en-US" dirty="0" smtClean="0"/>
              <a:t>0</a:t>
            </a:r>
            <a:endParaRPr lang="en-GB" dirty="0"/>
          </a:p>
        </p:txBody>
      </p:sp>
      <p:graphicFrame>
        <p:nvGraphicFramePr>
          <p:cNvPr id="14" name="Object 13"/>
          <p:cNvGraphicFramePr>
            <a:graphicFrameLocks noChangeAspect="1"/>
          </p:cNvGraphicFramePr>
          <p:nvPr/>
        </p:nvGraphicFramePr>
        <p:xfrm>
          <a:off x="395536" y="4941168"/>
          <a:ext cx="3528392" cy="1585543"/>
        </p:xfrm>
        <a:graphic>
          <a:graphicData uri="http://schemas.openxmlformats.org/presentationml/2006/ole">
            <p:oleObj spid="_x0000_s184322" name="Equation" r:id="rId3" imgW="2006280" imgH="901440" progId="Equation.3">
              <p:embed/>
            </p:oleObj>
          </a:graphicData>
        </a:graphic>
      </p:graphicFrame>
      <p:sp>
        <p:nvSpPr>
          <p:cNvPr id="15" name="Right Brace 14"/>
          <p:cNvSpPr/>
          <p:nvPr/>
        </p:nvSpPr>
        <p:spPr>
          <a:xfrm>
            <a:off x="4211960" y="5013176"/>
            <a:ext cx="45719"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Date Placeholder 15"/>
          <p:cNvSpPr>
            <a:spLocks noGrp="1"/>
          </p:cNvSpPr>
          <p:nvPr>
            <p:ph type="dt" sz="half" idx="10"/>
          </p:nvPr>
        </p:nvSpPr>
        <p:spPr/>
        <p:txBody>
          <a:bodyPr/>
          <a:lstStyle/>
          <a:p>
            <a:fld id="{B9C87CE1-54CF-4C2E-8FE1-5BF2F5DD6E54}" type="datetime1">
              <a:rPr lang="en-GB" smtClean="0"/>
              <a:pPr/>
              <a:t>01/12/2013</a:t>
            </a:fld>
            <a:endParaRPr lang="en-GB"/>
          </a:p>
        </p:txBody>
      </p:sp>
      <p:sp>
        <p:nvSpPr>
          <p:cNvPr id="17" name="Slide Number Placeholder 16"/>
          <p:cNvSpPr>
            <a:spLocks noGrp="1"/>
          </p:cNvSpPr>
          <p:nvPr>
            <p:ph type="sldNum" sz="quarter" idx="12"/>
          </p:nvPr>
        </p:nvSpPr>
        <p:spPr/>
        <p:txBody>
          <a:bodyPr/>
          <a:lstStyle/>
          <a:p>
            <a:fld id="{1AC99574-BD32-4BAE-A6F6-2684FFE94A8F}" type="slidenum">
              <a:rPr lang="en-GB" smtClean="0"/>
              <a:pPr/>
              <a:t>146</a:t>
            </a:fld>
            <a:endParaRPr lang="en-GB" dirty="0"/>
          </a:p>
        </p:txBody>
      </p:sp>
      <p:sp>
        <p:nvSpPr>
          <p:cNvPr id="18" name="TextBox 17"/>
          <p:cNvSpPr txBox="1"/>
          <p:nvPr/>
        </p:nvSpPr>
        <p:spPr>
          <a:xfrm>
            <a:off x="2771800" y="4653136"/>
            <a:ext cx="1770421" cy="369332"/>
          </a:xfrm>
          <a:prstGeom prst="rect">
            <a:avLst/>
          </a:prstGeom>
          <a:noFill/>
        </p:spPr>
        <p:txBody>
          <a:bodyPr wrap="none" rtlCol="0">
            <a:spAutoFit/>
          </a:bodyPr>
          <a:lstStyle/>
          <a:p>
            <a:r>
              <a:rPr lang="en-US" dirty="0" smtClean="0"/>
              <a:t>Geometric series</a:t>
            </a:r>
            <a:endParaRPr lang="en-GB" dirty="0"/>
          </a:p>
        </p:txBody>
      </p:sp>
      <p:cxnSp>
        <p:nvCxnSpPr>
          <p:cNvPr id="20" name="Curved Connector 19"/>
          <p:cNvCxnSpPr/>
          <p:nvPr/>
        </p:nvCxnSpPr>
        <p:spPr>
          <a:xfrm rot="16200000" flipV="1">
            <a:off x="1187624" y="4509120"/>
            <a:ext cx="1872208" cy="115212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404664"/>
            <a:ext cx="4218527" cy="369332"/>
          </a:xfrm>
          <a:prstGeom prst="rect">
            <a:avLst/>
          </a:prstGeom>
          <a:noFill/>
        </p:spPr>
        <p:txBody>
          <a:bodyPr wrap="none" rtlCol="0">
            <a:spAutoFit/>
          </a:bodyPr>
          <a:lstStyle/>
          <a:p>
            <a:r>
              <a:rPr lang="en-US" dirty="0" smtClean="0"/>
              <a:t>Is grim </a:t>
            </a:r>
            <a:r>
              <a:rPr lang="en-US" dirty="0" err="1" smtClean="0"/>
              <a:t>tigger</a:t>
            </a:r>
            <a:r>
              <a:rPr lang="en-US" dirty="0" smtClean="0"/>
              <a:t> an </a:t>
            </a:r>
            <a:r>
              <a:rPr lang="en-US" dirty="0" err="1" smtClean="0"/>
              <a:t>equilibrum</a:t>
            </a:r>
            <a:r>
              <a:rPr lang="en-US" dirty="0" smtClean="0"/>
              <a:t> [when play it]?</a:t>
            </a:r>
            <a:endParaRPr lang="en-GB" dirty="0"/>
          </a:p>
        </p:txBody>
      </p:sp>
      <p:graphicFrame>
        <p:nvGraphicFramePr>
          <p:cNvPr id="4" name="Object 3"/>
          <p:cNvGraphicFramePr>
            <a:graphicFrameLocks noChangeAspect="1"/>
          </p:cNvGraphicFramePr>
          <p:nvPr/>
        </p:nvGraphicFramePr>
        <p:xfrm>
          <a:off x="660400" y="981075"/>
          <a:ext cx="3805238" cy="647700"/>
        </p:xfrm>
        <a:graphic>
          <a:graphicData uri="http://schemas.openxmlformats.org/presentationml/2006/ole">
            <p:oleObj spid="_x0000_s143361" name="Equation" r:id="rId3" imgW="2311200" imgH="393480" progId="Equation.3">
              <p:embed/>
            </p:oleObj>
          </a:graphicData>
        </a:graphic>
      </p:graphicFrame>
      <p:sp>
        <p:nvSpPr>
          <p:cNvPr id="5" name="TextBox 4"/>
          <p:cNvSpPr txBox="1"/>
          <p:nvPr/>
        </p:nvSpPr>
        <p:spPr>
          <a:xfrm>
            <a:off x="467544" y="1988840"/>
            <a:ext cx="5001818" cy="923330"/>
          </a:xfrm>
          <a:prstGeom prst="rect">
            <a:avLst/>
          </a:prstGeom>
          <a:noFill/>
        </p:spPr>
        <p:txBody>
          <a:bodyPr wrap="none" rtlCol="0">
            <a:spAutoFit/>
          </a:bodyPr>
          <a:lstStyle/>
          <a:p>
            <a:r>
              <a:rPr lang="en-US" dirty="0" smtClean="0"/>
              <a:t>How about playing D now ,then C ,then,  D forever?</a:t>
            </a:r>
          </a:p>
          <a:p>
            <a:endParaRPr lang="en-US" dirty="0" smtClean="0"/>
          </a:p>
          <a:p>
            <a:r>
              <a:rPr lang="en-US" dirty="0" smtClean="0"/>
              <a:t>(D,C),(C,D) ,(D,D),(D,D)…</a:t>
            </a:r>
            <a:endParaRPr lang="en-GB" dirty="0"/>
          </a:p>
        </p:txBody>
      </p:sp>
      <p:sp>
        <p:nvSpPr>
          <p:cNvPr id="6" name="Right Arrow 5"/>
          <p:cNvSpPr/>
          <p:nvPr/>
        </p:nvSpPr>
        <p:spPr>
          <a:xfrm>
            <a:off x="2843808" y="2708920"/>
            <a:ext cx="5760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p:cNvGraphicFramePr>
            <a:graphicFrameLocks noChangeAspect="1"/>
          </p:cNvGraphicFramePr>
          <p:nvPr/>
        </p:nvGraphicFramePr>
        <p:xfrm>
          <a:off x="3529013" y="2492375"/>
          <a:ext cx="3449637" cy="563563"/>
        </p:xfrm>
        <a:graphic>
          <a:graphicData uri="http://schemas.openxmlformats.org/presentationml/2006/ole">
            <p:oleObj spid="_x0000_s143362" name="Equation" r:id="rId4" imgW="1244520" imgH="203040" progId="Equation.3">
              <p:embed/>
            </p:oleObj>
          </a:graphicData>
        </a:graphic>
      </p:graphicFrame>
      <p:sp>
        <p:nvSpPr>
          <p:cNvPr id="9" name="TextBox 8"/>
          <p:cNvSpPr txBox="1"/>
          <p:nvPr/>
        </p:nvSpPr>
        <p:spPr>
          <a:xfrm>
            <a:off x="467544" y="3501008"/>
            <a:ext cx="6205288" cy="1477328"/>
          </a:xfrm>
          <a:prstGeom prst="rect">
            <a:avLst/>
          </a:prstGeom>
          <a:noFill/>
        </p:spPr>
        <p:txBody>
          <a:bodyPr wrap="none" rtlCol="0">
            <a:spAutoFit/>
          </a:bodyPr>
          <a:lstStyle/>
          <a:p>
            <a:r>
              <a:rPr lang="en-US" dirty="0" smtClean="0"/>
              <a:t>This  detection   is even worse </a:t>
            </a:r>
          </a:p>
          <a:p>
            <a:r>
              <a:rPr lang="en-US" dirty="0" smtClean="0"/>
              <a:t>(then the previous defection of (D,D,D,……)</a:t>
            </a:r>
          </a:p>
          <a:p>
            <a:r>
              <a:rPr lang="en-US" dirty="0" smtClean="0"/>
              <a:t>Punishment (D,D) forever is a SPE  .</a:t>
            </a:r>
          </a:p>
          <a:p>
            <a:r>
              <a:rPr lang="en-US" dirty="0" smtClean="0"/>
              <a:t>How about cheating not in the  first  period but in the second ?</a:t>
            </a:r>
          </a:p>
          <a:p>
            <a:r>
              <a:rPr lang="en-US" dirty="0" smtClean="0"/>
              <a:t>The  same analysis says  this is not profitable if </a:t>
            </a:r>
            <a:endParaRPr lang="en-GB" dirty="0"/>
          </a:p>
        </p:txBody>
      </p:sp>
      <p:graphicFrame>
        <p:nvGraphicFramePr>
          <p:cNvPr id="10" name="Object 9"/>
          <p:cNvGraphicFramePr>
            <a:graphicFrameLocks noChangeAspect="1"/>
          </p:cNvGraphicFramePr>
          <p:nvPr/>
        </p:nvGraphicFramePr>
        <p:xfrm>
          <a:off x="4932041" y="4653136"/>
          <a:ext cx="792088" cy="283150"/>
        </p:xfrm>
        <a:graphic>
          <a:graphicData uri="http://schemas.openxmlformats.org/presentationml/2006/ole">
            <p:oleObj spid="_x0000_s143363" name="Equation" r:id="rId5" imgW="495000" imgH="177480" progId="Equation.3">
              <p:embed/>
            </p:oleObj>
          </a:graphicData>
        </a:graphic>
      </p:graphicFrame>
      <p:sp>
        <p:nvSpPr>
          <p:cNvPr id="11" name="Date Placeholder 10"/>
          <p:cNvSpPr>
            <a:spLocks noGrp="1"/>
          </p:cNvSpPr>
          <p:nvPr>
            <p:ph type="dt" sz="half" idx="10"/>
          </p:nvPr>
        </p:nvSpPr>
        <p:spPr/>
        <p:txBody>
          <a:bodyPr/>
          <a:lstStyle/>
          <a:p>
            <a:fld id="{A4EA4B01-EA24-4640-9368-D5FD378E9096}" type="datetime1">
              <a:rPr lang="en-GB" smtClean="0"/>
              <a:pPr/>
              <a:t>01/12/2013</a:t>
            </a:fld>
            <a:endParaRPr lang="en-GB"/>
          </a:p>
        </p:txBody>
      </p:sp>
      <p:sp>
        <p:nvSpPr>
          <p:cNvPr id="12" name="Slide Number Placeholder 11"/>
          <p:cNvSpPr>
            <a:spLocks noGrp="1"/>
          </p:cNvSpPr>
          <p:nvPr>
            <p:ph type="sldNum" sz="quarter" idx="12"/>
          </p:nvPr>
        </p:nvSpPr>
        <p:spPr/>
        <p:txBody>
          <a:bodyPr/>
          <a:lstStyle/>
          <a:p>
            <a:fld id="{1AC99574-BD32-4BAE-A6F6-2684FFE94A8F}" type="slidenum">
              <a:rPr lang="en-GB" smtClean="0"/>
              <a:pPr/>
              <a:t>147</a:t>
            </a:fld>
            <a:endParaRPr lang="en-GB"/>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32656"/>
            <a:ext cx="5977662" cy="646331"/>
          </a:xfrm>
          <a:prstGeom prst="rect">
            <a:avLst/>
          </a:prstGeom>
          <a:noFill/>
        </p:spPr>
        <p:txBody>
          <a:bodyPr wrap="none" rtlCol="0">
            <a:spAutoFit/>
          </a:bodyPr>
          <a:lstStyle/>
          <a:p>
            <a:r>
              <a:rPr lang="en-US" dirty="0" smtClean="0"/>
              <a:t>How about cheating not in the first period but in the second ?</a:t>
            </a:r>
          </a:p>
          <a:p>
            <a:r>
              <a:rPr lang="en-US" dirty="0" smtClean="0"/>
              <a:t>The same analysis says this is not profitable  if  </a:t>
            </a:r>
            <a:endParaRPr lang="en-GB" dirty="0"/>
          </a:p>
        </p:txBody>
      </p:sp>
      <p:graphicFrame>
        <p:nvGraphicFramePr>
          <p:cNvPr id="4" name="Object 3"/>
          <p:cNvGraphicFramePr>
            <a:graphicFrameLocks noChangeAspect="1"/>
          </p:cNvGraphicFramePr>
          <p:nvPr/>
        </p:nvGraphicFramePr>
        <p:xfrm>
          <a:off x="5004048" y="620688"/>
          <a:ext cx="765631" cy="360040"/>
        </p:xfrm>
        <a:graphic>
          <a:graphicData uri="http://schemas.openxmlformats.org/presentationml/2006/ole">
            <p:oleObj spid="_x0000_s197633" name="Equation" r:id="rId3" imgW="495000" imgH="177480" progId="Equation.3">
              <p:embed/>
            </p:oleObj>
          </a:graphicData>
        </a:graphic>
      </p:graphicFrame>
      <p:cxnSp>
        <p:nvCxnSpPr>
          <p:cNvPr id="6" name="Straight Connector 5"/>
          <p:cNvCxnSpPr/>
          <p:nvPr/>
        </p:nvCxnSpPr>
        <p:spPr>
          <a:xfrm>
            <a:off x="467544" y="1196752"/>
            <a:ext cx="583264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7544" y="1556792"/>
            <a:ext cx="8211222" cy="646331"/>
          </a:xfrm>
          <a:prstGeom prst="rect">
            <a:avLst/>
          </a:prstGeom>
          <a:noFill/>
        </p:spPr>
        <p:txBody>
          <a:bodyPr wrap="none" rtlCol="0">
            <a:spAutoFit/>
          </a:bodyPr>
          <a:lstStyle/>
          <a:p>
            <a:r>
              <a:rPr lang="en-US" dirty="0" smtClean="0"/>
              <a:t>Lesson :We can get cooperation in PD (prisons’ dilemma ) using Grim </a:t>
            </a:r>
            <a:r>
              <a:rPr lang="en-US" dirty="0" err="1" smtClean="0"/>
              <a:t>Tigger</a:t>
            </a:r>
            <a:r>
              <a:rPr lang="en-US" dirty="0" smtClean="0"/>
              <a:t> (as a SPE)</a:t>
            </a:r>
          </a:p>
          <a:p>
            <a:r>
              <a:rPr lang="en-US" dirty="0" smtClean="0"/>
              <a:t>Provide </a:t>
            </a:r>
            <a:endParaRPr lang="en-GB" dirty="0"/>
          </a:p>
        </p:txBody>
      </p:sp>
      <p:graphicFrame>
        <p:nvGraphicFramePr>
          <p:cNvPr id="197634" name="Object 2"/>
          <p:cNvGraphicFramePr>
            <a:graphicFrameLocks noChangeAspect="1"/>
          </p:cNvGraphicFramePr>
          <p:nvPr/>
        </p:nvGraphicFramePr>
        <p:xfrm>
          <a:off x="1403649" y="1844824"/>
          <a:ext cx="648072" cy="305212"/>
        </p:xfrm>
        <a:graphic>
          <a:graphicData uri="http://schemas.openxmlformats.org/presentationml/2006/ole">
            <p:oleObj spid="_x0000_s197634" name="Equation" r:id="rId4" imgW="495000" imgH="177480" progId="Equation.3">
              <p:embed/>
            </p:oleObj>
          </a:graphicData>
        </a:graphic>
      </p:graphicFrame>
      <p:sp>
        <p:nvSpPr>
          <p:cNvPr id="9" name="TextBox 8"/>
          <p:cNvSpPr txBox="1"/>
          <p:nvPr/>
        </p:nvSpPr>
        <p:spPr>
          <a:xfrm>
            <a:off x="539552" y="2492896"/>
            <a:ext cx="7988918" cy="646331"/>
          </a:xfrm>
          <a:prstGeom prst="rect">
            <a:avLst/>
          </a:prstGeom>
          <a:noFill/>
        </p:spPr>
        <p:txBody>
          <a:bodyPr wrap="none" rtlCol="0">
            <a:spAutoFit/>
          </a:bodyPr>
          <a:lstStyle/>
          <a:p>
            <a:r>
              <a:rPr lang="en-US" dirty="0" smtClean="0"/>
              <a:t>Lesson : For an on going relationship to provide incentives for good behavior </a:t>
            </a:r>
          </a:p>
          <a:p>
            <a:r>
              <a:rPr lang="en-US" dirty="0" smtClean="0"/>
              <a:t>today   it helps for there to be a high probability that the relationship will continue. </a:t>
            </a:r>
            <a:endParaRPr lang="en-GB" dirty="0"/>
          </a:p>
        </p:txBody>
      </p:sp>
      <p:sp>
        <p:nvSpPr>
          <p:cNvPr id="11" name="TextBox 10"/>
          <p:cNvSpPr txBox="1"/>
          <p:nvPr/>
        </p:nvSpPr>
        <p:spPr>
          <a:xfrm>
            <a:off x="395536" y="3429000"/>
            <a:ext cx="1819665" cy="1200329"/>
          </a:xfrm>
          <a:prstGeom prst="rect">
            <a:avLst/>
          </a:prstGeom>
          <a:noFill/>
        </p:spPr>
        <p:txBody>
          <a:bodyPr wrap="none" rtlCol="0">
            <a:spAutoFit/>
          </a:bodyPr>
          <a:lstStyle/>
          <a:p>
            <a:r>
              <a:rPr lang="en-US" dirty="0" smtClean="0"/>
              <a:t>One this on SPE?</a:t>
            </a:r>
          </a:p>
          <a:p>
            <a:r>
              <a:rPr lang="en-US" dirty="0" smtClean="0"/>
              <a:t>Play C  start then </a:t>
            </a:r>
          </a:p>
          <a:p>
            <a:endParaRPr lang="en-US" dirty="0" smtClean="0"/>
          </a:p>
          <a:p>
            <a:r>
              <a:rPr lang="en-US" dirty="0" smtClean="0"/>
              <a:t>play</a:t>
            </a:r>
            <a:endParaRPr lang="en-GB" dirty="0"/>
          </a:p>
        </p:txBody>
      </p:sp>
      <p:sp>
        <p:nvSpPr>
          <p:cNvPr id="12" name="Left Brace 11"/>
          <p:cNvSpPr/>
          <p:nvPr/>
        </p:nvSpPr>
        <p:spPr>
          <a:xfrm>
            <a:off x="1259632" y="4077072"/>
            <a:ext cx="72008" cy="1224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1835696" y="4293096"/>
            <a:ext cx="3886449" cy="646331"/>
          </a:xfrm>
          <a:prstGeom prst="rect">
            <a:avLst/>
          </a:prstGeom>
          <a:noFill/>
        </p:spPr>
        <p:txBody>
          <a:bodyPr wrap="none" rtlCol="0">
            <a:spAutoFit/>
          </a:bodyPr>
          <a:lstStyle/>
          <a:p>
            <a:r>
              <a:rPr lang="en-US" dirty="0" smtClean="0"/>
              <a:t>C if either (C,C) ,(D,D)) were played last </a:t>
            </a:r>
          </a:p>
          <a:p>
            <a:endParaRPr lang="en-GB" dirty="0"/>
          </a:p>
        </p:txBody>
      </p:sp>
      <p:sp>
        <p:nvSpPr>
          <p:cNvPr id="14" name="TextBox 13"/>
          <p:cNvSpPr txBox="1"/>
          <p:nvPr/>
        </p:nvSpPr>
        <p:spPr>
          <a:xfrm>
            <a:off x="1619672" y="4797152"/>
            <a:ext cx="4142929" cy="369332"/>
          </a:xfrm>
          <a:prstGeom prst="rect">
            <a:avLst/>
          </a:prstGeom>
          <a:noFill/>
        </p:spPr>
        <p:txBody>
          <a:bodyPr wrap="none" rtlCol="0">
            <a:spAutoFit/>
          </a:bodyPr>
          <a:lstStyle/>
          <a:p>
            <a:r>
              <a:rPr lang="en-US" dirty="0" smtClean="0"/>
              <a:t>D if  either (C,D) or (D,C) were played last .</a:t>
            </a:r>
            <a:endParaRPr lang="en-GB" dirty="0"/>
          </a:p>
        </p:txBody>
      </p:sp>
      <p:sp>
        <p:nvSpPr>
          <p:cNvPr id="15" name="TextBox 14"/>
          <p:cNvSpPr txBox="1"/>
          <p:nvPr/>
        </p:nvSpPr>
        <p:spPr>
          <a:xfrm>
            <a:off x="971600" y="5517232"/>
            <a:ext cx="2894510" cy="369332"/>
          </a:xfrm>
          <a:prstGeom prst="rect">
            <a:avLst/>
          </a:prstGeom>
          <a:noFill/>
        </p:spPr>
        <p:txBody>
          <a:bodyPr wrap="none" rtlCol="0">
            <a:spAutoFit/>
          </a:bodyPr>
          <a:lstStyle/>
          <a:p>
            <a:r>
              <a:rPr lang="en-US" dirty="0" smtClean="0"/>
              <a:t>Is  this an SPE ? Temptation   </a:t>
            </a:r>
            <a:endParaRPr lang="en-GB" dirty="0"/>
          </a:p>
        </p:txBody>
      </p:sp>
      <p:graphicFrame>
        <p:nvGraphicFramePr>
          <p:cNvPr id="197635" name="Object 3"/>
          <p:cNvGraphicFramePr>
            <a:graphicFrameLocks noChangeAspect="1"/>
          </p:cNvGraphicFramePr>
          <p:nvPr/>
        </p:nvGraphicFramePr>
        <p:xfrm>
          <a:off x="3919538" y="5541963"/>
          <a:ext cx="196850" cy="307975"/>
        </p:xfrm>
        <a:graphic>
          <a:graphicData uri="http://schemas.openxmlformats.org/presentationml/2006/ole">
            <p:oleObj spid="_x0000_s197635" name="Equation" r:id="rId5" imgW="126720" imgH="152280" progId="Equation.3">
              <p:embed/>
            </p:oleObj>
          </a:graphicData>
        </a:graphic>
      </p:graphicFrame>
      <p:sp>
        <p:nvSpPr>
          <p:cNvPr id="17" name="TextBox 16"/>
          <p:cNvSpPr txBox="1"/>
          <p:nvPr/>
        </p:nvSpPr>
        <p:spPr>
          <a:xfrm>
            <a:off x="4211960" y="5445224"/>
            <a:ext cx="4013022" cy="369332"/>
          </a:xfrm>
          <a:prstGeom prst="rect">
            <a:avLst/>
          </a:prstGeom>
          <a:noFill/>
        </p:spPr>
        <p:txBody>
          <a:bodyPr wrap="none" rtlCol="0">
            <a:spAutoFit/>
          </a:bodyPr>
          <a:lstStyle/>
          <a:p>
            <a:r>
              <a:rPr lang="en-US" dirty="0" smtClean="0"/>
              <a:t>[(value of promise)-(value of the threat) </a:t>
            </a:r>
            <a:endParaRPr lang="en-GB" dirty="0"/>
          </a:p>
        </p:txBody>
      </p:sp>
      <p:sp>
        <p:nvSpPr>
          <p:cNvPr id="18" name="TextBox 17"/>
          <p:cNvSpPr txBox="1"/>
          <p:nvPr/>
        </p:nvSpPr>
        <p:spPr>
          <a:xfrm>
            <a:off x="2987824" y="6309320"/>
            <a:ext cx="713529" cy="369332"/>
          </a:xfrm>
          <a:prstGeom prst="rect">
            <a:avLst/>
          </a:prstGeom>
          <a:noFill/>
        </p:spPr>
        <p:txBody>
          <a:bodyPr wrap="none" rtlCol="0">
            <a:spAutoFit/>
          </a:bodyPr>
          <a:lstStyle/>
          <a:p>
            <a:r>
              <a:rPr lang="en-US" dirty="0" smtClean="0"/>
              <a:t>today</a:t>
            </a:r>
            <a:endParaRPr lang="en-GB" dirty="0"/>
          </a:p>
        </p:txBody>
      </p:sp>
      <p:cxnSp>
        <p:nvCxnSpPr>
          <p:cNvPr id="20" name="Curved Connector 19"/>
          <p:cNvCxnSpPr/>
          <p:nvPr/>
        </p:nvCxnSpPr>
        <p:spPr>
          <a:xfrm>
            <a:off x="2843808" y="5877272"/>
            <a:ext cx="432048" cy="36004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0"/>
          </p:nvPr>
        </p:nvSpPr>
        <p:spPr/>
        <p:txBody>
          <a:bodyPr/>
          <a:lstStyle/>
          <a:p>
            <a:fld id="{07842711-DDF5-4DAF-A510-E41E7E25E092}" type="datetime1">
              <a:rPr lang="en-GB" smtClean="0"/>
              <a:pPr/>
              <a:t>01/12/2013</a:t>
            </a:fld>
            <a:endParaRPr lang="en-GB"/>
          </a:p>
        </p:txBody>
      </p:sp>
      <p:sp>
        <p:nvSpPr>
          <p:cNvPr id="21" name="Slide Number Placeholder 20"/>
          <p:cNvSpPr>
            <a:spLocks noGrp="1"/>
          </p:cNvSpPr>
          <p:nvPr>
            <p:ph type="sldNum" sz="quarter" idx="12"/>
          </p:nvPr>
        </p:nvSpPr>
        <p:spPr/>
        <p:txBody>
          <a:bodyPr/>
          <a:lstStyle/>
          <a:p>
            <a:fld id="{1AC99574-BD32-4BAE-A6F6-2684FFE94A8F}" type="slidenum">
              <a:rPr lang="en-GB" smtClean="0"/>
              <a:pPr/>
              <a:t>148</a:t>
            </a:fld>
            <a:endParaRPr lang="en-GB" dirty="0"/>
          </a:p>
        </p:txBody>
      </p:sp>
      <p:sp>
        <p:nvSpPr>
          <p:cNvPr id="22" name="TextBox 21"/>
          <p:cNvSpPr txBox="1"/>
          <p:nvPr/>
        </p:nvSpPr>
        <p:spPr>
          <a:xfrm>
            <a:off x="4211960" y="3356992"/>
            <a:ext cx="2388474" cy="369332"/>
          </a:xfrm>
          <a:prstGeom prst="rect">
            <a:avLst/>
          </a:prstGeom>
          <a:noFill/>
        </p:spPr>
        <p:txBody>
          <a:bodyPr wrap="none" rtlCol="0">
            <a:spAutoFit/>
          </a:bodyPr>
          <a:lstStyle/>
          <a:p>
            <a:r>
              <a:rPr lang="en-US" dirty="0" smtClean="0"/>
              <a:t>The Wight put in future</a:t>
            </a:r>
            <a:endParaRPr lang="en-GB" dirty="0"/>
          </a:p>
        </p:txBody>
      </p:sp>
      <p:sp>
        <p:nvSpPr>
          <p:cNvPr id="24" name="Freeform 23"/>
          <p:cNvSpPr/>
          <p:nvPr/>
        </p:nvSpPr>
        <p:spPr>
          <a:xfrm>
            <a:off x="3576918" y="3079376"/>
            <a:ext cx="4598894" cy="150159"/>
          </a:xfrm>
          <a:custGeom>
            <a:avLst/>
            <a:gdLst>
              <a:gd name="connsiteX0" fmla="*/ 0 w 4598894"/>
              <a:gd name="connsiteY0" fmla="*/ 13448 h 150159"/>
              <a:gd name="connsiteX1" fmla="*/ 2070847 w 4598894"/>
              <a:gd name="connsiteY1" fmla="*/ 147918 h 150159"/>
              <a:gd name="connsiteX2" fmla="*/ 4598894 w 4598894"/>
              <a:gd name="connsiteY2" fmla="*/ 0 h 150159"/>
              <a:gd name="connsiteX3" fmla="*/ 4598894 w 4598894"/>
              <a:gd name="connsiteY3" fmla="*/ 0 h 150159"/>
              <a:gd name="connsiteX4" fmla="*/ 4598894 w 4598894"/>
              <a:gd name="connsiteY4" fmla="*/ 0 h 15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8894" h="150159">
                <a:moveTo>
                  <a:pt x="0" y="13448"/>
                </a:moveTo>
                <a:cubicBezTo>
                  <a:pt x="652182" y="81803"/>
                  <a:pt x="1304365" y="150159"/>
                  <a:pt x="2070847" y="147918"/>
                </a:cubicBezTo>
                <a:cubicBezTo>
                  <a:pt x="2837329" y="145677"/>
                  <a:pt x="4598894" y="0"/>
                  <a:pt x="4598894" y="0"/>
                </a:cubicBezTo>
                <a:lnTo>
                  <a:pt x="4598894" y="0"/>
                </a:lnTo>
                <a:lnTo>
                  <a:pt x="4598894"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6" name="Straight Arrow Connector 25"/>
          <p:cNvCxnSpPr/>
          <p:nvPr/>
        </p:nvCxnSpPr>
        <p:spPr>
          <a:xfrm flipV="1">
            <a:off x="5508104" y="3212976"/>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35896" y="3717032"/>
            <a:ext cx="2420343" cy="369332"/>
          </a:xfrm>
          <a:prstGeom prst="rect">
            <a:avLst/>
          </a:prstGeom>
          <a:noFill/>
        </p:spPr>
        <p:txBody>
          <a:bodyPr wrap="none" rtlCol="0">
            <a:spAutoFit/>
          </a:bodyPr>
          <a:lstStyle/>
          <a:p>
            <a:r>
              <a:rPr lang="en-US" dirty="0" smtClean="0">
                <a:solidFill>
                  <a:srgbClr val="FF0000"/>
                </a:solidFill>
              </a:rPr>
              <a:t>One period punishment</a:t>
            </a:r>
            <a:endParaRPr lang="en-GB" dirty="0">
              <a:solidFill>
                <a:srgbClr val="FF0000"/>
              </a:solidFill>
            </a:endParaRPr>
          </a:p>
        </p:txBody>
      </p:sp>
      <p:sp>
        <p:nvSpPr>
          <p:cNvPr id="28" name="TextBox 27"/>
          <p:cNvSpPr txBox="1"/>
          <p:nvPr/>
        </p:nvSpPr>
        <p:spPr>
          <a:xfrm>
            <a:off x="6084168" y="5877272"/>
            <a:ext cx="1129989" cy="369332"/>
          </a:xfrm>
          <a:prstGeom prst="rect">
            <a:avLst/>
          </a:prstGeom>
          <a:noFill/>
        </p:spPr>
        <p:txBody>
          <a:bodyPr wrap="none" rtlCol="0">
            <a:spAutoFit/>
          </a:bodyPr>
          <a:lstStyle/>
          <a:p>
            <a:r>
              <a:rPr lang="en-US" dirty="0" smtClean="0"/>
              <a:t>tomorrow</a:t>
            </a:r>
            <a:endParaRPr lang="en-GB"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620688"/>
            <a:ext cx="489236" cy="369332"/>
          </a:xfrm>
          <a:prstGeom prst="rect">
            <a:avLst/>
          </a:prstGeom>
          <a:noFill/>
        </p:spPr>
        <p:txBody>
          <a:bodyPr wrap="none" rtlCol="0">
            <a:spAutoFit/>
          </a:bodyPr>
          <a:lstStyle/>
          <a:p>
            <a:r>
              <a:rPr lang="en-US" dirty="0" smtClean="0"/>
              <a:t>3-2</a:t>
            </a:r>
            <a:endParaRPr lang="en-GB" dirty="0"/>
          </a:p>
        </p:txBody>
      </p:sp>
      <p:graphicFrame>
        <p:nvGraphicFramePr>
          <p:cNvPr id="4" name="Object 3"/>
          <p:cNvGraphicFramePr>
            <a:graphicFrameLocks noChangeAspect="1"/>
          </p:cNvGraphicFramePr>
          <p:nvPr/>
        </p:nvGraphicFramePr>
        <p:xfrm>
          <a:off x="971600" y="620688"/>
          <a:ext cx="271016" cy="325219"/>
        </p:xfrm>
        <a:graphic>
          <a:graphicData uri="http://schemas.openxmlformats.org/presentationml/2006/ole">
            <p:oleObj spid="_x0000_s196609" name="Equation" r:id="rId3" imgW="126720" imgH="152280" progId="Equation.3">
              <p:embed/>
            </p:oleObj>
          </a:graphicData>
        </a:graphic>
      </p:graphicFrame>
      <p:sp>
        <p:nvSpPr>
          <p:cNvPr id="5" name="TextBox 4"/>
          <p:cNvSpPr txBox="1"/>
          <p:nvPr/>
        </p:nvSpPr>
        <p:spPr>
          <a:xfrm>
            <a:off x="1259632" y="620688"/>
            <a:ext cx="7767896" cy="369332"/>
          </a:xfrm>
          <a:prstGeom prst="rect">
            <a:avLst/>
          </a:prstGeom>
          <a:noFill/>
        </p:spPr>
        <p:txBody>
          <a:bodyPr wrap="none" rtlCol="0">
            <a:spAutoFit/>
          </a:bodyPr>
          <a:lstStyle/>
          <a:p>
            <a:r>
              <a:rPr lang="en-US" dirty="0" smtClean="0"/>
              <a:t>[(value of 2 forever )- (value of the 0 tomorrow  then 2 forever starting next day)]</a:t>
            </a:r>
            <a:endParaRPr lang="en-GB" dirty="0"/>
          </a:p>
        </p:txBody>
      </p:sp>
      <p:graphicFrame>
        <p:nvGraphicFramePr>
          <p:cNvPr id="196610" name="Object 2"/>
          <p:cNvGraphicFramePr>
            <a:graphicFrameLocks noChangeAspect="1"/>
          </p:cNvGraphicFramePr>
          <p:nvPr/>
        </p:nvGraphicFramePr>
        <p:xfrm>
          <a:off x="660400" y="981075"/>
          <a:ext cx="6678613" cy="841375"/>
        </p:xfrm>
        <a:graphic>
          <a:graphicData uri="http://schemas.openxmlformats.org/presentationml/2006/ole">
            <p:oleObj spid="_x0000_s196610" name="Equation" r:id="rId4" imgW="3124080" imgH="393480" progId="Equation.3">
              <p:embed/>
            </p:oleObj>
          </a:graphicData>
        </a:graphic>
      </p:graphicFrame>
      <p:cxnSp>
        <p:nvCxnSpPr>
          <p:cNvPr id="10" name="Straight Connector 9"/>
          <p:cNvCxnSpPr/>
          <p:nvPr/>
        </p:nvCxnSpPr>
        <p:spPr>
          <a:xfrm>
            <a:off x="1619672" y="1988840"/>
            <a:ext cx="5328592"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28" y="2492896"/>
            <a:ext cx="4821128" cy="369332"/>
          </a:xfrm>
          <a:prstGeom prst="rect">
            <a:avLst/>
          </a:prstGeom>
          <a:noFill/>
        </p:spPr>
        <p:txBody>
          <a:bodyPr wrap="none" rtlCol="0">
            <a:spAutoFit/>
          </a:bodyPr>
          <a:lstStyle/>
          <a:p>
            <a:r>
              <a:rPr lang="en-US" dirty="0" smtClean="0"/>
              <a:t>Trade off : softer punishment need more weight </a:t>
            </a:r>
            <a:endParaRPr lang="en-GB" dirty="0"/>
          </a:p>
        </p:txBody>
      </p:sp>
      <p:graphicFrame>
        <p:nvGraphicFramePr>
          <p:cNvPr id="196611" name="Object 3"/>
          <p:cNvGraphicFramePr>
            <a:graphicFrameLocks noChangeAspect="1"/>
          </p:cNvGraphicFramePr>
          <p:nvPr/>
        </p:nvGraphicFramePr>
        <p:xfrm>
          <a:off x="5004048" y="2492896"/>
          <a:ext cx="298450" cy="379412"/>
        </p:xfrm>
        <a:graphic>
          <a:graphicData uri="http://schemas.openxmlformats.org/presentationml/2006/ole">
            <p:oleObj spid="_x0000_s196611" name="Equation" r:id="rId5" imgW="139680" imgH="177480" progId="Equation.3">
              <p:embed/>
            </p:oleObj>
          </a:graphicData>
        </a:graphic>
      </p:graphicFrame>
      <p:sp>
        <p:nvSpPr>
          <p:cNvPr id="13" name="TextBox 12"/>
          <p:cNvSpPr txBox="1"/>
          <p:nvPr/>
        </p:nvSpPr>
        <p:spPr>
          <a:xfrm>
            <a:off x="5220072" y="2492896"/>
            <a:ext cx="1210781" cy="369332"/>
          </a:xfrm>
          <a:prstGeom prst="rect">
            <a:avLst/>
          </a:prstGeom>
          <a:noFill/>
        </p:spPr>
        <p:txBody>
          <a:bodyPr wrap="none" rtlCol="0">
            <a:spAutoFit/>
          </a:bodyPr>
          <a:lstStyle/>
          <a:p>
            <a:r>
              <a:rPr lang="en-US" dirty="0" smtClean="0"/>
              <a:t>On  future:</a:t>
            </a:r>
            <a:endParaRPr lang="en-GB" dirty="0"/>
          </a:p>
        </p:txBody>
      </p:sp>
      <p:sp>
        <p:nvSpPr>
          <p:cNvPr id="14" name="TextBox 13"/>
          <p:cNvSpPr txBox="1"/>
          <p:nvPr/>
        </p:nvSpPr>
        <p:spPr>
          <a:xfrm>
            <a:off x="395536" y="3068960"/>
            <a:ext cx="6230295" cy="646331"/>
          </a:xfrm>
          <a:prstGeom prst="rect">
            <a:avLst/>
          </a:prstGeom>
          <a:noFill/>
        </p:spPr>
        <p:txBody>
          <a:bodyPr wrap="none" rtlCol="0">
            <a:spAutoFit/>
          </a:bodyPr>
          <a:lstStyle/>
          <a:p>
            <a:r>
              <a:rPr lang="en-US" dirty="0" smtClean="0"/>
              <a:t>Example to show repeated interaction works.</a:t>
            </a:r>
          </a:p>
          <a:p>
            <a:r>
              <a:rPr lang="en-US" dirty="0" smtClean="0"/>
              <a:t>Repeated moral </a:t>
            </a:r>
            <a:r>
              <a:rPr lang="en-US" dirty="0" err="1" smtClean="0"/>
              <a:t>hazard+labor</a:t>
            </a:r>
            <a:r>
              <a:rPr lang="en-US" dirty="0" smtClean="0"/>
              <a:t> cheap – contracts hard to enforce:</a:t>
            </a:r>
            <a:endParaRPr lang="en-GB" dirty="0"/>
          </a:p>
        </p:txBody>
      </p:sp>
      <p:cxnSp>
        <p:nvCxnSpPr>
          <p:cNvPr id="16" name="Straight Connector 15"/>
          <p:cNvCxnSpPr/>
          <p:nvPr/>
        </p:nvCxnSpPr>
        <p:spPr>
          <a:xfrm>
            <a:off x="971600" y="5517232"/>
            <a:ext cx="504056" cy="936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971600" y="4149080"/>
            <a:ext cx="2448272" cy="13681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67744" y="4797152"/>
            <a:ext cx="576064" cy="10081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3568" y="6093296"/>
            <a:ext cx="1137812" cy="369332"/>
          </a:xfrm>
          <a:prstGeom prst="rect">
            <a:avLst/>
          </a:prstGeom>
          <a:noFill/>
        </p:spPr>
        <p:txBody>
          <a:bodyPr wrap="none" rtlCol="0">
            <a:spAutoFit/>
          </a:bodyPr>
          <a:lstStyle/>
          <a:p>
            <a:r>
              <a:rPr lang="en-US" dirty="0" smtClean="0"/>
              <a:t>Not invest</a:t>
            </a:r>
            <a:endParaRPr lang="en-GB" dirty="0"/>
          </a:p>
        </p:txBody>
      </p:sp>
      <p:sp>
        <p:nvSpPr>
          <p:cNvPr id="22" name="TextBox 21"/>
          <p:cNvSpPr txBox="1"/>
          <p:nvPr/>
        </p:nvSpPr>
        <p:spPr>
          <a:xfrm>
            <a:off x="1043608" y="4653136"/>
            <a:ext cx="864096" cy="923330"/>
          </a:xfrm>
          <a:prstGeom prst="rect">
            <a:avLst/>
          </a:prstGeom>
          <a:noFill/>
        </p:spPr>
        <p:txBody>
          <a:bodyPr wrap="square" rtlCol="0">
            <a:spAutoFit/>
          </a:bodyPr>
          <a:lstStyle/>
          <a:p>
            <a:r>
              <a:rPr lang="en-US" dirty="0" smtClean="0"/>
              <a:t>Invest  (w) set wage </a:t>
            </a:r>
            <a:endParaRPr lang="en-GB" dirty="0"/>
          </a:p>
        </p:txBody>
      </p:sp>
      <p:sp>
        <p:nvSpPr>
          <p:cNvPr id="23" name="TextBox 22"/>
          <p:cNvSpPr txBox="1"/>
          <p:nvPr/>
        </p:nvSpPr>
        <p:spPr>
          <a:xfrm>
            <a:off x="2411760" y="4221088"/>
            <a:ext cx="829714" cy="369332"/>
          </a:xfrm>
          <a:prstGeom prst="rect">
            <a:avLst/>
          </a:prstGeom>
          <a:noFill/>
        </p:spPr>
        <p:txBody>
          <a:bodyPr wrap="none" rtlCol="0">
            <a:spAutoFit/>
          </a:bodyPr>
          <a:lstStyle/>
          <a:p>
            <a:r>
              <a:rPr lang="en-US" dirty="0" smtClean="0"/>
              <a:t>honest</a:t>
            </a:r>
            <a:endParaRPr lang="en-GB" dirty="0"/>
          </a:p>
        </p:txBody>
      </p:sp>
      <p:sp>
        <p:nvSpPr>
          <p:cNvPr id="24" name="TextBox 23"/>
          <p:cNvSpPr txBox="1"/>
          <p:nvPr/>
        </p:nvSpPr>
        <p:spPr>
          <a:xfrm>
            <a:off x="3491880" y="3933056"/>
            <a:ext cx="740331" cy="369332"/>
          </a:xfrm>
          <a:prstGeom prst="rect">
            <a:avLst/>
          </a:prstGeom>
          <a:noFill/>
        </p:spPr>
        <p:txBody>
          <a:bodyPr wrap="none" rtlCol="0">
            <a:spAutoFit/>
          </a:bodyPr>
          <a:lstStyle/>
          <a:p>
            <a:r>
              <a:rPr lang="en-US" dirty="0" smtClean="0"/>
              <a:t>3-w,w</a:t>
            </a:r>
            <a:endParaRPr lang="en-GB" dirty="0"/>
          </a:p>
        </p:txBody>
      </p:sp>
      <p:sp>
        <p:nvSpPr>
          <p:cNvPr id="25" name="TextBox 24"/>
          <p:cNvSpPr txBox="1"/>
          <p:nvPr/>
        </p:nvSpPr>
        <p:spPr>
          <a:xfrm>
            <a:off x="2411760" y="5157192"/>
            <a:ext cx="705129" cy="369332"/>
          </a:xfrm>
          <a:prstGeom prst="rect">
            <a:avLst/>
          </a:prstGeom>
          <a:noFill/>
        </p:spPr>
        <p:txBody>
          <a:bodyPr wrap="none" rtlCol="0">
            <a:spAutoFit/>
          </a:bodyPr>
          <a:lstStyle/>
          <a:p>
            <a:r>
              <a:rPr lang="en-US" dirty="0" smtClean="0"/>
              <a:t>cheat</a:t>
            </a:r>
            <a:endParaRPr lang="en-GB" dirty="0"/>
          </a:p>
        </p:txBody>
      </p:sp>
      <p:sp>
        <p:nvSpPr>
          <p:cNvPr id="26" name="TextBox 25"/>
          <p:cNvSpPr txBox="1"/>
          <p:nvPr/>
        </p:nvSpPr>
        <p:spPr>
          <a:xfrm>
            <a:off x="2843808" y="5805264"/>
            <a:ext cx="546945" cy="369332"/>
          </a:xfrm>
          <a:prstGeom prst="rect">
            <a:avLst/>
          </a:prstGeom>
          <a:noFill/>
        </p:spPr>
        <p:txBody>
          <a:bodyPr wrap="none" rtlCol="0">
            <a:spAutoFit/>
          </a:bodyPr>
          <a:lstStyle/>
          <a:p>
            <a:r>
              <a:rPr lang="en-US" dirty="0" smtClean="0"/>
              <a:t>-1,2</a:t>
            </a:r>
            <a:endParaRPr lang="en-GB" dirty="0"/>
          </a:p>
        </p:txBody>
      </p:sp>
      <p:sp>
        <p:nvSpPr>
          <p:cNvPr id="27" name="TextBox 26"/>
          <p:cNvSpPr txBox="1"/>
          <p:nvPr/>
        </p:nvSpPr>
        <p:spPr>
          <a:xfrm>
            <a:off x="1403648" y="6488668"/>
            <a:ext cx="476412" cy="369332"/>
          </a:xfrm>
          <a:prstGeom prst="rect">
            <a:avLst/>
          </a:prstGeom>
          <a:noFill/>
        </p:spPr>
        <p:txBody>
          <a:bodyPr wrap="none" rtlCol="0">
            <a:spAutoFit/>
          </a:bodyPr>
          <a:lstStyle/>
          <a:p>
            <a:r>
              <a:rPr lang="en-US" dirty="0" smtClean="0"/>
              <a:t>0,1</a:t>
            </a:r>
            <a:endParaRPr lang="en-GB" dirty="0"/>
          </a:p>
        </p:txBody>
      </p:sp>
      <p:sp>
        <p:nvSpPr>
          <p:cNvPr id="28" name="TextBox 27"/>
          <p:cNvSpPr txBox="1"/>
          <p:nvPr/>
        </p:nvSpPr>
        <p:spPr>
          <a:xfrm>
            <a:off x="4716016" y="4437112"/>
            <a:ext cx="4365875" cy="923330"/>
          </a:xfrm>
          <a:prstGeom prst="rect">
            <a:avLst/>
          </a:prstGeom>
          <a:noFill/>
        </p:spPr>
        <p:txBody>
          <a:bodyPr wrap="none" rtlCol="0">
            <a:spAutoFit/>
          </a:bodyPr>
          <a:lstStyle/>
          <a:p>
            <a:r>
              <a:rPr lang="en-US" dirty="0" smtClean="0"/>
              <a:t>If set w=1 (the going  wage in </a:t>
            </a:r>
            <a:r>
              <a:rPr lang="en-US" dirty="0" err="1" smtClean="0"/>
              <a:t>Ferdonia</a:t>
            </a:r>
            <a:r>
              <a:rPr lang="en-US" dirty="0" smtClean="0"/>
              <a:t>) then</a:t>
            </a:r>
          </a:p>
          <a:p>
            <a:r>
              <a:rPr lang="en-US" dirty="0" smtClean="0"/>
              <a:t>The agent will cheat to make him be honest </a:t>
            </a:r>
          </a:p>
          <a:p>
            <a:r>
              <a:rPr lang="en-US" dirty="0" smtClean="0"/>
              <a:t>Need  w      2.In equilibrium </a:t>
            </a:r>
            <a:endParaRPr lang="en-GB" dirty="0"/>
          </a:p>
        </p:txBody>
      </p:sp>
      <p:graphicFrame>
        <p:nvGraphicFramePr>
          <p:cNvPr id="196612" name="Object 4"/>
          <p:cNvGraphicFramePr>
            <a:graphicFrameLocks noChangeAspect="1"/>
          </p:cNvGraphicFramePr>
          <p:nvPr/>
        </p:nvGraphicFramePr>
        <p:xfrm>
          <a:off x="5580112" y="5013176"/>
          <a:ext cx="271463" cy="325437"/>
        </p:xfrm>
        <a:graphic>
          <a:graphicData uri="http://schemas.openxmlformats.org/presentationml/2006/ole">
            <p:oleObj spid="_x0000_s196612" name="Equation" r:id="rId6" imgW="126720" imgH="152280" progId="Equation.3">
              <p:embed/>
            </p:oleObj>
          </a:graphicData>
        </a:graphic>
      </p:graphicFrame>
      <p:graphicFrame>
        <p:nvGraphicFramePr>
          <p:cNvPr id="196613" name="Object 5"/>
          <p:cNvGraphicFramePr>
            <a:graphicFrameLocks noChangeAspect="1"/>
          </p:cNvGraphicFramePr>
          <p:nvPr/>
        </p:nvGraphicFramePr>
        <p:xfrm>
          <a:off x="7452320" y="5013176"/>
          <a:ext cx="720080" cy="328733"/>
        </p:xfrm>
        <a:graphic>
          <a:graphicData uri="http://schemas.openxmlformats.org/presentationml/2006/ole">
            <p:oleObj spid="_x0000_s196613" name="Equation" r:id="rId7" imgW="444240" imgH="203040" progId="Equation.3">
              <p:embed/>
            </p:oleObj>
          </a:graphicData>
        </a:graphic>
      </p:graphicFrame>
      <p:sp>
        <p:nvSpPr>
          <p:cNvPr id="31" name="TextBox 30"/>
          <p:cNvSpPr txBox="1"/>
          <p:nvPr/>
        </p:nvSpPr>
        <p:spPr>
          <a:xfrm>
            <a:off x="4788024" y="5589240"/>
            <a:ext cx="4042710" cy="646331"/>
          </a:xfrm>
          <a:prstGeom prst="rect">
            <a:avLst/>
          </a:prstGeom>
          <a:noFill/>
        </p:spPr>
        <p:txBody>
          <a:bodyPr wrap="none" rtlCol="0">
            <a:spAutoFit/>
          </a:bodyPr>
          <a:lstStyle/>
          <a:p>
            <a:r>
              <a:rPr lang="en-US" dirty="0" smtClean="0"/>
              <a:t>The agents works. Wage premium in this </a:t>
            </a:r>
          </a:p>
          <a:p>
            <a:r>
              <a:rPr lang="en-US" dirty="0" smtClean="0"/>
              <a:t>Emerging  make it 100%.</a:t>
            </a:r>
            <a:endParaRPr lang="en-GB" dirty="0"/>
          </a:p>
        </p:txBody>
      </p:sp>
      <p:sp>
        <p:nvSpPr>
          <p:cNvPr id="29" name="Date Placeholder 28"/>
          <p:cNvSpPr>
            <a:spLocks noGrp="1"/>
          </p:cNvSpPr>
          <p:nvPr>
            <p:ph type="dt" sz="half" idx="10"/>
          </p:nvPr>
        </p:nvSpPr>
        <p:spPr/>
        <p:txBody>
          <a:bodyPr/>
          <a:lstStyle/>
          <a:p>
            <a:fld id="{BE9153B0-8735-4942-B4D4-E4A56CC39C31}" type="datetime1">
              <a:rPr lang="en-GB" smtClean="0"/>
              <a:pPr/>
              <a:t>01/12/2013</a:t>
            </a:fld>
            <a:endParaRPr lang="en-GB"/>
          </a:p>
        </p:txBody>
      </p:sp>
      <p:sp>
        <p:nvSpPr>
          <p:cNvPr id="30" name="Slide Number Placeholder 29"/>
          <p:cNvSpPr>
            <a:spLocks noGrp="1"/>
          </p:cNvSpPr>
          <p:nvPr>
            <p:ph type="sldNum" sz="quarter" idx="12"/>
          </p:nvPr>
        </p:nvSpPr>
        <p:spPr/>
        <p:txBody>
          <a:bodyPr/>
          <a:lstStyle/>
          <a:p>
            <a:fld id="{1AC99574-BD32-4BAE-A6F6-2684FFE94A8F}" type="slidenum">
              <a:rPr lang="en-GB" smtClean="0"/>
              <a:pPr/>
              <a:t>149</a:t>
            </a:fld>
            <a:endParaRPr lang="en-GB" dirty="0"/>
          </a:p>
        </p:txBody>
      </p:sp>
      <p:sp>
        <p:nvSpPr>
          <p:cNvPr id="32" name="TextBox 31"/>
          <p:cNvSpPr txBox="1"/>
          <p:nvPr/>
        </p:nvSpPr>
        <p:spPr>
          <a:xfrm>
            <a:off x="611560" y="5373216"/>
            <a:ext cx="301686" cy="369332"/>
          </a:xfrm>
          <a:prstGeom prst="rect">
            <a:avLst/>
          </a:prstGeom>
          <a:noFill/>
        </p:spPr>
        <p:txBody>
          <a:bodyPr wrap="none" rtlCol="0">
            <a:spAutoFit/>
          </a:bodyPr>
          <a:lstStyle/>
          <a:p>
            <a:r>
              <a:rPr lang="en-US" dirty="0" smtClean="0"/>
              <a:t>1</a:t>
            </a:r>
            <a:endParaRPr lang="en-GB" dirty="0"/>
          </a:p>
        </p:txBody>
      </p:sp>
      <p:sp>
        <p:nvSpPr>
          <p:cNvPr id="33" name="TextBox 32"/>
          <p:cNvSpPr txBox="1"/>
          <p:nvPr/>
        </p:nvSpPr>
        <p:spPr>
          <a:xfrm>
            <a:off x="2123728" y="4581128"/>
            <a:ext cx="301686" cy="369332"/>
          </a:xfrm>
          <a:prstGeom prst="rect">
            <a:avLst/>
          </a:prstGeom>
          <a:noFill/>
        </p:spPr>
        <p:txBody>
          <a:bodyPr wrap="none" rtlCol="0">
            <a:spAutoFit/>
          </a:bodyPr>
          <a:lstStyle/>
          <a:p>
            <a:r>
              <a:rPr lang="en-US" dirty="0" smtClean="0"/>
              <a:t>2</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7239418" cy="369332"/>
          </a:xfrm>
          <a:prstGeom prst="rect">
            <a:avLst/>
          </a:prstGeom>
          <a:noFill/>
        </p:spPr>
        <p:txBody>
          <a:bodyPr wrap="none" rtlCol="0">
            <a:spAutoFit/>
          </a:bodyPr>
          <a:lstStyle/>
          <a:p>
            <a:r>
              <a:rPr lang="en-US" dirty="0" err="1" smtClean="0"/>
              <a:t>Partenership</a:t>
            </a:r>
            <a:r>
              <a:rPr lang="en-US" dirty="0" smtClean="0"/>
              <a:t>  Game: two agent  own firm  jointly  share % 50  of profit each.</a:t>
            </a:r>
            <a:endParaRPr lang="en-GB" dirty="0"/>
          </a:p>
        </p:txBody>
      </p:sp>
      <p:sp>
        <p:nvSpPr>
          <p:cNvPr id="3" name="TextBox 2"/>
          <p:cNvSpPr txBox="1"/>
          <p:nvPr/>
        </p:nvSpPr>
        <p:spPr>
          <a:xfrm>
            <a:off x="683568" y="1196752"/>
            <a:ext cx="4977388" cy="646331"/>
          </a:xfrm>
          <a:prstGeom prst="rect">
            <a:avLst/>
          </a:prstGeom>
          <a:noFill/>
        </p:spPr>
        <p:txBody>
          <a:bodyPr wrap="none" rtlCol="0">
            <a:spAutoFit/>
          </a:bodyPr>
          <a:lstStyle/>
          <a:p>
            <a:r>
              <a:rPr lang="en-US" dirty="0" smtClean="0"/>
              <a:t>Each  agent  choose  effort  level  to put in the firm.</a:t>
            </a:r>
          </a:p>
          <a:p>
            <a:r>
              <a:rPr lang="en-US" dirty="0" smtClean="0"/>
              <a:t> </a:t>
            </a:r>
            <a:endParaRPr lang="en-GB" dirty="0"/>
          </a:p>
        </p:txBody>
      </p:sp>
      <p:graphicFrame>
        <p:nvGraphicFramePr>
          <p:cNvPr id="4" name="Object 3"/>
          <p:cNvGraphicFramePr>
            <a:graphicFrameLocks noChangeAspect="1"/>
          </p:cNvGraphicFramePr>
          <p:nvPr/>
        </p:nvGraphicFramePr>
        <p:xfrm>
          <a:off x="3851920" y="1628800"/>
          <a:ext cx="3694112" cy="952500"/>
        </p:xfrm>
        <a:graphic>
          <a:graphicData uri="http://schemas.openxmlformats.org/presentationml/2006/ole">
            <p:oleObj spid="_x0000_s30721" name="Equation" r:id="rId3" imgW="1676160" imgH="431640" progId="Equation.3">
              <p:embed/>
            </p:oleObj>
          </a:graphicData>
        </a:graphic>
      </p:graphicFrame>
      <p:sp>
        <p:nvSpPr>
          <p:cNvPr id="6" name="TextBox 5"/>
          <p:cNvSpPr txBox="1"/>
          <p:nvPr/>
        </p:nvSpPr>
        <p:spPr>
          <a:xfrm>
            <a:off x="5796136" y="1268760"/>
            <a:ext cx="854786" cy="369332"/>
          </a:xfrm>
          <a:prstGeom prst="rect">
            <a:avLst/>
          </a:prstGeom>
          <a:noFill/>
        </p:spPr>
        <p:txBody>
          <a:bodyPr wrap="none" rtlCol="0">
            <a:spAutoFit/>
          </a:bodyPr>
          <a:lstStyle/>
          <a:p>
            <a:r>
              <a:rPr lang="en-US" dirty="0" err="1" smtClean="0"/>
              <a:t>sinergy</a:t>
            </a:r>
            <a:endParaRPr lang="en-GB" dirty="0"/>
          </a:p>
        </p:txBody>
      </p:sp>
      <p:sp>
        <p:nvSpPr>
          <p:cNvPr id="7" name="TextBox 6"/>
          <p:cNvSpPr txBox="1"/>
          <p:nvPr/>
        </p:nvSpPr>
        <p:spPr>
          <a:xfrm>
            <a:off x="2627784" y="1916832"/>
            <a:ext cx="1296637" cy="369332"/>
          </a:xfrm>
          <a:prstGeom prst="rect">
            <a:avLst/>
          </a:prstGeom>
          <a:noFill/>
        </p:spPr>
        <p:txBody>
          <a:bodyPr wrap="none" rtlCol="0">
            <a:spAutoFit/>
          </a:bodyPr>
          <a:lstStyle/>
          <a:p>
            <a:r>
              <a:rPr lang="en-US" dirty="0" smtClean="0"/>
              <a:t>Firm profit=</a:t>
            </a:r>
            <a:endParaRPr lang="en-GB" dirty="0"/>
          </a:p>
        </p:txBody>
      </p:sp>
      <p:cxnSp>
        <p:nvCxnSpPr>
          <p:cNvPr id="9" name="Straight Arrow Connector 8"/>
          <p:cNvCxnSpPr/>
          <p:nvPr/>
        </p:nvCxnSpPr>
        <p:spPr>
          <a:xfrm flipV="1">
            <a:off x="5364088" y="1628800"/>
            <a:ext cx="43204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5536" y="2924944"/>
            <a:ext cx="990720" cy="369332"/>
          </a:xfrm>
          <a:prstGeom prst="rect">
            <a:avLst/>
          </a:prstGeom>
          <a:noFill/>
        </p:spPr>
        <p:txBody>
          <a:bodyPr wrap="none" rtlCol="0">
            <a:spAutoFit/>
          </a:bodyPr>
          <a:lstStyle/>
          <a:p>
            <a:r>
              <a:rPr lang="en-US" dirty="0" smtClean="0"/>
              <a:t>Pay off : </a:t>
            </a:r>
            <a:endParaRPr lang="en-GB" dirty="0"/>
          </a:p>
        </p:txBody>
      </p:sp>
      <p:graphicFrame>
        <p:nvGraphicFramePr>
          <p:cNvPr id="10" name="Object 9"/>
          <p:cNvGraphicFramePr>
            <a:graphicFrameLocks noChangeAspect="1"/>
          </p:cNvGraphicFramePr>
          <p:nvPr/>
        </p:nvGraphicFramePr>
        <p:xfrm>
          <a:off x="1331640" y="2996952"/>
          <a:ext cx="3221038" cy="3160712"/>
        </p:xfrm>
        <a:graphic>
          <a:graphicData uri="http://schemas.openxmlformats.org/presentationml/2006/ole">
            <p:oleObj spid="_x0000_s30722" name="Equation" r:id="rId4" imgW="2120760" imgH="2082600" progId="Equation.3">
              <p:embed/>
            </p:oleObj>
          </a:graphicData>
        </a:graphic>
      </p:graphicFrame>
      <p:sp>
        <p:nvSpPr>
          <p:cNvPr id="11" name="TextBox 10"/>
          <p:cNvSpPr txBox="1"/>
          <p:nvPr/>
        </p:nvSpPr>
        <p:spPr>
          <a:xfrm>
            <a:off x="3347864" y="4005064"/>
            <a:ext cx="184731" cy="369332"/>
          </a:xfrm>
          <a:prstGeom prst="rect">
            <a:avLst/>
          </a:prstGeom>
          <a:noFill/>
        </p:spPr>
        <p:txBody>
          <a:bodyPr wrap="none" rtlCol="0">
            <a:spAutoFit/>
          </a:bodyPr>
          <a:lstStyle/>
          <a:p>
            <a:endParaRPr lang="en-GB" dirty="0"/>
          </a:p>
        </p:txBody>
      </p:sp>
      <p:sp>
        <p:nvSpPr>
          <p:cNvPr id="12" name="Date Placeholder 11"/>
          <p:cNvSpPr>
            <a:spLocks noGrp="1"/>
          </p:cNvSpPr>
          <p:nvPr>
            <p:ph type="dt" sz="half" idx="10"/>
          </p:nvPr>
        </p:nvSpPr>
        <p:spPr/>
        <p:txBody>
          <a:bodyPr/>
          <a:lstStyle/>
          <a:p>
            <a:fld id="{D706C344-1EF5-42B4-9579-03F8B99BD36D}" type="datetime1">
              <a:rPr lang="en-GB" smtClean="0"/>
              <a:pPr/>
              <a:t>01/12/2013</a:t>
            </a:fld>
            <a:endParaRPr lang="en-GB"/>
          </a:p>
        </p:txBody>
      </p:sp>
      <p:sp>
        <p:nvSpPr>
          <p:cNvPr id="13" name="Slide Number Placeholder 12"/>
          <p:cNvSpPr>
            <a:spLocks noGrp="1"/>
          </p:cNvSpPr>
          <p:nvPr>
            <p:ph type="sldNum" sz="quarter" idx="12"/>
          </p:nvPr>
        </p:nvSpPr>
        <p:spPr/>
        <p:txBody>
          <a:bodyPr/>
          <a:lstStyle/>
          <a:p>
            <a:fld id="{1AC99574-BD32-4BAE-A6F6-2684FFE94A8F}" type="slidenum">
              <a:rPr lang="en-GB" smtClean="0"/>
              <a:pPr/>
              <a:t>15</a:t>
            </a:fld>
            <a:endParaRPr lang="en-GB"/>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404664"/>
            <a:ext cx="5995487" cy="1754326"/>
          </a:xfrm>
          <a:prstGeom prst="rect">
            <a:avLst/>
          </a:prstGeom>
          <a:noFill/>
        </p:spPr>
        <p:txBody>
          <a:bodyPr wrap="none" rtlCol="0">
            <a:spAutoFit/>
          </a:bodyPr>
          <a:lstStyle/>
          <a:p>
            <a:r>
              <a:rPr lang="en-US" dirty="0" smtClean="0"/>
              <a:t>Consider repeated interaction with </a:t>
            </a:r>
            <a:r>
              <a:rPr lang="en-US" dirty="0" err="1" smtClean="0"/>
              <a:t>prob</a:t>
            </a:r>
            <a:r>
              <a:rPr lang="en-US" dirty="0" smtClean="0"/>
              <a:t>        </a:t>
            </a:r>
          </a:p>
          <a:p>
            <a:r>
              <a:rPr lang="en-US" dirty="0" smtClean="0"/>
              <a:t>Temptation  </a:t>
            </a:r>
          </a:p>
          <a:p>
            <a:r>
              <a:rPr lang="en-US" dirty="0" smtClean="0"/>
              <a:t>To cheat  today            [(value of  continuing the relationship )</a:t>
            </a:r>
          </a:p>
          <a:p>
            <a:r>
              <a:rPr lang="en-US" dirty="0" smtClean="0"/>
              <a:t>-[value of ending the relationship] </a:t>
            </a:r>
          </a:p>
          <a:p>
            <a:endParaRPr lang="en-US" dirty="0" smtClean="0"/>
          </a:p>
          <a:p>
            <a:r>
              <a:rPr lang="en-US" dirty="0" smtClean="0"/>
              <a:t>2- </a:t>
            </a:r>
            <a:endParaRPr lang="en-GB" dirty="0"/>
          </a:p>
        </p:txBody>
      </p:sp>
      <p:graphicFrame>
        <p:nvGraphicFramePr>
          <p:cNvPr id="5" name="Object 4"/>
          <p:cNvGraphicFramePr>
            <a:graphicFrameLocks noChangeAspect="1"/>
          </p:cNvGraphicFramePr>
          <p:nvPr/>
        </p:nvGraphicFramePr>
        <p:xfrm>
          <a:off x="4644008" y="404664"/>
          <a:ext cx="283716" cy="361093"/>
        </p:xfrm>
        <a:graphic>
          <a:graphicData uri="http://schemas.openxmlformats.org/presentationml/2006/ole">
            <p:oleObj spid="_x0000_s208897" name="Equation" r:id="rId3" imgW="139680" imgH="177480" progId="Equation.3">
              <p:embed/>
            </p:oleObj>
          </a:graphicData>
        </a:graphic>
      </p:graphicFrame>
      <p:graphicFrame>
        <p:nvGraphicFramePr>
          <p:cNvPr id="208898" name="Object 2"/>
          <p:cNvGraphicFramePr>
            <a:graphicFrameLocks noChangeAspect="1"/>
          </p:cNvGraphicFramePr>
          <p:nvPr/>
        </p:nvGraphicFramePr>
        <p:xfrm>
          <a:off x="2339752" y="980728"/>
          <a:ext cx="515937" cy="360363"/>
        </p:xfrm>
        <a:graphic>
          <a:graphicData uri="http://schemas.openxmlformats.org/presentationml/2006/ole">
            <p:oleObj spid="_x0000_s208898" name="Equation" r:id="rId4" imgW="253800" imgH="177480" progId="Equation.3">
              <p:embed/>
            </p:oleObj>
          </a:graphicData>
        </a:graphic>
      </p:graphicFrame>
      <p:graphicFrame>
        <p:nvGraphicFramePr>
          <p:cNvPr id="7" name="Object 6"/>
          <p:cNvGraphicFramePr>
            <a:graphicFrameLocks noChangeAspect="1"/>
          </p:cNvGraphicFramePr>
          <p:nvPr/>
        </p:nvGraphicFramePr>
        <p:xfrm>
          <a:off x="2771800" y="1772816"/>
          <a:ext cx="411162" cy="346075"/>
        </p:xfrm>
        <a:graphic>
          <a:graphicData uri="http://schemas.openxmlformats.org/presentationml/2006/ole">
            <p:oleObj spid="_x0000_s208899" name="Equation" r:id="rId5" imgW="241200" imgH="203040" progId="Equation.3">
              <p:embed/>
            </p:oleObj>
          </a:graphicData>
        </a:graphic>
      </p:graphicFrame>
      <p:sp>
        <p:nvSpPr>
          <p:cNvPr id="8" name="TextBox 7"/>
          <p:cNvSpPr txBox="1"/>
          <p:nvPr/>
        </p:nvSpPr>
        <p:spPr>
          <a:xfrm>
            <a:off x="1835696" y="1772816"/>
            <a:ext cx="1002197" cy="369332"/>
          </a:xfrm>
          <a:prstGeom prst="rect">
            <a:avLst/>
          </a:prstGeom>
          <a:noFill/>
        </p:spPr>
        <p:txBody>
          <a:bodyPr wrap="none" rtlCol="0">
            <a:spAutoFit/>
          </a:bodyPr>
          <a:lstStyle/>
          <a:p>
            <a:r>
              <a:rPr lang="en-US" dirty="0" smtClean="0"/>
              <a:t>Value of </a:t>
            </a:r>
            <a:endParaRPr lang="en-GB" dirty="0"/>
          </a:p>
        </p:txBody>
      </p:sp>
      <p:graphicFrame>
        <p:nvGraphicFramePr>
          <p:cNvPr id="208900" name="Object 4"/>
          <p:cNvGraphicFramePr>
            <a:graphicFrameLocks noChangeAspect="1"/>
          </p:cNvGraphicFramePr>
          <p:nvPr/>
        </p:nvGraphicFramePr>
        <p:xfrm>
          <a:off x="1046163" y="1700213"/>
          <a:ext cx="1109662" cy="463550"/>
        </p:xfrm>
        <a:graphic>
          <a:graphicData uri="http://schemas.openxmlformats.org/presentationml/2006/ole">
            <p:oleObj spid="_x0000_s208900" name="Equation" r:id="rId6" imgW="545760" imgH="228600" progId="Equation.3">
              <p:embed/>
            </p:oleObj>
          </a:graphicData>
        </a:graphic>
      </p:graphicFrame>
      <p:sp>
        <p:nvSpPr>
          <p:cNvPr id="10" name="TextBox 9"/>
          <p:cNvSpPr txBox="1"/>
          <p:nvPr/>
        </p:nvSpPr>
        <p:spPr>
          <a:xfrm>
            <a:off x="3131840" y="1772816"/>
            <a:ext cx="255198" cy="369332"/>
          </a:xfrm>
          <a:prstGeom prst="rect">
            <a:avLst/>
          </a:prstGeom>
          <a:noFill/>
        </p:spPr>
        <p:txBody>
          <a:bodyPr wrap="none" rtlCol="0">
            <a:spAutoFit/>
          </a:bodyPr>
          <a:lstStyle/>
          <a:p>
            <a:r>
              <a:rPr lang="en-US" dirty="0" smtClean="0"/>
              <a:t>)</a:t>
            </a:r>
            <a:endParaRPr lang="en-GB" dirty="0"/>
          </a:p>
        </p:txBody>
      </p:sp>
      <p:sp>
        <p:nvSpPr>
          <p:cNvPr id="11" name="TextBox 10"/>
          <p:cNvSpPr txBox="1"/>
          <p:nvPr/>
        </p:nvSpPr>
        <p:spPr>
          <a:xfrm>
            <a:off x="3275856" y="1772816"/>
            <a:ext cx="2112822" cy="369332"/>
          </a:xfrm>
          <a:prstGeom prst="rect">
            <a:avLst/>
          </a:prstGeom>
          <a:noFill/>
        </p:spPr>
        <p:txBody>
          <a:bodyPr wrap="none" rtlCol="0">
            <a:spAutoFit/>
          </a:bodyPr>
          <a:lstStyle/>
          <a:p>
            <a:r>
              <a:rPr lang="en-US" dirty="0" smtClean="0"/>
              <a:t>-(value of 1 forever)]</a:t>
            </a:r>
            <a:endParaRPr lang="en-GB" dirty="0"/>
          </a:p>
        </p:txBody>
      </p:sp>
      <p:graphicFrame>
        <p:nvGraphicFramePr>
          <p:cNvPr id="208901" name="Object 5"/>
          <p:cNvGraphicFramePr>
            <a:graphicFrameLocks noChangeAspect="1"/>
          </p:cNvGraphicFramePr>
          <p:nvPr/>
        </p:nvGraphicFramePr>
        <p:xfrm>
          <a:off x="5292080" y="1772816"/>
          <a:ext cx="284162" cy="360362"/>
        </p:xfrm>
        <a:graphic>
          <a:graphicData uri="http://schemas.openxmlformats.org/presentationml/2006/ole">
            <p:oleObj spid="_x0000_s208901" name="Equation" r:id="rId7" imgW="139680" imgH="177480" progId="Equation.3">
              <p:embed/>
            </p:oleObj>
          </a:graphicData>
        </a:graphic>
      </p:graphicFrame>
      <p:graphicFrame>
        <p:nvGraphicFramePr>
          <p:cNvPr id="208902" name="Object 6"/>
          <p:cNvGraphicFramePr>
            <a:graphicFrameLocks noChangeAspect="1"/>
          </p:cNvGraphicFramePr>
          <p:nvPr/>
        </p:nvGraphicFramePr>
        <p:xfrm>
          <a:off x="611560" y="2564904"/>
          <a:ext cx="3100388" cy="977900"/>
        </p:xfrm>
        <a:graphic>
          <a:graphicData uri="http://schemas.openxmlformats.org/presentationml/2006/ole">
            <p:oleObj spid="_x0000_s208902" name="Equation" r:id="rId8" imgW="1523880" imgH="482400" progId="Equation.3">
              <p:embed/>
            </p:oleObj>
          </a:graphicData>
        </a:graphic>
      </p:graphicFrame>
      <p:graphicFrame>
        <p:nvGraphicFramePr>
          <p:cNvPr id="208903" name="Object 7"/>
          <p:cNvGraphicFramePr>
            <a:graphicFrameLocks noChangeAspect="1"/>
          </p:cNvGraphicFramePr>
          <p:nvPr/>
        </p:nvGraphicFramePr>
        <p:xfrm>
          <a:off x="683568" y="3645024"/>
          <a:ext cx="4106863" cy="1827213"/>
        </p:xfrm>
        <a:graphic>
          <a:graphicData uri="http://schemas.openxmlformats.org/presentationml/2006/ole">
            <p:oleObj spid="_x0000_s208903" name="Equation" r:id="rId9" imgW="2019240" imgH="901440" progId="Equation.3">
              <p:embed/>
            </p:oleObj>
          </a:graphicData>
        </a:graphic>
      </p:graphicFrame>
      <p:graphicFrame>
        <p:nvGraphicFramePr>
          <p:cNvPr id="208904" name="Object 8"/>
          <p:cNvGraphicFramePr>
            <a:graphicFrameLocks noChangeAspect="1"/>
          </p:cNvGraphicFramePr>
          <p:nvPr/>
        </p:nvGraphicFramePr>
        <p:xfrm>
          <a:off x="36513" y="4941888"/>
          <a:ext cx="5656262" cy="796925"/>
        </p:xfrm>
        <a:graphic>
          <a:graphicData uri="http://schemas.openxmlformats.org/presentationml/2006/ole">
            <p:oleObj spid="_x0000_s208904" name="Equation" r:id="rId10" imgW="2781000" imgH="393480" progId="Equation.3">
              <p:embed/>
            </p:oleObj>
          </a:graphicData>
        </a:graphic>
      </p:graphicFrame>
      <p:sp>
        <p:nvSpPr>
          <p:cNvPr id="17" name="TextBox 16"/>
          <p:cNvSpPr txBox="1"/>
          <p:nvPr/>
        </p:nvSpPr>
        <p:spPr>
          <a:xfrm>
            <a:off x="539552" y="5733256"/>
            <a:ext cx="4266874" cy="369332"/>
          </a:xfrm>
          <a:prstGeom prst="rect">
            <a:avLst/>
          </a:prstGeom>
          <a:noFill/>
        </p:spPr>
        <p:txBody>
          <a:bodyPr wrap="none" rtlCol="0">
            <a:spAutoFit/>
          </a:bodyPr>
          <a:lstStyle/>
          <a:p>
            <a:r>
              <a:rPr lang="en-US" dirty="0" smtClean="0"/>
              <a:t>One shot wage  going  wage      </a:t>
            </a:r>
            <a:r>
              <a:rPr lang="en-US" dirty="0" err="1" smtClean="0"/>
              <a:t>wage</a:t>
            </a:r>
            <a:r>
              <a:rPr lang="en-US" dirty="0" smtClean="0"/>
              <a:t> is 50%</a:t>
            </a:r>
            <a:endParaRPr lang="en-GB" dirty="0"/>
          </a:p>
        </p:txBody>
      </p:sp>
      <p:sp>
        <p:nvSpPr>
          <p:cNvPr id="15" name="Date Placeholder 14"/>
          <p:cNvSpPr>
            <a:spLocks noGrp="1"/>
          </p:cNvSpPr>
          <p:nvPr>
            <p:ph type="dt" sz="half" idx="10"/>
          </p:nvPr>
        </p:nvSpPr>
        <p:spPr/>
        <p:txBody>
          <a:bodyPr/>
          <a:lstStyle/>
          <a:p>
            <a:fld id="{CEF6DD80-01F3-4673-94ED-5294CA4A014A}" type="datetime1">
              <a:rPr lang="en-GB" smtClean="0"/>
              <a:pPr/>
              <a:t>01/12/2013</a:t>
            </a:fld>
            <a:endParaRPr lang="en-GB"/>
          </a:p>
        </p:txBody>
      </p:sp>
      <p:sp>
        <p:nvSpPr>
          <p:cNvPr id="16" name="Slide Number Placeholder 15"/>
          <p:cNvSpPr>
            <a:spLocks noGrp="1"/>
          </p:cNvSpPr>
          <p:nvPr>
            <p:ph type="sldNum" sz="quarter" idx="12"/>
          </p:nvPr>
        </p:nvSpPr>
        <p:spPr/>
        <p:txBody>
          <a:bodyPr/>
          <a:lstStyle/>
          <a:p>
            <a:fld id="{1AC99574-BD32-4BAE-A6F6-2684FFE94A8F}" type="slidenum">
              <a:rPr lang="en-GB" smtClean="0"/>
              <a:pPr/>
              <a:t>150</a:t>
            </a:fld>
            <a:endParaRPr lang="en-GB"/>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692696"/>
            <a:ext cx="3447482" cy="369332"/>
          </a:xfrm>
          <a:prstGeom prst="rect">
            <a:avLst/>
          </a:prstGeom>
          <a:noFill/>
        </p:spPr>
        <p:txBody>
          <a:bodyPr wrap="none" rtlCol="0">
            <a:spAutoFit/>
          </a:bodyPr>
          <a:lstStyle/>
          <a:p>
            <a:r>
              <a:rPr lang="en-US" dirty="0" smtClean="0">
                <a:solidFill>
                  <a:srgbClr val="0000FF"/>
                </a:solidFill>
              </a:rPr>
              <a:t>Asymmetric information :signaling </a:t>
            </a:r>
            <a:endParaRPr lang="en-GB" dirty="0">
              <a:solidFill>
                <a:srgbClr val="0000FF"/>
              </a:solidFill>
            </a:endParaRPr>
          </a:p>
        </p:txBody>
      </p:sp>
      <p:cxnSp>
        <p:nvCxnSpPr>
          <p:cNvPr id="5" name="Straight Connector 4"/>
          <p:cNvCxnSpPr/>
          <p:nvPr/>
        </p:nvCxnSpPr>
        <p:spPr>
          <a:xfrm>
            <a:off x="251520" y="1124744"/>
            <a:ext cx="367240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1560" y="1268760"/>
            <a:ext cx="2290435" cy="369332"/>
          </a:xfrm>
          <a:prstGeom prst="rect">
            <a:avLst/>
          </a:prstGeom>
          <a:noFill/>
        </p:spPr>
        <p:txBody>
          <a:bodyPr wrap="none" rtlCol="0">
            <a:spAutoFit/>
          </a:bodyPr>
          <a:lstStyle/>
          <a:p>
            <a:r>
              <a:rPr lang="en-US" dirty="0" smtClean="0"/>
              <a:t>Verifiable information </a:t>
            </a:r>
            <a:endParaRPr lang="en-GB" dirty="0"/>
          </a:p>
        </p:txBody>
      </p:sp>
      <p:sp>
        <p:nvSpPr>
          <p:cNvPr id="7" name="TextBox 6"/>
          <p:cNvSpPr txBox="1"/>
          <p:nvPr/>
        </p:nvSpPr>
        <p:spPr>
          <a:xfrm>
            <a:off x="467544" y="1844824"/>
            <a:ext cx="1967526" cy="369332"/>
          </a:xfrm>
          <a:prstGeom prst="rect">
            <a:avLst/>
          </a:prstGeom>
          <a:noFill/>
        </p:spPr>
        <p:txBody>
          <a:bodyPr wrap="none" rtlCol="0">
            <a:spAutoFit/>
          </a:bodyPr>
          <a:lstStyle/>
          <a:p>
            <a:r>
              <a:rPr lang="en-US" dirty="0" smtClean="0"/>
              <a:t>Firm B  has costs  C</a:t>
            </a:r>
            <a:endParaRPr lang="en-GB" dirty="0"/>
          </a:p>
        </p:txBody>
      </p:sp>
      <p:sp>
        <p:nvSpPr>
          <p:cNvPr id="8" name="TextBox 7"/>
          <p:cNvSpPr txBox="1"/>
          <p:nvPr/>
        </p:nvSpPr>
        <p:spPr>
          <a:xfrm>
            <a:off x="2195736" y="1772816"/>
            <a:ext cx="381836" cy="369332"/>
          </a:xfrm>
          <a:prstGeom prst="rect">
            <a:avLst/>
          </a:prstGeom>
          <a:noFill/>
        </p:spPr>
        <p:txBody>
          <a:bodyPr wrap="none" rtlCol="0">
            <a:spAutoFit/>
          </a:bodyPr>
          <a:lstStyle/>
          <a:p>
            <a:r>
              <a:rPr lang="en-US" dirty="0" smtClean="0"/>
              <a:t>M</a:t>
            </a:r>
            <a:endParaRPr lang="en-GB" dirty="0"/>
          </a:p>
        </p:txBody>
      </p:sp>
      <p:sp>
        <p:nvSpPr>
          <p:cNvPr id="9" name="TextBox 8"/>
          <p:cNvSpPr txBox="1"/>
          <p:nvPr/>
        </p:nvSpPr>
        <p:spPr>
          <a:xfrm>
            <a:off x="539552" y="2276872"/>
            <a:ext cx="1852110" cy="369332"/>
          </a:xfrm>
          <a:prstGeom prst="rect">
            <a:avLst/>
          </a:prstGeom>
          <a:noFill/>
        </p:spPr>
        <p:txBody>
          <a:bodyPr wrap="none" rtlCol="0">
            <a:spAutoFit/>
          </a:bodyPr>
          <a:lstStyle/>
          <a:p>
            <a:r>
              <a:rPr lang="en-US" dirty="0" smtClean="0"/>
              <a:t>Firm A  has costs  </a:t>
            </a:r>
            <a:endParaRPr lang="en-GB" dirty="0"/>
          </a:p>
        </p:txBody>
      </p:sp>
      <p:sp>
        <p:nvSpPr>
          <p:cNvPr id="10" name="Left Brace 9"/>
          <p:cNvSpPr/>
          <p:nvPr/>
        </p:nvSpPr>
        <p:spPr>
          <a:xfrm>
            <a:off x="2411760" y="2276872"/>
            <a:ext cx="72008" cy="15841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2555776" y="2276872"/>
            <a:ext cx="1026243" cy="369332"/>
          </a:xfrm>
          <a:prstGeom prst="rect">
            <a:avLst/>
          </a:prstGeom>
          <a:noFill/>
        </p:spPr>
        <p:txBody>
          <a:bodyPr wrap="none" rtlCol="0">
            <a:spAutoFit/>
          </a:bodyPr>
          <a:lstStyle/>
          <a:p>
            <a:r>
              <a:rPr lang="en-US" dirty="0" smtClean="0"/>
              <a:t>C    =C +x</a:t>
            </a:r>
            <a:endParaRPr lang="en-GB" dirty="0"/>
          </a:p>
        </p:txBody>
      </p:sp>
      <p:sp>
        <p:nvSpPr>
          <p:cNvPr id="12" name="TextBox 11"/>
          <p:cNvSpPr txBox="1"/>
          <p:nvPr/>
        </p:nvSpPr>
        <p:spPr>
          <a:xfrm>
            <a:off x="2699792" y="2204864"/>
            <a:ext cx="328936" cy="369332"/>
          </a:xfrm>
          <a:prstGeom prst="rect">
            <a:avLst/>
          </a:prstGeom>
          <a:noFill/>
        </p:spPr>
        <p:txBody>
          <a:bodyPr wrap="none" rtlCol="0">
            <a:spAutoFit/>
          </a:bodyPr>
          <a:lstStyle/>
          <a:p>
            <a:r>
              <a:rPr lang="en-US" dirty="0" smtClean="0"/>
              <a:t>H</a:t>
            </a:r>
            <a:endParaRPr lang="en-GB" dirty="0"/>
          </a:p>
        </p:txBody>
      </p:sp>
      <p:sp>
        <p:nvSpPr>
          <p:cNvPr id="13" name="TextBox 12"/>
          <p:cNvSpPr txBox="1"/>
          <p:nvPr/>
        </p:nvSpPr>
        <p:spPr>
          <a:xfrm>
            <a:off x="3059832" y="2132856"/>
            <a:ext cx="369012" cy="369332"/>
          </a:xfrm>
          <a:prstGeom prst="rect">
            <a:avLst/>
          </a:prstGeom>
          <a:noFill/>
        </p:spPr>
        <p:txBody>
          <a:bodyPr wrap="none" rtlCol="0">
            <a:spAutoFit/>
          </a:bodyPr>
          <a:lstStyle/>
          <a:p>
            <a:r>
              <a:rPr lang="en-US" dirty="0" smtClean="0"/>
              <a:t>m</a:t>
            </a:r>
            <a:endParaRPr lang="en-GB" dirty="0"/>
          </a:p>
        </p:txBody>
      </p:sp>
      <p:sp>
        <p:nvSpPr>
          <p:cNvPr id="14" name="TextBox 13"/>
          <p:cNvSpPr txBox="1"/>
          <p:nvPr/>
        </p:nvSpPr>
        <p:spPr>
          <a:xfrm>
            <a:off x="2627784" y="2852936"/>
            <a:ext cx="546945" cy="369332"/>
          </a:xfrm>
          <a:prstGeom prst="rect">
            <a:avLst/>
          </a:prstGeom>
          <a:noFill/>
        </p:spPr>
        <p:txBody>
          <a:bodyPr wrap="none" rtlCol="0">
            <a:spAutoFit/>
          </a:bodyPr>
          <a:lstStyle/>
          <a:p>
            <a:r>
              <a:rPr lang="en-US" dirty="0" smtClean="0"/>
              <a:t>C=C</a:t>
            </a:r>
            <a:endParaRPr lang="en-GB" dirty="0"/>
          </a:p>
        </p:txBody>
      </p:sp>
      <p:sp>
        <p:nvSpPr>
          <p:cNvPr id="15" name="TextBox 14"/>
          <p:cNvSpPr txBox="1"/>
          <p:nvPr/>
        </p:nvSpPr>
        <p:spPr>
          <a:xfrm>
            <a:off x="2699792" y="2708920"/>
            <a:ext cx="381836" cy="369332"/>
          </a:xfrm>
          <a:prstGeom prst="rect">
            <a:avLst/>
          </a:prstGeom>
          <a:noFill/>
        </p:spPr>
        <p:txBody>
          <a:bodyPr wrap="none" rtlCol="0">
            <a:spAutoFit/>
          </a:bodyPr>
          <a:lstStyle/>
          <a:p>
            <a:r>
              <a:rPr lang="en-US" dirty="0" smtClean="0"/>
              <a:t>M</a:t>
            </a:r>
            <a:endParaRPr lang="en-GB" dirty="0"/>
          </a:p>
        </p:txBody>
      </p:sp>
      <p:sp>
        <p:nvSpPr>
          <p:cNvPr id="16" name="TextBox 15"/>
          <p:cNvSpPr txBox="1"/>
          <p:nvPr/>
        </p:nvSpPr>
        <p:spPr>
          <a:xfrm>
            <a:off x="3059832" y="2708920"/>
            <a:ext cx="369012" cy="369332"/>
          </a:xfrm>
          <a:prstGeom prst="rect">
            <a:avLst/>
          </a:prstGeom>
          <a:noFill/>
        </p:spPr>
        <p:txBody>
          <a:bodyPr wrap="none" rtlCol="0">
            <a:spAutoFit/>
          </a:bodyPr>
          <a:lstStyle/>
          <a:p>
            <a:r>
              <a:rPr lang="en-US" dirty="0" smtClean="0"/>
              <a:t>m</a:t>
            </a:r>
            <a:endParaRPr lang="en-GB" dirty="0"/>
          </a:p>
        </p:txBody>
      </p:sp>
      <p:sp>
        <p:nvSpPr>
          <p:cNvPr id="17" name="TextBox 16"/>
          <p:cNvSpPr txBox="1"/>
          <p:nvPr/>
        </p:nvSpPr>
        <p:spPr>
          <a:xfrm>
            <a:off x="2771800" y="3573016"/>
            <a:ext cx="716863" cy="369332"/>
          </a:xfrm>
          <a:prstGeom prst="rect">
            <a:avLst/>
          </a:prstGeom>
          <a:noFill/>
        </p:spPr>
        <p:txBody>
          <a:bodyPr wrap="none" rtlCol="0">
            <a:spAutoFit/>
          </a:bodyPr>
          <a:lstStyle/>
          <a:p>
            <a:r>
              <a:rPr lang="en-US" dirty="0" smtClean="0"/>
              <a:t>C=C-x</a:t>
            </a:r>
            <a:endParaRPr lang="en-GB" dirty="0"/>
          </a:p>
        </p:txBody>
      </p:sp>
      <p:sp>
        <p:nvSpPr>
          <p:cNvPr id="18" name="TextBox 17"/>
          <p:cNvSpPr txBox="1"/>
          <p:nvPr/>
        </p:nvSpPr>
        <p:spPr>
          <a:xfrm>
            <a:off x="2843808" y="3356992"/>
            <a:ext cx="282450" cy="369332"/>
          </a:xfrm>
          <a:prstGeom prst="rect">
            <a:avLst/>
          </a:prstGeom>
          <a:noFill/>
        </p:spPr>
        <p:txBody>
          <a:bodyPr wrap="none" rtlCol="0">
            <a:spAutoFit/>
          </a:bodyPr>
          <a:lstStyle/>
          <a:p>
            <a:r>
              <a:rPr lang="en-US" dirty="0" smtClean="0"/>
              <a:t>L</a:t>
            </a:r>
            <a:endParaRPr lang="en-GB" dirty="0"/>
          </a:p>
        </p:txBody>
      </p:sp>
      <p:sp>
        <p:nvSpPr>
          <p:cNvPr id="19" name="TextBox 18"/>
          <p:cNvSpPr txBox="1"/>
          <p:nvPr/>
        </p:nvSpPr>
        <p:spPr>
          <a:xfrm>
            <a:off x="3131840" y="3356992"/>
            <a:ext cx="369012" cy="369332"/>
          </a:xfrm>
          <a:prstGeom prst="rect">
            <a:avLst/>
          </a:prstGeom>
          <a:noFill/>
        </p:spPr>
        <p:txBody>
          <a:bodyPr wrap="none" rtlCol="0">
            <a:spAutoFit/>
          </a:bodyPr>
          <a:lstStyle/>
          <a:p>
            <a:r>
              <a:rPr lang="en-US" dirty="0" smtClean="0"/>
              <a:t>m</a:t>
            </a:r>
            <a:endParaRPr lang="en-GB" dirty="0"/>
          </a:p>
        </p:txBody>
      </p:sp>
      <p:sp>
        <p:nvSpPr>
          <p:cNvPr id="20" name="TextBox 19"/>
          <p:cNvSpPr txBox="1"/>
          <p:nvPr/>
        </p:nvSpPr>
        <p:spPr>
          <a:xfrm>
            <a:off x="467544" y="4437112"/>
            <a:ext cx="5446363" cy="923330"/>
          </a:xfrm>
          <a:prstGeom prst="rect">
            <a:avLst/>
          </a:prstGeom>
          <a:noFill/>
        </p:spPr>
        <p:txBody>
          <a:bodyPr wrap="none" rtlCol="0">
            <a:spAutoFit/>
          </a:bodyPr>
          <a:lstStyle/>
          <a:p>
            <a:r>
              <a:rPr lang="en-US" dirty="0" smtClean="0"/>
              <a:t>Firm B knows only its costs </a:t>
            </a:r>
          </a:p>
          <a:p>
            <a:r>
              <a:rPr lang="en-US" dirty="0" smtClean="0"/>
              <a:t>Firm  A  knows both costs </a:t>
            </a:r>
          </a:p>
          <a:p>
            <a:r>
              <a:rPr lang="en-US" dirty="0" smtClean="0"/>
              <a:t>Firm  A can cost </a:t>
            </a:r>
            <a:r>
              <a:rPr lang="en-US" dirty="0" err="1" smtClean="0"/>
              <a:t>lessly</a:t>
            </a:r>
            <a:r>
              <a:rPr lang="en-US" dirty="0" smtClean="0"/>
              <a:t> and  verifiably reveal  its costs to B</a:t>
            </a:r>
            <a:endParaRPr lang="en-GB" dirty="0"/>
          </a:p>
        </p:txBody>
      </p:sp>
      <p:cxnSp>
        <p:nvCxnSpPr>
          <p:cNvPr id="22" name="Straight Arrow Connector 21"/>
          <p:cNvCxnSpPr/>
          <p:nvPr/>
        </p:nvCxnSpPr>
        <p:spPr>
          <a:xfrm flipV="1">
            <a:off x="6444208" y="3429000"/>
            <a:ext cx="0" cy="21602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444208" y="5517232"/>
            <a:ext cx="2520280" cy="72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444208" y="4581128"/>
            <a:ext cx="720080" cy="1008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444208" y="3573016"/>
            <a:ext cx="1368152" cy="194421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44208" y="4149080"/>
            <a:ext cx="936104" cy="136815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aphicFrame>
        <p:nvGraphicFramePr>
          <p:cNvPr id="37" name="Object 36"/>
          <p:cNvGraphicFramePr>
            <a:graphicFrameLocks noChangeAspect="1"/>
          </p:cNvGraphicFramePr>
          <p:nvPr/>
        </p:nvGraphicFramePr>
        <p:xfrm>
          <a:off x="6372200" y="2948823"/>
          <a:ext cx="360040" cy="408045"/>
        </p:xfrm>
        <a:graphic>
          <a:graphicData uri="http://schemas.openxmlformats.org/presentationml/2006/ole">
            <p:oleObj spid="_x0000_s207873" name="Equation" r:id="rId4" imgW="190440" imgH="215640" progId="Equation.3">
              <p:embed/>
            </p:oleObj>
          </a:graphicData>
        </a:graphic>
      </p:graphicFrame>
      <p:graphicFrame>
        <p:nvGraphicFramePr>
          <p:cNvPr id="207874" name="Object 2"/>
          <p:cNvGraphicFramePr>
            <a:graphicFrameLocks noChangeAspect="1"/>
          </p:cNvGraphicFramePr>
          <p:nvPr/>
        </p:nvGraphicFramePr>
        <p:xfrm>
          <a:off x="8604448" y="5373216"/>
          <a:ext cx="360363" cy="407988"/>
        </p:xfrm>
        <a:graphic>
          <a:graphicData uri="http://schemas.openxmlformats.org/presentationml/2006/ole">
            <p:oleObj spid="_x0000_s207874" name="Equation" r:id="rId5" imgW="190440" imgH="215640" progId="Equation.3">
              <p:embed/>
            </p:oleObj>
          </a:graphicData>
        </a:graphic>
      </p:graphicFrame>
      <p:graphicFrame>
        <p:nvGraphicFramePr>
          <p:cNvPr id="207875" name="Object 3"/>
          <p:cNvGraphicFramePr>
            <a:graphicFrameLocks noChangeAspect="1"/>
          </p:cNvGraphicFramePr>
          <p:nvPr/>
        </p:nvGraphicFramePr>
        <p:xfrm>
          <a:off x="5148064" y="4437112"/>
          <a:ext cx="625475" cy="431800"/>
        </p:xfrm>
        <a:graphic>
          <a:graphicData uri="http://schemas.openxmlformats.org/presentationml/2006/ole">
            <p:oleObj spid="_x0000_s207875" name="Equation" r:id="rId6" imgW="330120" imgH="228600" progId="Equation.3">
              <p:embed/>
            </p:oleObj>
          </a:graphicData>
        </a:graphic>
      </p:graphicFrame>
      <p:cxnSp>
        <p:nvCxnSpPr>
          <p:cNvPr id="41" name="Curved Connector 40"/>
          <p:cNvCxnSpPr/>
          <p:nvPr/>
        </p:nvCxnSpPr>
        <p:spPr>
          <a:xfrm>
            <a:off x="5796136" y="4653136"/>
            <a:ext cx="936104" cy="50405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44208" y="4869160"/>
            <a:ext cx="2088232" cy="648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7876" name="Object 4"/>
          <p:cNvGraphicFramePr>
            <a:graphicFrameLocks noChangeAspect="1"/>
          </p:cNvGraphicFramePr>
          <p:nvPr/>
        </p:nvGraphicFramePr>
        <p:xfrm>
          <a:off x="7668344" y="3933056"/>
          <a:ext cx="649288" cy="431800"/>
        </p:xfrm>
        <a:graphic>
          <a:graphicData uri="http://schemas.openxmlformats.org/presentationml/2006/ole">
            <p:oleObj spid="_x0000_s207876" name="Equation" r:id="rId7" imgW="342720" imgH="228600" progId="Equation.3">
              <p:embed/>
            </p:oleObj>
          </a:graphicData>
        </a:graphic>
      </p:graphicFrame>
      <p:cxnSp>
        <p:nvCxnSpPr>
          <p:cNvPr id="46" name="Curved Connector 45"/>
          <p:cNvCxnSpPr/>
          <p:nvPr/>
        </p:nvCxnSpPr>
        <p:spPr>
          <a:xfrm rot="10800000" flipV="1">
            <a:off x="6732240" y="4221088"/>
            <a:ext cx="864096" cy="43204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07877" name="Object 5"/>
          <p:cNvGraphicFramePr>
            <a:graphicFrameLocks noChangeAspect="1"/>
          </p:cNvGraphicFramePr>
          <p:nvPr/>
        </p:nvGraphicFramePr>
        <p:xfrm>
          <a:off x="7092950" y="3214688"/>
          <a:ext cx="577850" cy="430212"/>
        </p:xfrm>
        <a:graphic>
          <a:graphicData uri="http://schemas.openxmlformats.org/presentationml/2006/ole">
            <p:oleObj spid="_x0000_s207877" name="Equation" r:id="rId8" imgW="304560" imgH="228600" progId="Equation.3">
              <p:embed/>
            </p:oleObj>
          </a:graphicData>
        </a:graphic>
      </p:graphicFrame>
      <p:cxnSp>
        <p:nvCxnSpPr>
          <p:cNvPr id="49" name="Curved Connector 48"/>
          <p:cNvCxnSpPr/>
          <p:nvPr/>
        </p:nvCxnSpPr>
        <p:spPr>
          <a:xfrm rot="5400000">
            <a:off x="6840252" y="3681028"/>
            <a:ext cx="432048" cy="36004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Date Placeholder 32"/>
          <p:cNvSpPr>
            <a:spLocks noGrp="1"/>
          </p:cNvSpPr>
          <p:nvPr>
            <p:ph type="dt" sz="half" idx="10"/>
          </p:nvPr>
        </p:nvSpPr>
        <p:spPr/>
        <p:txBody>
          <a:bodyPr/>
          <a:lstStyle/>
          <a:p>
            <a:fld id="{51F6BFE5-AF51-4E05-8BCA-B6A6E4290D85}" type="datetime1">
              <a:rPr lang="en-GB" smtClean="0"/>
              <a:pPr/>
              <a:t>01/12/2013</a:t>
            </a:fld>
            <a:endParaRPr lang="en-GB"/>
          </a:p>
        </p:txBody>
      </p:sp>
      <p:sp>
        <p:nvSpPr>
          <p:cNvPr id="34" name="Slide Number Placeholder 33"/>
          <p:cNvSpPr>
            <a:spLocks noGrp="1"/>
          </p:cNvSpPr>
          <p:nvPr>
            <p:ph type="sldNum" sz="quarter" idx="12"/>
          </p:nvPr>
        </p:nvSpPr>
        <p:spPr/>
        <p:txBody>
          <a:bodyPr/>
          <a:lstStyle/>
          <a:p>
            <a:fld id="{1AC99574-BD32-4BAE-A6F6-2684FFE94A8F}" type="slidenum">
              <a:rPr lang="en-GB" smtClean="0"/>
              <a:pPr/>
              <a:t>151</a:t>
            </a:fld>
            <a:endParaRPr lang="en-GB"/>
          </a:p>
        </p:txBody>
      </p:sp>
      <p:graphicFrame>
        <p:nvGraphicFramePr>
          <p:cNvPr id="207878" name="Object 6"/>
          <p:cNvGraphicFramePr>
            <a:graphicFrameLocks noChangeAspect="1"/>
          </p:cNvGraphicFramePr>
          <p:nvPr/>
        </p:nvGraphicFramePr>
        <p:xfrm>
          <a:off x="8172400" y="4653136"/>
          <a:ext cx="554038" cy="430212"/>
        </p:xfrm>
        <a:graphic>
          <a:graphicData uri="http://schemas.openxmlformats.org/presentationml/2006/ole">
            <p:oleObj spid="_x0000_s207878" name="Equation" r:id="rId9" imgW="291960" imgH="228600" progId="Equation.3">
              <p:embed/>
            </p:oleObj>
          </a:graphicData>
        </a:graphic>
      </p:graphicFrame>
      <p:cxnSp>
        <p:nvCxnSpPr>
          <p:cNvPr id="39" name="Curved Connector 38"/>
          <p:cNvCxnSpPr/>
          <p:nvPr/>
        </p:nvCxnSpPr>
        <p:spPr>
          <a:xfrm rot="10800000" flipV="1">
            <a:off x="8028384" y="5085184"/>
            <a:ext cx="360040" cy="2160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851920" y="0"/>
            <a:ext cx="2600840" cy="369332"/>
          </a:xfrm>
          <a:prstGeom prst="rect">
            <a:avLst/>
          </a:prstGeom>
          <a:noFill/>
        </p:spPr>
        <p:txBody>
          <a:bodyPr wrap="none" rtlCol="0">
            <a:spAutoFit/>
          </a:bodyPr>
          <a:lstStyle/>
          <a:p>
            <a:r>
              <a:rPr lang="en-US" dirty="0" smtClean="0">
                <a:solidFill>
                  <a:srgbClr val="FF0000"/>
                </a:solidFill>
              </a:rPr>
              <a:t>Strategic substitute Game</a:t>
            </a:r>
            <a:endParaRPr lang="en-GB" dirty="0">
              <a:solidFill>
                <a:srgbClr val="FF0000"/>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7501" y="404664"/>
            <a:ext cx="7829579" cy="369332"/>
          </a:xfrm>
          <a:prstGeom prst="rect">
            <a:avLst/>
          </a:prstGeom>
          <a:noFill/>
        </p:spPr>
        <p:txBody>
          <a:bodyPr wrap="none" rtlCol="0">
            <a:spAutoFit/>
          </a:bodyPr>
          <a:lstStyle/>
          <a:p>
            <a:r>
              <a:rPr lang="en-US" dirty="0" smtClean="0"/>
              <a:t>If  C  then reveal .Therefore  C       reveals as well  to prevent  being mistaken for  C</a:t>
            </a:r>
            <a:endParaRPr lang="en-GB" dirty="0"/>
          </a:p>
        </p:txBody>
      </p:sp>
      <p:sp>
        <p:nvSpPr>
          <p:cNvPr id="4" name="TextBox 3"/>
          <p:cNvSpPr txBox="1"/>
          <p:nvPr/>
        </p:nvSpPr>
        <p:spPr>
          <a:xfrm>
            <a:off x="971600" y="260648"/>
            <a:ext cx="282450" cy="369332"/>
          </a:xfrm>
          <a:prstGeom prst="rect">
            <a:avLst/>
          </a:prstGeom>
          <a:noFill/>
        </p:spPr>
        <p:txBody>
          <a:bodyPr wrap="none" rtlCol="0">
            <a:spAutoFit/>
          </a:bodyPr>
          <a:lstStyle/>
          <a:p>
            <a:r>
              <a:rPr lang="en-US" dirty="0" smtClean="0"/>
              <a:t>L</a:t>
            </a:r>
            <a:endParaRPr lang="en-GB" dirty="0"/>
          </a:p>
        </p:txBody>
      </p:sp>
      <p:sp>
        <p:nvSpPr>
          <p:cNvPr id="5" name="TextBox 4"/>
          <p:cNvSpPr txBox="1"/>
          <p:nvPr/>
        </p:nvSpPr>
        <p:spPr>
          <a:xfrm>
            <a:off x="3419872" y="260648"/>
            <a:ext cx="381836" cy="369332"/>
          </a:xfrm>
          <a:prstGeom prst="rect">
            <a:avLst/>
          </a:prstGeom>
          <a:noFill/>
        </p:spPr>
        <p:txBody>
          <a:bodyPr wrap="none" rtlCol="0">
            <a:spAutoFit/>
          </a:bodyPr>
          <a:lstStyle/>
          <a:p>
            <a:r>
              <a:rPr lang="en-US" dirty="0" smtClean="0"/>
              <a:t>M</a:t>
            </a:r>
            <a:endParaRPr lang="en-GB" dirty="0"/>
          </a:p>
        </p:txBody>
      </p:sp>
      <p:sp>
        <p:nvSpPr>
          <p:cNvPr id="6" name="TextBox 5"/>
          <p:cNvSpPr txBox="1"/>
          <p:nvPr/>
        </p:nvSpPr>
        <p:spPr>
          <a:xfrm>
            <a:off x="8172400" y="332656"/>
            <a:ext cx="328936" cy="369332"/>
          </a:xfrm>
          <a:prstGeom prst="rect">
            <a:avLst/>
          </a:prstGeom>
          <a:noFill/>
        </p:spPr>
        <p:txBody>
          <a:bodyPr wrap="none" rtlCol="0">
            <a:spAutoFit/>
          </a:bodyPr>
          <a:lstStyle/>
          <a:p>
            <a:r>
              <a:rPr lang="en-US" dirty="0" smtClean="0"/>
              <a:t>H</a:t>
            </a:r>
            <a:endParaRPr lang="en-GB" dirty="0"/>
          </a:p>
        </p:txBody>
      </p:sp>
      <p:sp>
        <p:nvSpPr>
          <p:cNvPr id="8" name="TextBox 7"/>
          <p:cNvSpPr txBox="1"/>
          <p:nvPr/>
        </p:nvSpPr>
        <p:spPr>
          <a:xfrm>
            <a:off x="611560" y="1052736"/>
            <a:ext cx="6925614" cy="3139321"/>
          </a:xfrm>
          <a:prstGeom prst="rect">
            <a:avLst/>
          </a:prstGeom>
          <a:noFill/>
        </p:spPr>
        <p:txBody>
          <a:bodyPr wrap="none" rtlCol="0">
            <a:spAutoFit/>
          </a:bodyPr>
          <a:lstStyle/>
          <a:p>
            <a:r>
              <a:rPr lang="en-US" dirty="0" smtClean="0"/>
              <a:t>Therefore   C      is revealed.</a:t>
            </a:r>
          </a:p>
          <a:p>
            <a:r>
              <a:rPr lang="en-US" dirty="0" smtClean="0"/>
              <a:t>Informational    unrevealing</a:t>
            </a:r>
          </a:p>
          <a:p>
            <a:r>
              <a:rPr lang="en-US" dirty="0" smtClean="0"/>
              <a:t>                                              </a:t>
            </a:r>
            <a:r>
              <a:rPr lang="en-US" dirty="0" smtClean="0">
                <a:solidFill>
                  <a:srgbClr val="FF0000"/>
                </a:solidFill>
              </a:rPr>
              <a:t>Lesson : Lack of a signaling can be informative.</a:t>
            </a:r>
          </a:p>
          <a:p>
            <a:r>
              <a:rPr lang="en-US" dirty="0" smtClean="0"/>
              <a:t>,,silence speak volumes,,</a:t>
            </a:r>
          </a:p>
          <a:p>
            <a:r>
              <a:rPr lang="en-US" dirty="0" smtClean="0"/>
              <a:t>Verifiable</a:t>
            </a:r>
          </a:p>
          <a:p>
            <a:r>
              <a:rPr lang="en-US" dirty="0" smtClean="0"/>
              <a:t>Not  verifiable :costly signaling </a:t>
            </a:r>
          </a:p>
          <a:p>
            <a:r>
              <a:rPr lang="en-US" dirty="0" smtClean="0"/>
              <a:t>G:workers =50  productivity    10%</a:t>
            </a:r>
          </a:p>
          <a:p>
            <a:r>
              <a:rPr lang="en-US" dirty="0" smtClean="0"/>
              <a:t>B:workers =30     productivity    90%</a:t>
            </a:r>
          </a:p>
          <a:p>
            <a:r>
              <a:rPr lang="en-US" dirty="0" smtClean="0"/>
              <a:t>Firms  compete for workers 50 </a:t>
            </a:r>
          </a:p>
          <a:p>
            <a:r>
              <a:rPr lang="en-US" dirty="0" smtClean="0"/>
              <a:t>Pay 50 to workers they  indentify  as G </a:t>
            </a:r>
          </a:p>
          <a:p>
            <a:r>
              <a:rPr lang="en-US" dirty="0" smtClean="0"/>
              <a:t>Pay  30 to workers they indentify  as  B. </a:t>
            </a:r>
            <a:endParaRPr lang="en-GB" dirty="0"/>
          </a:p>
        </p:txBody>
      </p:sp>
      <p:sp>
        <p:nvSpPr>
          <p:cNvPr id="9" name="TextBox 8"/>
          <p:cNvSpPr txBox="1"/>
          <p:nvPr/>
        </p:nvSpPr>
        <p:spPr>
          <a:xfrm>
            <a:off x="1835696" y="980728"/>
            <a:ext cx="328936" cy="369332"/>
          </a:xfrm>
          <a:prstGeom prst="rect">
            <a:avLst/>
          </a:prstGeom>
          <a:noFill/>
        </p:spPr>
        <p:txBody>
          <a:bodyPr wrap="none" rtlCol="0">
            <a:spAutoFit/>
          </a:bodyPr>
          <a:lstStyle/>
          <a:p>
            <a:r>
              <a:rPr lang="en-US" dirty="0" smtClean="0"/>
              <a:t>H</a:t>
            </a:r>
            <a:endParaRPr lang="en-GB" dirty="0"/>
          </a:p>
        </p:txBody>
      </p:sp>
      <p:sp>
        <p:nvSpPr>
          <p:cNvPr id="11" name="TextBox 10"/>
          <p:cNvSpPr txBox="1"/>
          <p:nvPr/>
        </p:nvSpPr>
        <p:spPr>
          <a:xfrm>
            <a:off x="611560" y="4149080"/>
            <a:ext cx="3736023" cy="369332"/>
          </a:xfrm>
          <a:prstGeom prst="rect">
            <a:avLst/>
          </a:prstGeom>
          <a:noFill/>
        </p:spPr>
        <p:txBody>
          <a:bodyPr wrap="none" rtlCol="0">
            <a:spAutoFit/>
          </a:bodyPr>
          <a:lstStyle/>
          <a:p>
            <a:r>
              <a:rPr lang="en-US" dirty="0" smtClean="0"/>
              <a:t>32 to  a worker they can not identify.  </a:t>
            </a:r>
            <a:endParaRPr lang="en-GB" dirty="0"/>
          </a:p>
        </p:txBody>
      </p:sp>
      <p:sp>
        <p:nvSpPr>
          <p:cNvPr id="10" name="Date Placeholder 9"/>
          <p:cNvSpPr>
            <a:spLocks noGrp="1"/>
          </p:cNvSpPr>
          <p:nvPr>
            <p:ph type="dt" sz="half" idx="10"/>
          </p:nvPr>
        </p:nvSpPr>
        <p:spPr/>
        <p:txBody>
          <a:bodyPr/>
          <a:lstStyle/>
          <a:p>
            <a:fld id="{14E425B3-1026-471F-BE70-D87D0BC99B6A}" type="datetime1">
              <a:rPr lang="en-GB" smtClean="0"/>
              <a:pPr/>
              <a:t>01/12/2013</a:t>
            </a:fld>
            <a:endParaRPr lang="en-GB"/>
          </a:p>
        </p:txBody>
      </p:sp>
      <p:sp>
        <p:nvSpPr>
          <p:cNvPr id="12" name="Slide Number Placeholder 11"/>
          <p:cNvSpPr>
            <a:spLocks noGrp="1"/>
          </p:cNvSpPr>
          <p:nvPr>
            <p:ph type="sldNum" sz="quarter" idx="12"/>
          </p:nvPr>
        </p:nvSpPr>
        <p:spPr/>
        <p:txBody>
          <a:bodyPr/>
          <a:lstStyle/>
          <a:p>
            <a:fld id="{1AC99574-BD32-4BAE-A6F6-2684FFE94A8F}" type="slidenum">
              <a:rPr lang="en-GB" smtClean="0"/>
              <a:pPr/>
              <a:t>152</a:t>
            </a:fld>
            <a:endParaRPr lang="en-GB"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32656"/>
            <a:ext cx="3248966" cy="738664"/>
          </a:xfrm>
          <a:prstGeom prst="rect">
            <a:avLst/>
          </a:prstGeom>
          <a:noFill/>
        </p:spPr>
        <p:txBody>
          <a:bodyPr wrap="none" rtlCol="0">
            <a:spAutoFit/>
          </a:bodyPr>
          <a:lstStyle/>
          <a:p>
            <a:r>
              <a:rPr lang="en-US" sz="2400" dirty="0" smtClean="0">
                <a:solidFill>
                  <a:srgbClr val="FF0000"/>
                </a:solidFill>
              </a:rPr>
              <a:t>Main signal is education</a:t>
            </a:r>
            <a:r>
              <a:rPr lang="en-US" dirty="0" smtClean="0">
                <a:solidFill>
                  <a:srgbClr val="FF0000"/>
                </a:solidFill>
              </a:rPr>
              <a:t>:</a:t>
            </a:r>
          </a:p>
          <a:p>
            <a:r>
              <a:rPr lang="en-US" dirty="0" smtClean="0">
                <a:solidFill>
                  <a:srgbClr val="FF0000"/>
                </a:solidFill>
              </a:rPr>
              <a:t> </a:t>
            </a:r>
            <a:endParaRPr lang="en-GB" dirty="0">
              <a:solidFill>
                <a:srgbClr val="FF0000"/>
              </a:solidFill>
            </a:endParaRPr>
          </a:p>
        </p:txBody>
      </p:sp>
      <p:cxnSp>
        <p:nvCxnSpPr>
          <p:cNvPr id="5" name="Straight Connector 4"/>
          <p:cNvCxnSpPr>
            <a:stCxn id="3" idx="1"/>
          </p:cNvCxnSpPr>
          <p:nvPr/>
        </p:nvCxnSpPr>
        <p:spPr>
          <a:xfrm flipV="1">
            <a:off x="467544" y="692696"/>
            <a:ext cx="3672408" cy="9292"/>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5536" y="1268760"/>
            <a:ext cx="5709896" cy="923330"/>
          </a:xfrm>
          <a:prstGeom prst="rect">
            <a:avLst/>
          </a:prstGeom>
          <a:noFill/>
        </p:spPr>
        <p:txBody>
          <a:bodyPr wrap="none" rtlCol="0">
            <a:spAutoFit/>
          </a:bodyPr>
          <a:lstStyle/>
          <a:p>
            <a:r>
              <a:rPr lang="en-US" dirty="0" smtClean="0"/>
              <a:t>MBA : suppose that the cost per year of MBA education is :</a:t>
            </a:r>
          </a:p>
          <a:p>
            <a:r>
              <a:rPr lang="en-US" dirty="0" smtClean="0"/>
              <a:t>5 if G worker </a:t>
            </a:r>
          </a:p>
          <a:p>
            <a:r>
              <a:rPr lang="en-US" dirty="0" smtClean="0"/>
              <a:t>10.01 if B worker </a:t>
            </a:r>
            <a:endParaRPr lang="en-GB" dirty="0"/>
          </a:p>
        </p:txBody>
      </p:sp>
      <p:sp>
        <p:nvSpPr>
          <p:cNvPr id="7" name="Right Brace 6"/>
          <p:cNvSpPr/>
          <p:nvPr/>
        </p:nvSpPr>
        <p:spPr>
          <a:xfrm>
            <a:off x="2411760" y="1628800"/>
            <a:ext cx="72008" cy="5040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2555776" y="1556792"/>
            <a:ext cx="1129476" cy="369332"/>
          </a:xfrm>
          <a:prstGeom prst="rect">
            <a:avLst/>
          </a:prstGeom>
          <a:noFill/>
        </p:spPr>
        <p:txBody>
          <a:bodyPr wrap="none" rtlCol="0">
            <a:spAutoFit/>
          </a:bodyPr>
          <a:lstStyle/>
          <a:p>
            <a:r>
              <a:rPr lang="en-US" dirty="0" smtClean="0"/>
              <a:t>Not fees   </a:t>
            </a:r>
            <a:endParaRPr lang="en-GB" dirty="0"/>
          </a:p>
        </p:txBody>
      </p:sp>
      <p:sp>
        <p:nvSpPr>
          <p:cNvPr id="9" name="TextBox 8"/>
          <p:cNvSpPr txBox="1"/>
          <p:nvPr/>
        </p:nvSpPr>
        <p:spPr>
          <a:xfrm>
            <a:off x="2627784" y="1844824"/>
            <a:ext cx="2195153" cy="646331"/>
          </a:xfrm>
          <a:prstGeom prst="rect">
            <a:avLst/>
          </a:prstGeom>
          <a:noFill/>
        </p:spPr>
        <p:txBody>
          <a:bodyPr wrap="none" rtlCol="0">
            <a:spAutoFit/>
          </a:bodyPr>
          <a:lstStyle/>
          <a:p>
            <a:r>
              <a:rPr lang="en-US" dirty="0" smtClean="0"/>
              <a:t>Not opportunity cost </a:t>
            </a:r>
          </a:p>
          <a:p>
            <a:r>
              <a:rPr lang="en-US" dirty="0" smtClean="0"/>
              <a:t>(pain of work ) </a:t>
            </a:r>
            <a:endParaRPr lang="en-GB" dirty="0"/>
          </a:p>
        </p:txBody>
      </p:sp>
      <p:sp>
        <p:nvSpPr>
          <p:cNvPr id="10" name="TextBox 9"/>
          <p:cNvSpPr txBox="1"/>
          <p:nvPr/>
        </p:nvSpPr>
        <p:spPr>
          <a:xfrm>
            <a:off x="611560" y="2708920"/>
            <a:ext cx="3911840" cy="2308324"/>
          </a:xfrm>
          <a:prstGeom prst="rect">
            <a:avLst/>
          </a:prstGeom>
          <a:noFill/>
        </p:spPr>
        <p:txBody>
          <a:bodyPr wrap="none" rtlCol="0">
            <a:spAutoFit/>
          </a:bodyPr>
          <a:lstStyle/>
          <a:p>
            <a:r>
              <a:rPr lang="en-US" dirty="0" smtClean="0"/>
              <a:t>I claim  there is an equilibrium in which </a:t>
            </a:r>
          </a:p>
          <a:p>
            <a:r>
              <a:rPr lang="en-US" dirty="0" smtClean="0"/>
              <a:t> degrees take 3 years </a:t>
            </a:r>
          </a:p>
          <a:p>
            <a:r>
              <a:rPr lang="en-US" dirty="0" smtClean="0"/>
              <a:t>G- worker   all gets MBA </a:t>
            </a:r>
          </a:p>
          <a:p>
            <a:r>
              <a:rPr lang="en-US" dirty="0" smtClean="0"/>
              <a:t>B- worker     do not                </a:t>
            </a:r>
          </a:p>
          <a:p>
            <a:endParaRPr lang="en-US" dirty="0" smtClean="0"/>
          </a:p>
          <a:p>
            <a:r>
              <a:rPr lang="en-US" dirty="0" smtClean="0"/>
              <a:t>And  the employers identify  MBA =G </a:t>
            </a:r>
          </a:p>
          <a:p>
            <a:r>
              <a:rPr lang="en-US" dirty="0" smtClean="0"/>
              <a:t> Not MBA  =B </a:t>
            </a:r>
          </a:p>
          <a:p>
            <a:endParaRPr lang="en-GB" dirty="0"/>
          </a:p>
        </p:txBody>
      </p:sp>
      <p:sp>
        <p:nvSpPr>
          <p:cNvPr id="11" name="Date Placeholder 10"/>
          <p:cNvSpPr>
            <a:spLocks noGrp="1"/>
          </p:cNvSpPr>
          <p:nvPr>
            <p:ph type="dt" sz="half" idx="10"/>
          </p:nvPr>
        </p:nvSpPr>
        <p:spPr/>
        <p:txBody>
          <a:bodyPr/>
          <a:lstStyle/>
          <a:p>
            <a:fld id="{EF9CE30A-E14D-4656-B565-B6C9ADC407CA}" type="datetime1">
              <a:rPr lang="en-GB" smtClean="0"/>
              <a:pPr/>
              <a:t>01/12/2013</a:t>
            </a:fld>
            <a:endParaRPr lang="en-GB"/>
          </a:p>
        </p:txBody>
      </p:sp>
      <p:sp>
        <p:nvSpPr>
          <p:cNvPr id="12" name="Slide Number Placeholder 11"/>
          <p:cNvSpPr>
            <a:spLocks noGrp="1"/>
          </p:cNvSpPr>
          <p:nvPr>
            <p:ph type="sldNum" sz="quarter" idx="12"/>
          </p:nvPr>
        </p:nvSpPr>
        <p:spPr/>
        <p:txBody>
          <a:bodyPr/>
          <a:lstStyle/>
          <a:p>
            <a:fld id="{1AC99574-BD32-4BAE-A6F6-2684FFE94A8F}" type="slidenum">
              <a:rPr lang="en-GB" smtClean="0"/>
              <a:pPr/>
              <a:t>153</a:t>
            </a:fld>
            <a:endParaRPr lang="en-GB"/>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3068960"/>
            <a:ext cx="3882345" cy="1477328"/>
          </a:xfrm>
          <a:prstGeom prst="rect">
            <a:avLst/>
          </a:prstGeom>
          <a:noFill/>
        </p:spPr>
        <p:txBody>
          <a:bodyPr wrap="none" rtlCol="0">
            <a:spAutoFit/>
          </a:bodyPr>
          <a:lstStyle/>
          <a:p>
            <a:r>
              <a:rPr lang="en-US" dirty="0" smtClean="0"/>
              <a:t>How  about  one year MBA?</a:t>
            </a:r>
          </a:p>
          <a:p>
            <a:r>
              <a:rPr lang="en-US" dirty="0" smtClean="0"/>
              <a:t>Not an equilibrium </a:t>
            </a:r>
          </a:p>
          <a:p>
            <a:endParaRPr lang="en-US" dirty="0" smtClean="0"/>
          </a:p>
          <a:p>
            <a:r>
              <a:rPr lang="en-US" dirty="0" smtClean="0"/>
              <a:t>Problem : B- worker in the equilibrium  </a:t>
            </a:r>
          </a:p>
          <a:p>
            <a:endParaRPr lang="en-GB" dirty="0"/>
          </a:p>
        </p:txBody>
      </p:sp>
      <p:cxnSp>
        <p:nvCxnSpPr>
          <p:cNvPr id="5" name="Straight Arrow Connector 4"/>
          <p:cNvCxnSpPr/>
          <p:nvPr/>
        </p:nvCxnSpPr>
        <p:spPr>
          <a:xfrm>
            <a:off x="3995936" y="4077072"/>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27984" y="3861048"/>
            <a:ext cx="1038426" cy="369332"/>
          </a:xfrm>
          <a:prstGeom prst="rect">
            <a:avLst/>
          </a:prstGeom>
          <a:noFill/>
        </p:spPr>
        <p:txBody>
          <a:bodyPr wrap="none" rtlCol="0">
            <a:spAutoFit/>
          </a:bodyPr>
          <a:lstStyle/>
          <a:p>
            <a:r>
              <a:rPr lang="en-US" dirty="0" smtClean="0"/>
              <a:t>Not MBA</a:t>
            </a:r>
            <a:endParaRPr lang="en-GB" dirty="0"/>
          </a:p>
        </p:txBody>
      </p:sp>
      <p:cxnSp>
        <p:nvCxnSpPr>
          <p:cNvPr id="8" name="Straight Arrow Connector 7"/>
          <p:cNvCxnSpPr/>
          <p:nvPr/>
        </p:nvCxnSpPr>
        <p:spPr>
          <a:xfrm>
            <a:off x="5436096" y="407707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68144" y="3861048"/>
            <a:ext cx="418704" cy="369332"/>
          </a:xfrm>
          <a:prstGeom prst="rect">
            <a:avLst/>
          </a:prstGeom>
          <a:noFill/>
        </p:spPr>
        <p:txBody>
          <a:bodyPr wrap="none" rtlCol="0">
            <a:spAutoFit/>
          </a:bodyPr>
          <a:lstStyle/>
          <a:p>
            <a:r>
              <a:rPr lang="en-US" dirty="0" smtClean="0"/>
              <a:t>30</a:t>
            </a:r>
            <a:endParaRPr lang="en-GB" dirty="0"/>
          </a:p>
        </p:txBody>
      </p:sp>
      <p:sp>
        <p:nvSpPr>
          <p:cNvPr id="10" name="TextBox 9"/>
          <p:cNvSpPr txBox="1"/>
          <p:nvPr/>
        </p:nvSpPr>
        <p:spPr>
          <a:xfrm>
            <a:off x="5148064" y="2780928"/>
            <a:ext cx="1459695" cy="369332"/>
          </a:xfrm>
          <a:prstGeom prst="rect">
            <a:avLst/>
          </a:prstGeom>
          <a:noFill/>
        </p:spPr>
        <p:txBody>
          <a:bodyPr wrap="none" rtlCol="0">
            <a:spAutoFit/>
          </a:bodyPr>
          <a:lstStyle/>
          <a:p>
            <a:r>
              <a:rPr lang="en-US" dirty="0" smtClean="0"/>
              <a:t>If deviate =30</a:t>
            </a:r>
            <a:endParaRPr lang="en-GB" dirty="0"/>
          </a:p>
        </p:txBody>
      </p:sp>
      <p:sp>
        <p:nvSpPr>
          <p:cNvPr id="15" name="TextBox 14"/>
          <p:cNvSpPr txBox="1"/>
          <p:nvPr/>
        </p:nvSpPr>
        <p:spPr>
          <a:xfrm>
            <a:off x="2339752" y="2348880"/>
            <a:ext cx="637675" cy="369332"/>
          </a:xfrm>
          <a:prstGeom prst="rect">
            <a:avLst/>
          </a:prstGeom>
          <a:noFill/>
        </p:spPr>
        <p:txBody>
          <a:bodyPr wrap="none" rtlCol="0">
            <a:spAutoFit/>
          </a:bodyPr>
          <a:lstStyle/>
          <a:p>
            <a:r>
              <a:rPr lang="en-US" dirty="0" smtClean="0"/>
              <a:t>MBA</a:t>
            </a:r>
            <a:endParaRPr lang="en-GB" dirty="0"/>
          </a:p>
        </p:txBody>
      </p:sp>
      <p:cxnSp>
        <p:nvCxnSpPr>
          <p:cNvPr id="17" name="Straight Arrow Connector 16"/>
          <p:cNvCxnSpPr/>
          <p:nvPr/>
        </p:nvCxnSpPr>
        <p:spPr>
          <a:xfrm>
            <a:off x="3059832" y="256490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64088" y="1700808"/>
            <a:ext cx="1604927" cy="369332"/>
          </a:xfrm>
          <a:prstGeom prst="rect">
            <a:avLst/>
          </a:prstGeom>
          <a:noFill/>
        </p:spPr>
        <p:txBody>
          <a:bodyPr wrap="none" rtlCol="0">
            <a:spAutoFit/>
          </a:bodyPr>
          <a:lstStyle/>
          <a:p>
            <a:r>
              <a:rPr lang="en-US" dirty="0" smtClean="0"/>
              <a:t>50-(3x10.1)=20</a:t>
            </a:r>
            <a:endParaRPr lang="en-GB" dirty="0"/>
          </a:p>
        </p:txBody>
      </p:sp>
      <p:sp>
        <p:nvSpPr>
          <p:cNvPr id="19" name="TextBox 18"/>
          <p:cNvSpPr txBox="1"/>
          <p:nvPr/>
        </p:nvSpPr>
        <p:spPr>
          <a:xfrm>
            <a:off x="467544" y="2780928"/>
            <a:ext cx="1541897" cy="369332"/>
          </a:xfrm>
          <a:prstGeom prst="rect">
            <a:avLst/>
          </a:prstGeom>
          <a:noFill/>
        </p:spPr>
        <p:txBody>
          <a:bodyPr wrap="none" rtlCol="0">
            <a:spAutoFit/>
          </a:bodyPr>
          <a:lstStyle/>
          <a:p>
            <a:r>
              <a:rPr lang="en-US" dirty="0" smtClean="0"/>
              <a:t>Identified as G</a:t>
            </a:r>
            <a:endParaRPr lang="en-GB" dirty="0"/>
          </a:p>
        </p:txBody>
      </p:sp>
      <p:cxnSp>
        <p:nvCxnSpPr>
          <p:cNvPr id="21" name="Shape 20"/>
          <p:cNvCxnSpPr>
            <a:stCxn id="15" idx="2"/>
            <a:endCxn id="19" idx="3"/>
          </p:cNvCxnSpPr>
          <p:nvPr/>
        </p:nvCxnSpPr>
        <p:spPr>
          <a:xfrm rot="5400000">
            <a:off x="2210325" y="2517329"/>
            <a:ext cx="247382" cy="649149"/>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9512" y="4653136"/>
            <a:ext cx="8675132" cy="1200329"/>
          </a:xfrm>
          <a:prstGeom prst="rect">
            <a:avLst/>
          </a:prstGeom>
          <a:noFill/>
        </p:spPr>
        <p:txBody>
          <a:bodyPr wrap="none" rtlCol="0">
            <a:spAutoFit/>
          </a:bodyPr>
          <a:lstStyle/>
          <a:p>
            <a:r>
              <a:rPr lang="en-US" dirty="0" smtClean="0"/>
              <a:t>But  two year MBA will work . Need enough difference in cost for : G to get degree</a:t>
            </a:r>
          </a:p>
          <a:p>
            <a:r>
              <a:rPr lang="en-US" dirty="0" smtClean="0"/>
              <a:t>      B  not to want to do so </a:t>
            </a:r>
          </a:p>
          <a:p>
            <a:r>
              <a:rPr lang="en-US" dirty="0" smtClean="0"/>
              <a:t>Lesson : a good signal needs  to be differentially costly across types –qualification inflation.</a:t>
            </a:r>
          </a:p>
          <a:p>
            <a:r>
              <a:rPr lang="en-US" dirty="0" smtClean="0"/>
              <a:t> </a:t>
            </a:r>
            <a:endParaRPr lang="en-GB" dirty="0"/>
          </a:p>
        </p:txBody>
      </p:sp>
      <p:sp>
        <p:nvSpPr>
          <p:cNvPr id="16" name="Date Placeholder 15"/>
          <p:cNvSpPr>
            <a:spLocks noGrp="1"/>
          </p:cNvSpPr>
          <p:nvPr>
            <p:ph type="dt" sz="half" idx="10"/>
          </p:nvPr>
        </p:nvSpPr>
        <p:spPr/>
        <p:txBody>
          <a:bodyPr/>
          <a:lstStyle/>
          <a:p>
            <a:fld id="{42BAA315-FD02-41FB-9945-929B8D7D72AE}" type="datetime1">
              <a:rPr lang="en-GB" smtClean="0"/>
              <a:pPr/>
              <a:t>01/12/2013</a:t>
            </a:fld>
            <a:endParaRPr lang="en-GB"/>
          </a:p>
        </p:txBody>
      </p:sp>
      <p:sp>
        <p:nvSpPr>
          <p:cNvPr id="20" name="Slide Number Placeholder 19"/>
          <p:cNvSpPr>
            <a:spLocks noGrp="1"/>
          </p:cNvSpPr>
          <p:nvPr>
            <p:ph type="sldNum" sz="quarter" idx="12"/>
          </p:nvPr>
        </p:nvSpPr>
        <p:spPr/>
        <p:txBody>
          <a:bodyPr/>
          <a:lstStyle/>
          <a:p>
            <a:fld id="{1AC99574-BD32-4BAE-A6F6-2684FFE94A8F}" type="slidenum">
              <a:rPr lang="en-GB" smtClean="0"/>
              <a:pPr/>
              <a:t>154</a:t>
            </a:fld>
            <a:endParaRPr lang="en-GB" dirty="0"/>
          </a:p>
        </p:txBody>
      </p:sp>
      <p:sp>
        <p:nvSpPr>
          <p:cNvPr id="23" name="TextBox 22"/>
          <p:cNvSpPr txBox="1"/>
          <p:nvPr/>
        </p:nvSpPr>
        <p:spPr>
          <a:xfrm>
            <a:off x="2915816" y="2060848"/>
            <a:ext cx="822405" cy="369332"/>
          </a:xfrm>
          <a:prstGeom prst="rect">
            <a:avLst/>
          </a:prstGeom>
          <a:noFill/>
        </p:spPr>
        <p:txBody>
          <a:bodyPr wrap="none" rtlCol="0">
            <a:spAutoFit/>
          </a:bodyPr>
          <a:lstStyle/>
          <a:p>
            <a:r>
              <a:rPr lang="en-US" dirty="0" smtClean="0"/>
              <a:t>Pay off</a:t>
            </a:r>
            <a:endParaRPr lang="en-GB" dirty="0"/>
          </a:p>
        </p:txBody>
      </p:sp>
      <p:sp>
        <p:nvSpPr>
          <p:cNvPr id="24" name="TextBox 23"/>
          <p:cNvSpPr txBox="1"/>
          <p:nvPr/>
        </p:nvSpPr>
        <p:spPr>
          <a:xfrm>
            <a:off x="3779912" y="2348880"/>
            <a:ext cx="1188146" cy="369332"/>
          </a:xfrm>
          <a:prstGeom prst="rect">
            <a:avLst/>
          </a:prstGeom>
          <a:noFill/>
        </p:spPr>
        <p:txBody>
          <a:bodyPr wrap="none" rtlCol="0">
            <a:spAutoFit/>
          </a:bodyPr>
          <a:lstStyle/>
          <a:p>
            <a:r>
              <a:rPr lang="en-US" dirty="0" smtClean="0"/>
              <a:t>50-3×5=35</a:t>
            </a:r>
            <a:endParaRPr lang="en-GB" dirty="0"/>
          </a:p>
        </p:txBody>
      </p:sp>
      <p:sp>
        <p:nvSpPr>
          <p:cNvPr id="26" name="TextBox 25"/>
          <p:cNvSpPr txBox="1"/>
          <p:nvPr/>
        </p:nvSpPr>
        <p:spPr>
          <a:xfrm>
            <a:off x="611560" y="1628800"/>
            <a:ext cx="1573957" cy="369332"/>
          </a:xfrm>
          <a:prstGeom prst="rect">
            <a:avLst/>
          </a:prstGeom>
          <a:noFill/>
        </p:spPr>
        <p:txBody>
          <a:bodyPr wrap="none" rtlCol="0">
            <a:spAutoFit/>
          </a:bodyPr>
          <a:lstStyle/>
          <a:p>
            <a:r>
              <a:rPr lang="en-US" dirty="0" smtClean="0"/>
              <a:t>Identified as  B</a:t>
            </a:r>
            <a:endParaRPr lang="en-GB" dirty="0"/>
          </a:p>
        </p:txBody>
      </p:sp>
      <p:cxnSp>
        <p:nvCxnSpPr>
          <p:cNvPr id="28" name="Curved Connector 27"/>
          <p:cNvCxnSpPr/>
          <p:nvPr/>
        </p:nvCxnSpPr>
        <p:spPr>
          <a:xfrm>
            <a:off x="2267744" y="1772816"/>
            <a:ext cx="2016224"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3968" y="1700808"/>
            <a:ext cx="1027589" cy="369332"/>
          </a:xfrm>
          <a:prstGeom prst="rect">
            <a:avLst/>
          </a:prstGeom>
          <a:noFill/>
        </p:spPr>
        <p:txBody>
          <a:bodyPr wrap="none" rtlCol="0">
            <a:spAutoFit/>
          </a:bodyPr>
          <a:lstStyle/>
          <a:p>
            <a:r>
              <a:rPr lang="en-US" dirty="0" smtClean="0"/>
              <a:t>Get MBA</a:t>
            </a:r>
            <a:endParaRPr lang="en-GB" dirty="0"/>
          </a:p>
        </p:txBody>
      </p:sp>
      <p:sp>
        <p:nvSpPr>
          <p:cNvPr id="30" name="TextBox 29"/>
          <p:cNvSpPr txBox="1"/>
          <p:nvPr/>
        </p:nvSpPr>
        <p:spPr>
          <a:xfrm>
            <a:off x="7020272" y="1268760"/>
            <a:ext cx="432048" cy="1569660"/>
          </a:xfrm>
          <a:prstGeom prst="rect">
            <a:avLst/>
          </a:prstGeom>
          <a:noFill/>
        </p:spPr>
        <p:txBody>
          <a:bodyPr wrap="square" rtlCol="0">
            <a:spAutoFit/>
          </a:bodyPr>
          <a:lstStyle/>
          <a:p>
            <a:r>
              <a:rPr lang="en-GB" sz="9600" dirty="0" smtClean="0"/>
              <a:t>}</a:t>
            </a:r>
            <a:endParaRPr lang="en-GB" sz="9600" dirty="0"/>
          </a:p>
        </p:txBody>
      </p:sp>
      <p:sp>
        <p:nvSpPr>
          <p:cNvPr id="31" name="TextBox 30"/>
          <p:cNvSpPr txBox="1"/>
          <p:nvPr/>
        </p:nvSpPr>
        <p:spPr>
          <a:xfrm>
            <a:off x="7668344" y="1700808"/>
            <a:ext cx="1316386" cy="646331"/>
          </a:xfrm>
          <a:prstGeom prst="rect">
            <a:avLst/>
          </a:prstGeom>
          <a:noFill/>
        </p:spPr>
        <p:txBody>
          <a:bodyPr wrap="none" rtlCol="0">
            <a:spAutoFit/>
          </a:bodyPr>
          <a:lstStyle/>
          <a:p>
            <a:r>
              <a:rPr lang="en-US" dirty="0" smtClean="0"/>
              <a:t>Separating</a:t>
            </a:r>
          </a:p>
          <a:p>
            <a:r>
              <a:rPr lang="en-US" dirty="0" smtClean="0"/>
              <a:t> equilibrium</a:t>
            </a:r>
            <a:endParaRPr lang="en-GB" dirty="0"/>
          </a:p>
        </p:txBody>
      </p:sp>
      <p:sp>
        <p:nvSpPr>
          <p:cNvPr id="32" name="TextBox 31"/>
          <p:cNvSpPr txBox="1"/>
          <p:nvPr/>
        </p:nvSpPr>
        <p:spPr>
          <a:xfrm>
            <a:off x="899592" y="1052736"/>
            <a:ext cx="1249125" cy="369332"/>
          </a:xfrm>
          <a:prstGeom prst="rect">
            <a:avLst/>
          </a:prstGeom>
          <a:noFill/>
        </p:spPr>
        <p:txBody>
          <a:bodyPr wrap="none" rtlCol="0">
            <a:spAutoFit/>
          </a:bodyPr>
          <a:lstStyle/>
          <a:p>
            <a:r>
              <a:rPr lang="en-US" dirty="0" smtClean="0"/>
              <a:t>B- worker   </a:t>
            </a:r>
            <a:endParaRPr lang="en-GB" dirty="0"/>
          </a:p>
        </p:txBody>
      </p:sp>
      <p:cxnSp>
        <p:nvCxnSpPr>
          <p:cNvPr id="34" name="Straight Arrow Connector 33"/>
          <p:cNvCxnSpPr>
            <a:stCxn id="32" idx="3"/>
          </p:cNvCxnSpPr>
          <p:nvPr/>
        </p:nvCxnSpPr>
        <p:spPr>
          <a:xfrm>
            <a:off x="2148717" y="1237402"/>
            <a:ext cx="767099" cy="31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131840" y="1052736"/>
            <a:ext cx="1038426" cy="369332"/>
          </a:xfrm>
          <a:prstGeom prst="rect">
            <a:avLst/>
          </a:prstGeom>
          <a:noFill/>
        </p:spPr>
        <p:txBody>
          <a:bodyPr wrap="none" rtlCol="0">
            <a:spAutoFit/>
          </a:bodyPr>
          <a:lstStyle/>
          <a:p>
            <a:r>
              <a:rPr lang="en-US" dirty="0" smtClean="0"/>
              <a:t>Not MBA</a:t>
            </a:r>
            <a:endParaRPr lang="en-GB" dirty="0"/>
          </a:p>
        </p:txBody>
      </p:sp>
      <p:cxnSp>
        <p:nvCxnSpPr>
          <p:cNvPr id="37" name="Straight Arrow Connector 36"/>
          <p:cNvCxnSpPr/>
          <p:nvPr/>
        </p:nvCxnSpPr>
        <p:spPr>
          <a:xfrm>
            <a:off x="4499992" y="1196752"/>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580112" y="980728"/>
            <a:ext cx="418704" cy="369332"/>
          </a:xfrm>
          <a:prstGeom prst="rect">
            <a:avLst/>
          </a:prstGeom>
          <a:noFill/>
        </p:spPr>
        <p:txBody>
          <a:bodyPr wrap="none" rtlCol="0">
            <a:spAutoFit/>
          </a:bodyPr>
          <a:lstStyle/>
          <a:p>
            <a:r>
              <a:rPr lang="en-US" dirty="0" smtClean="0"/>
              <a:t>30</a:t>
            </a:r>
            <a:endParaRPr lang="en-GB" dirty="0"/>
          </a:p>
        </p:txBody>
      </p:sp>
      <p:sp>
        <p:nvSpPr>
          <p:cNvPr id="39" name="TextBox 38"/>
          <p:cNvSpPr txBox="1"/>
          <p:nvPr/>
        </p:nvSpPr>
        <p:spPr>
          <a:xfrm>
            <a:off x="899592" y="4293096"/>
            <a:ext cx="876202" cy="369332"/>
          </a:xfrm>
          <a:prstGeom prst="rect">
            <a:avLst/>
          </a:prstGeom>
          <a:noFill/>
        </p:spPr>
        <p:txBody>
          <a:bodyPr wrap="none" rtlCol="0">
            <a:spAutoFit/>
          </a:bodyPr>
          <a:lstStyle/>
          <a:p>
            <a:r>
              <a:rPr lang="en-US" dirty="0" smtClean="0"/>
              <a:t>deviate</a:t>
            </a:r>
            <a:endParaRPr lang="en-GB" dirty="0"/>
          </a:p>
        </p:txBody>
      </p:sp>
      <p:cxnSp>
        <p:nvCxnSpPr>
          <p:cNvPr id="41" name="Curved Connector 40"/>
          <p:cNvCxnSpPr/>
          <p:nvPr/>
        </p:nvCxnSpPr>
        <p:spPr>
          <a:xfrm>
            <a:off x="1979712" y="4365104"/>
            <a:ext cx="720080"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71800" y="4293096"/>
            <a:ext cx="988797" cy="369332"/>
          </a:xfrm>
          <a:prstGeom prst="rect">
            <a:avLst/>
          </a:prstGeom>
          <a:noFill/>
        </p:spPr>
        <p:txBody>
          <a:bodyPr wrap="none" rtlCol="0">
            <a:spAutoFit/>
          </a:bodyPr>
          <a:lstStyle/>
          <a:p>
            <a:r>
              <a:rPr lang="en-US" dirty="0" smtClean="0"/>
              <a:t>get MBA</a:t>
            </a:r>
            <a:endParaRPr lang="en-GB" dirty="0"/>
          </a:p>
        </p:txBody>
      </p:sp>
      <p:cxnSp>
        <p:nvCxnSpPr>
          <p:cNvPr id="44" name="Curved Connector 43"/>
          <p:cNvCxnSpPr/>
          <p:nvPr/>
        </p:nvCxnSpPr>
        <p:spPr>
          <a:xfrm>
            <a:off x="3851920" y="4437112"/>
            <a:ext cx="1008112" cy="7200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076056" y="4293096"/>
            <a:ext cx="1944216" cy="369332"/>
          </a:xfrm>
          <a:prstGeom prst="rect">
            <a:avLst/>
          </a:prstGeom>
          <a:noFill/>
        </p:spPr>
        <p:txBody>
          <a:bodyPr wrap="square" rtlCol="0">
            <a:spAutoFit/>
          </a:bodyPr>
          <a:lstStyle/>
          <a:p>
            <a:r>
              <a:rPr lang="en-US" dirty="0" smtClean="0"/>
              <a:t>50-1×10.1=40</a:t>
            </a:r>
            <a:endParaRPr lang="en-GB" dirty="0"/>
          </a:p>
        </p:txBody>
      </p:sp>
      <p:sp>
        <p:nvSpPr>
          <p:cNvPr id="46" name="TextBox 45"/>
          <p:cNvSpPr txBox="1"/>
          <p:nvPr/>
        </p:nvSpPr>
        <p:spPr>
          <a:xfrm>
            <a:off x="251520" y="5733256"/>
            <a:ext cx="3198120" cy="646331"/>
          </a:xfrm>
          <a:prstGeom prst="rect">
            <a:avLst/>
          </a:prstGeom>
          <a:noFill/>
        </p:spPr>
        <p:txBody>
          <a:bodyPr wrap="none" rtlCol="0">
            <a:spAutoFit/>
          </a:bodyPr>
          <a:lstStyle/>
          <a:p>
            <a:r>
              <a:rPr lang="en-US" dirty="0" smtClean="0"/>
              <a:t>Lesson: 1)pessimistic education</a:t>
            </a:r>
          </a:p>
          <a:p>
            <a:r>
              <a:rPr lang="en-US" dirty="0" smtClean="0"/>
              <a:t>                2)social wasteful</a:t>
            </a:r>
            <a:endParaRPr lang="en-GB" dirty="0"/>
          </a:p>
        </p:txBody>
      </p:sp>
      <p:cxnSp>
        <p:nvCxnSpPr>
          <p:cNvPr id="47" name="Curved Connector 46"/>
          <p:cNvCxnSpPr/>
          <p:nvPr/>
        </p:nvCxnSpPr>
        <p:spPr>
          <a:xfrm rot="16200000" flipH="1">
            <a:off x="5040052" y="2600908"/>
            <a:ext cx="216024"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516216" y="4293096"/>
            <a:ext cx="300082" cy="369332"/>
          </a:xfrm>
          <a:prstGeom prst="rect">
            <a:avLst/>
          </a:prstGeom>
          <a:noFill/>
        </p:spPr>
        <p:txBody>
          <a:bodyPr wrap="none" rtlCol="0">
            <a:spAutoFit/>
          </a:bodyPr>
          <a:lstStyle/>
          <a:p>
            <a:r>
              <a:rPr lang="en-US" dirty="0" smtClean="0"/>
              <a:t>&gt;</a:t>
            </a:r>
            <a:endParaRPr lang="en-GB" dirty="0"/>
          </a:p>
        </p:txBody>
      </p:sp>
      <p:sp>
        <p:nvSpPr>
          <p:cNvPr id="49" name="TextBox 48"/>
          <p:cNvSpPr txBox="1"/>
          <p:nvPr/>
        </p:nvSpPr>
        <p:spPr>
          <a:xfrm>
            <a:off x="6732240" y="4293096"/>
            <a:ext cx="418704" cy="369332"/>
          </a:xfrm>
          <a:prstGeom prst="rect">
            <a:avLst/>
          </a:prstGeom>
          <a:noFill/>
        </p:spPr>
        <p:txBody>
          <a:bodyPr wrap="none" rtlCol="0">
            <a:spAutoFit/>
          </a:bodyPr>
          <a:lstStyle/>
          <a:p>
            <a:r>
              <a:rPr lang="en-US" dirty="0" smtClean="0"/>
              <a:t>30</a:t>
            </a:r>
            <a:endParaRPr lang="en-GB" dirty="0"/>
          </a:p>
        </p:txBody>
      </p:sp>
      <p:sp>
        <p:nvSpPr>
          <p:cNvPr id="50" name="TextBox 49"/>
          <p:cNvSpPr txBox="1"/>
          <p:nvPr/>
        </p:nvSpPr>
        <p:spPr>
          <a:xfrm>
            <a:off x="4860032" y="5805264"/>
            <a:ext cx="2211375" cy="369332"/>
          </a:xfrm>
          <a:prstGeom prst="rect">
            <a:avLst/>
          </a:prstGeom>
          <a:noFill/>
        </p:spPr>
        <p:txBody>
          <a:bodyPr wrap="none" rtlCol="0">
            <a:spAutoFit/>
          </a:bodyPr>
          <a:lstStyle/>
          <a:p>
            <a:r>
              <a:rPr lang="en-US" dirty="0" smtClean="0"/>
              <a:t>Qualification inflation</a:t>
            </a:r>
            <a:endParaRPr lang="en-GB"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404664"/>
            <a:ext cx="1026243" cy="646331"/>
          </a:xfrm>
          <a:prstGeom prst="rect">
            <a:avLst/>
          </a:prstGeom>
          <a:noFill/>
        </p:spPr>
        <p:txBody>
          <a:bodyPr wrap="none" rtlCol="0">
            <a:spAutoFit/>
          </a:bodyPr>
          <a:lstStyle/>
          <a:p>
            <a:r>
              <a:rPr lang="en-US" dirty="0" smtClean="0"/>
              <a:t>Auction :</a:t>
            </a:r>
          </a:p>
          <a:p>
            <a:endParaRPr lang="en-GB" dirty="0"/>
          </a:p>
        </p:txBody>
      </p:sp>
      <p:cxnSp>
        <p:nvCxnSpPr>
          <p:cNvPr id="7" name="Straight Connector 6"/>
          <p:cNvCxnSpPr/>
          <p:nvPr/>
        </p:nvCxnSpPr>
        <p:spPr>
          <a:xfrm>
            <a:off x="755576" y="836712"/>
            <a:ext cx="151216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5536" y="1052736"/>
            <a:ext cx="1739387" cy="369332"/>
          </a:xfrm>
          <a:prstGeom prst="rect">
            <a:avLst/>
          </a:prstGeom>
          <a:noFill/>
        </p:spPr>
        <p:txBody>
          <a:bodyPr wrap="none" rtlCol="0">
            <a:spAutoFit/>
          </a:bodyPr>
          <a:lstStyle/>
          <a:p>
            <a:r>
              <a:rPr lang="en-US" dirty="0" smtClean="0"/>
              <a:t>Common values </a:t>
            </a:r>
            <a:endParaRPr lang="en-GB" dirty="0"/>
          </a:p>
        </p:txBody>
      </p:sp>
      <p:cxnSp>
        <p:nvCxnSpPr>
          <p:cNvPr id="10" name="Straight Arrow Connector 9"/>
          <p:cNvCxnSpPr/>
          <p:nvPr/>
        </p:nvCxnSpPr>
        <p:spPr>
          <a:xfrm>
            <a:off x="2267744" y="1268760"/>
            <a:ext cx="100811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75856" y="1052736"/>
            <a:ext cx="1638397" cy="369332"/>
          </a:xfrm>
          <a:prstGeom prst="rect">
            <a:avLst/>
          </a:prstGeom>
          <a:noFill/>
        </p:spPr>
        <p:txBody>
          <a:bodyPr wrap="none" rtlCol="0">
            <a:spAutoFit/>
          </a:bodyPr>
          <a:lstStyle/>
          <a:p>
            <a:r>
              <a:rPr lang="en-US" dirty="0" smtClean="0"/>
              <a:t>Private  values  </a:t>
            </a:r>
            <a:endParaRPr lang="en-GB" dirty="0"/>
          </a:p>
        </p:txBody>
      </p:sp>
      <p:sp>
        <p:nvSpPr>
          <p:cNvPr id="12" name="TextBox 11"/>
          <p:cNvSpPr txBox="1"/>
          <p:nvPr/>
        </p:nvSpPr>
        <p:spPr>
          <a:xfrm>
            <a:off x="395536" y="1844824"/>
            <a:ext cx="3765646" cy="369332"/>
          </a:xfrm>
          <a:prstGeom prst="rect">
            <a:avLst/>
          </a:prstGeom>
          <a:noFill/>
        </p:spPr>
        <p:txBody>
          <a:bodyPr wrap="none" rtlCol="0">
            <a:spAutoFit/>
          </a:bodyPr>
          <a:lstStyle/>
          <a:p>
            <a:r>
              <a:rPr lang="en-US" dirty="0" smtClean="0"/>
              <a:t>Value of good for sale is same for all  v</a:t>
            </a:r>
            <a:endParaRPr lang="en-GB" dirty="0"/>
          </a:p>
        </p:txBody>
      </p:sp>
      <p:sp>
        <p:nvSpPr>
          <p:cNvPr id="13" name="TextBox 12"/>
          <p:cNvSpPr txBox="1"/>
          <p:nvPr/>
        </p:nvSpPr>
        <p:spPr>
          <a:xfrm>
            <a:off x="4932040" y="1844824"/>
            <a:ext cx="4028795" cy="646331"/>
          </a:xfrm>
          <a:prstGeom prst="rect">
            <a:avLst/>
          </a:prstGeom>
          <a:noFill/>
        </p:spPr>
        <p:txBody>
          <a:bodyPr wrap="none" rtlCol="0">
            <a:spAutoFit/>
          </a:bodyPr>
          <a:lstStyle/>
          <a:p>
            <a:r>
              <a:rPr lang="en-US" dirty="0" smtClean="0"/>
              <a:t>Value of good is different  for all  and my </a:t>
            </a:r>
          </a:p>
          <a:p>
            <a:r>
              <a:rPr lang="en-US" dirty="0" smtClean="0"/>
              <a:t>Value is irrelevant to you [v  ] </a:t>
            </a:r>
            <a:endParaRPr lang="en-GB" dirty="0"/>
          </a:p>
        </p:txBody>
      </p:sp>
      <p:sp>
        <p:nvSpPr>
          <p:cNvPr id="14" name="TextBox 13"/>
          <p:cNvSpPr txBox="1"/>
          <p:nvPr/>
        </p:nvSpPr>
        <p:spPr>
          <a:xfrm>
            <a:off x="7452320" y="2204864"/>
            <a:ext cx="237566" cy="369332"/>
          </a:xfrm>
          <a:prstGeom prst="rect">
            <a:avLst/>
          </a:prstGeom>
          <a:noFill/>
        </p:spPr>
        <p:txBody>
          <a:bodyPr wrap="none" rtlCol="0">
            <a:spAutoFit/>
          </a:bodyPr>
          <a:lstStyle/>
          <a:p>
            <a:r>
              <a:rPr lang="en-US" dirty="0" err="1" smtClean="0"/>
              <a:t>i</a:t>
            </a:r>
            <a:endParaRPr lang="en-GB" dirty="0"/>
          </a:p>
        </p:txBody>
      </p:sp>
      <p:sp>
        <p:nvSpPr>
          <p:cNvPr id="16" name="TextBox 15"/>
          <p:cNvSpPr txBox="1"/>
          <p:nvPr/>
        </p:nvSpPr>
        <p:spPr>
          <a:xfrm>
            <a:off x="539552" y="3068960"/>
            <a:ext cx="412292" cy="369332"/>
          </a:xfrm>
          <a:prstGeom prst="rect">
            <a:avLst/>
          </a:prstGeom>
          <a:noFill/>
        </p:spPr>
        <p:txBody>
          <a:bodyPr wrap="none" rtlCol="0">
            <a:spAutoFit/>
          </a:bodyPr>
          <a:lstStyle/>
          <a:p>
            <a:r>
              <a:rPr lang="en-US" dirty="0" smtClean="0"/>
              <a:t>oil</a:t>
            </a:r>
            <a:endParaRPr lang="en-GB" dirty="0"/>
          </a:p>
        </p:txBody>
      </p:sp>
      <p:cxnSp>
        <p:nvCxnSpPr>
          <p:cNvPr id="18" name="Shape 17"/>
          <p:cNvCxnSpPr>
            <a:stCxn id="16" idx="0"/>
          </p:cNvCxnSpPr>
          <p:nvPr/>
        </p:nvCxnSpPr>
        <p:spPr>
          <a:xfrm rot="5400000" flipH="1" flipV="1">
            <a:off x="1038669" y="2559965"/>
            <a:ext cx="216024" cy="80196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19672" y="2564904"/>
            <a:ext cx="301686" cy="369332"/>
          </a:xfrm>
          <a:prstGeom prst="rect">
            <a:avLst/>
          </a:prstGeom>
          <a:noFill/>
        </p:spPr>
        <p:txBody>
          <a:bodyPr wrap="none" rtlCol="0">
            <a:spAutoFit/>
          </a:bodyPr>
          <a:lstStyle/>
          <a:p>
            <a:r>
              <a:rPr lang="en-US" dirty="0" smtClean="0"/>
              <a:t>0</a:t>
            </a:r>
            <a:endParaRPr lang="en-GB" dirty="0"/>
          </a:p>
        </p:txBody>
      </p:sp>
      <p:sp>
        <p:nvSpPr>
          <p:cNvPr id="20" name="TextBox 19"/>
          <p:cNvSpPr txBox="1"/>
          <p:nvPr/>
        </p:nvSpPr>
        <p:spPr>
          <a:xfrm>
            <a:off x="1619672" y="3068960"/>
            <a:ext cx="602601" cy="369332"/>
          </a:xfrm>
          <a:prstGeom prst="rect">
            <a:avLst/>
          </a:prstGeom>
          <a:noFill/>
        </p:spPr>
        <p:txBody>
          <a:bodyPr wrap="none" rtlCol="0">
            <a:spAutoFit/>
          </a:bodyPr>
          <a:lstStyle/>
          <a:p>
            <a:r>
              <a:rPr lang="en-US" dirty="0" smtClean="0"/>
              <a:t>Well</a:t>
            </a:r>
            <a:endParaRPr lang="en-GB" dirty="0"/>
          </a:p>
        </p:txBody>
      </p:sp>
      <p:cxnSp>
        <p:nvCxnSpPr>
          <p:cNvPr id="22" name="Shape 21"/>
          <p:cNvCxnSpPr>
            <a:stCxn id="20" idx="3"/>
          </p:cNvCxnSpPr>
          <p:nvPr/>
        </p:nvCxnSpPr>
        <p:spPr>
          <a:xfrm flipV="1">
            <a:off x="2222273" y="2852936"/>
            <a:ext cx="189487" cy="40069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11760" y="2564904"/>
            <a:ext cx="301686" cy="369332"/>
          </a:xfrm>
          <a:prstGeom prst="rect">
            <a:avLst/>
          </a:prstGeom>
          <a:noFill/>
        </p:spPr>
        <p:txBody>
          <a:bodyPr wrap="none" rtlCol="0">
            <a:spAutoFit/>
          </a:bodyPr>
          <a:lstStyle/>
          <a:p>
            <a:r>
              <a:rPr lang="en-US" dirty="0" smtClean="0"/>
              <a:t>0</a:t>
            </a:r>
            <a:endParaRPr lang="en-GB" dirty="0"/>
          </a:p>
        </p:txBody>
      </p:sp>
      <p:sp>
        <p:nvSpPr>
          <p:cNvPr id="24" name="TextBox 23"/>
          <p:cNvSpPr txBox="1"/>
          <p:nvPr/>
        </p:nvSpPr>
        <p:spPr>
          <a:xfrm>
            <a:off x="4644008" y="2996952"/>
            <a:ext cx="2736304" cy="646331"/>
          </a:xfrm>
          <a:prstGeom prst="rect">
            <a:avLst/>
          </a:prstGeom>
          <a:noFill/>
        </p:spPr>
        <p:txBody>
          <a:bodyPr wrap="square" rtlCol="0">
            <a:spAutoFit/>
          </a:bodyPr>
          <a:lstStyle/>
          <a:p>
            <a:r>
              <a:rPr lang="en-US" dirty="0" smtClean="0"/>
              <a:t>Pure consumption good</a:t>
            </a:r>
          </a:p>
          <a:p>
            <a:endParaRPr lang="en-GB" dirty="0"/>
          </a:p>
        </p:txBody>
      </p:sp>
      <p:cxnSp>
        <p:nvCxnSpPr>
          <p:cNvPr id="26" name="Curved Connector 25"/>
          <p:cNvCxnSpPr/>
          <p:nvPr/>
        </p:nvCxnSpPr>
        <p:spPr>
          <a:xfrm rot="5400000" flipH="1" flipV="1">
            <a:off x="5976156" y="2600908"/>
            <a:ext cx="360040" cy="28803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5536" y="4005064"/>
            <a:ext cx="1920719" cy="369332"/>
          </a:xfrm>
          <a:prstGeom prst="rect">
            <a:avLst/>
          </a:prstGeom>
          <a:noFill/>
        </p:spPr>
        <p:txBody>
          <a:bodyPr wrap="none" rtlCol="0">
            <a:spAutoFit/>
          </a:bodyPr>
          <a:lstStyle/>
          <a:p>
            <a:r>
              <a:rPr lang="en-US" dirty="0" err="1" smtClean="0"/>
              <a:t>Bidi</a:t>
            </a:r>
            <a:r>
              <a:rPr lang="en-US" dirty="0" smtClean="0"/>
              <a:t>   4.50   3      4  </a:t>
            </a:r>
            <a:endParaRPr lang="en-GB" dirty="0"/>
          </a:p>
        </p:txBody>
      </p:sp>
      <p:sp>
        <p:nvSpPr>
          <p:cNvPr id="28" name="TextBox 27"/>
          <p:cNvSpPr txBox="1"/>
          <p:nvPr/>
        </p:nvSpPr>
        <p:spPr>
          <a:xfrm>
            <a:off x="395536" y="4725144"/>
            <a:ext cx="2710807" cy="923330"/>
          </a:xfrm>
          <a:prstGeom prst="rect">
            <a:avLst/>
          </a:prstGeom>
          <a:noFill/>
        </p:spPr>
        <p:txBody>
          <a:bodyPr wrap="none" rtlCol="0">
            <a:spAutoFit/>
          </a:bodyPr>
          <a:lstStyle/>
          <a:p>
            <a:r>
              <a:rPr lang="en-US" dirty="0" smtClean="0"/>
              <a:t>Winning  bid &gt;&gt; true value </a:t>
            </a:r>
          </a:p>
          <a:p>
            <a:r>
              <a:rPr lang="en-US" dirty="0" smtClean="0"/>
              <a:t>Winner  curse </a:t>
            </a:r>
          </a:p>
          <a:p>
            <a:r>
              <a:rPr lang="en-US" dirty="0" smtClean="0"/>
              <a:t>Payoff in this auction =</a:t>
            </a:r>
            <a:endParaRPr lang="en-GB" dirty="0"/>
          </a:p>
        </p:txBody>
      </p:sp>
      <p:sp>
        <p:nvSpPr>
          <p:cNvPr id="29" name="Left Brace 28"/>
          <p:cNvSpPr/>
          <p:nvPr/>
        </p:nvSpPr>
        <p:spPr>
          <a:xfrm>
            <a:off x="2771800" y="5229200"/>
            <a:ext cx="45719" cy="4320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2843808" y="5085184"/>
            <a:ext cx="4109908" cy="646331"/>
          </a:xfrm>
          <a:prstGeom prst="rect">
            <a:avLst/>
          </a:prstGeom>
          <a:noFill/>
        </p:spPr>
        <p:txBody>
          <a:bodyPr wrap="none" rtlCol="0">
            <a:spAutoFit/>
          </a:bodyPr>
          <a:lstStyle/>
          <a:p>
            <a:r>
              <a:rPr lang="en-US" dirty="0" smtClean="0"/>
              <a:t>V- bi  if you are  highest if you are highest </a:t>
            </a:r>
          </a:p>
          <a:p>
            <a:r>
              <a:rPr lang="en-US" dirty="0" smtClean="0"/>
              <a:t>0 otherwise</a:t>
            </a:r>
            <a:endParaRPr lang="en-GB" dirty="0"/>
          </a:p>
        </p:txBody>
      </p:sp>
      <p:sp>
        <p:nvSpPr>
          <p:cNvPr id="31" name="TextBox 30"/>
          <p:cNvSpPr txBox="1"/>
          <p:nvPr/>
        </p:nvSpPr>
        <p:spPr>
          <a:xfrm>
            <a:off x="467544" y="6165304"/>
            <a:ext cx="1102418" cy="369332"/>
          </a:xfrm>
          <a:prstGeom prst="rect">
            <a:avLst/>
          </a:prstGeom>
          <a:noFill/>
        </p:spPr>
        <p:txBody>
          <a:bodyPr wrap="none" rtlCol="0">
            <a:spAutoFit/>
          </a:bodyPr>
          <a:lstStyle/>
          <a:p>
            <a:r>
              <a:rPr lang="en-US" dirty="0" smtClean="0"/>
              <a:t>Estimate  </a:t>
            </a:r>
            <a:endParaRPr lang="en-GB" dirty="0"/>
          </a:p>
        </p:txBody>
      </p:sp>
      <p:graphicFrame>
        <p:nvGraphicFramePr>
          <p:cNvPr id="32" name="Object 31"/>
          <p:cNvGraphicFramePr>
            <a:graphicFrameLocks noChangeAspect="1"/>
          </p:cNvGraphicFramePr>
          <p:nvPr/>
        </p:nvGraphicFramePr>
        <p:xfrm>
          <a:off x="1475656" y="6093296"/>
          <a:ext cx="1152128" cy="414766"/>
        </p:xfrm>
        <a:graphic>
          <a:graphicData uri="http://schemas.openxmlformats.org/presentationml/2006/ole">
            <p:oleObj spid="_x0000_s235522" name="Equation" r:id="rId3" imgW="634680" imgH="228600" progId="Equation.3">
              <p:embed/>
            </p:oleObj>
          </a:graphicData>
        </a:graphic>
      </p:graphicFrame>
      <p:sp>
        <p:nvSpPr>
          <p:cNvPr id="25" name="Date Placeholder 24"/>
          <p:cNvSpPr>
            <a:spLocks noGrp="1"/>
          </p:cNvSpPr>
          <p:nvPr>
            <p:ph type="dt" sz="half" idx="10"/>
          </p:nvPr>
        </p:nvSpPr>
        <p:spPr/>
        <p:txBody>
          <a:bodyPr/>
          <a:lstStyle/>
          <a:p>
            <a:fld id="{62FE762C-B06E-4EDB-AF7C-DEB27C6AE846}" type="datetime1">
              <a:rPr lang="en-GB" smtClean="0"/>
              <a:pPr/>
              <a:t>01/12/2013</a:t>
            </a:fld>
            <a:endParaRPr lang="en-GB"/>
          </a:p>
        </p:txBody>
      </p:sp>
      <p:sp>
        <p:nvSpPr>
          <p:cNvPr id="33" name="Slide Number Placeholder 32"/>
          <p:cNvSpPr>
            <a:spLocks noGrp="1"/>
          </p:cNvSpPr>
          <p:nvPr>
            <p:ph type="sldNum" sz="quarter" idx="12"/>
          </p:nvPr>
        </p:nvSpPr>
        <p:spPr/>
        <p:txBody>
          <a:bodyPr/>
          <a:lstStyle/>
          <a:p>
            <a:fld id="{1AC99574-BD32-4BAE-A6F6-2684FFE94A8F}" type="slidenum">
              <a:rPr lang="en-GB" smtClean="0"/>
              <a:pPr/>
              <a:t>155</a:t>
            </a:fld>
            <a:endParaRPr lang="en-GB"/>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1691680" y="1196752"/>
            <a:ext cx="4968552"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95936" y="188640"/>
            <a:ext cx="0" cy="100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040835" y="406401"/>
            <a:ext cx="4382052" cy="700155"/>
          </a:xfrm>
          <a:custGeom>
            <a:avLst/>
            <a:gdLst>
              <a:gd name="connsiteX0" fmla="*/ 0 w 4382052"/>
              <a:gd name="connsiteY0" fmla="*/ 614016 h 700155"/>
              <a:gd name="connsiteX1" fmla="*/ 1497495 w 4382052"/>
              <a:gd name="connsiteY1" fmla="*/ 600764 h 700155"/>
              <a:gd name="connsiteX2" fmla="*/ 1934817 w 4382052"/>
              <a:gd name="connsiteY2" fmla="*/ 17669 h 700155"/>
              <a:gd name="connsiteX3" fmla="*/ 2372139 w 4382052"/>
              <a:gd name="connsiteY3" fmla="*/ 494747 h 700155"/>
              <a:gd name="connsiteX4" fmla="*/ 4094922 w 4382052"/>
              <a:gd name="connsiteY4" fmla="*/ 614016 h 700155"/>
              <a:gd name="connsiteX5" fmla="*/ 4094922 w 4382052"/>
              <a:gd name="connsiteY5" fmla="*/ 587512 h 700155"/>
              <a:gd name="connsiteX6" fmla="*/ 4041913 w 4382052"/>
              <a:gd name="connsiteY6" fmla="*/ 653773 h 700155"/>
              <a:gd name="connsiteX7" fmla="*/ 4041913 w 4382052"/>
              <a:gd name="connsiteY7" fmla="*/ 653773 h 700155"/>
              <a:gd name="connsiteX8" fmla="*/ 4134678 w 4382052"/>
              <a:gd name="connsiteY8" fmla="*/ 587512 h 70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2052" h="700155">
                <a:moveTo>
                  <a:pt x="0" y="614016"/>
                </a:moveTo>
                <a:cubicBezTo>
                  <a:pt x="587513" y="657085"/>
                  <a:pt x="1175026" y="700155"/>
                  <a:pt x="1497495" y="600764"/>
                </a:cubicBezTo>
                <a:cubicBezTo>
                  <a:pt x="1819964" y="501373"/>
                  <a:pt x="1789043" y="35338"/>
                  <a:pt x="1934817" y="17669"/>
                </a:cubicBezTo>
                <a:cubicBezTo>
                  <a:pt x="2080591" y="0"/>
                  <a:pt x="2012122" y="395356"/>
                  <a:pt x="2372139" y="494747"/>
                </a:cubicBezTo>
                <a:cubicBezTo>
                  <a:pt x="2732156" y="594138"/>
                  <a:pt x="3807792" y="598555"/>
                  <a:pt x="4094922" y="614016"/>
                </a:cubicBezTo>
                <a:cubicBezTo>
                  <a:pt x="4382052" y="629477"/>
                  <a:pt x="4103757" y="580886"/>
                  <a:pt x="4094922" y="587512"/>
                </a:cubicBezTo>
                <a:cubicBezTo>
                  <a:pt x="4086087" y="594138"/>
                  <a:pt x="4041913" y="653773"/>
                  <a:pt x="4041913" y="653773"/>
                </a:cubicBezTo>
                <a:lnTo>
                  <a:pt x="4041913" y="653773"/>
                </a:lnTo>
                <a:lnTo>
                  <a:pt x="4134678" y="587512"/>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6" name="Straight Connector 15"/>
          <p:cNvCxnSpPr/>
          <p:nvPr/>
        </p:nvCxnSpPr>
        <p:spPr>
          <a:xfrm flipV="1">
            <a:off x="5724128" y="980728"/>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32240" y="908720"/>
            <a:ext cx="288862" cy="369332"/>
          </a:xfrm>
          <a:prstGeom prst="rect">
            <a:avLst/>
          </a:prstGeom>
          <a:noFill/>
        </p:spPr>
        <p:txBody>
          <a:bodyPr wrap="none" rtlCol="0">
            <a:spAutoFit/>
          </a:bodyPr>
          <a:lstStyle/>
          <a:p>
            <a:r>
              <a:rPr lang="en-US" dirty="0" smtClean="0"/>
              <a:t>y</a:t>
            </a:r>
            <a:endParaRPr lang="en-GB" dirty="0"/>
          </a:p>
        </p:txBody>
      </p:sp>
      <p:sp>
        <p:nvSpPr>
          <p:cNvPr id="18" name="TextBox 17"/>
          <p:cNvSpPr txBox="1"/>
          <p:nvPr/>
        </p:nvSpPr>
        <p:spPr>
          <a:xfrm>
            <a:off x="6876256" y="1052736"/>
            <a:ext cx="237566" cy="369332"/>
          </a:xfrm>
          <a:prstGeom prst="rect">
            <a:avLst/>
          </a:prstGeom>
          <a:noFill/>
        </p:spPr>
        <p:txBody>
          <a:bodyPr wrap="none" rtlCol="0">
            <a:spAutoFit/>
          </a:bodyPr>
          <a:lstStyle/>
          <a:p>
            <a:r>
              <a:rPr lang="en-US" dirty="0" err="1" smtClean="0"/>
              <a:t>i</a:t>
            </a:r>
            <a:endParaRPr lang="en-GB" dirty="0"/>
          </a:p>
        </p:txBody>
      </p:sp>
      <p:sp>
        <p:nvSpPr>
          <p:cNvPr id="19" name="TextBox 18"/>
          <p:cNvSpPr txBox="1"/>
          <p:nvPr/>
        </p:nvSpPr>
        <p:spPr>
          <a:xfrm>
            <a:off x="5508104" y="1340768"/>
            <a:ext cx="934871" cy="369332"/>
          </a:xfrm>
          <a:prstGeom prst="rect">
            <a:avLst/>
          </a:prstGeom>
          <a:noFill/>
        </p:spPr>
        <p:txBody>
          <a:bodyPr wrap="none" rtlCol="0">
            <a:spAutoFit/>
          </a:bodyPr>
          <a:lstStyle/>
          <a:p>
            <a:r>
              <a:rPr lang="en-US" dirty="0" smtClean="0"/>
              <a:t>Winner </a:t>
            </a:r>
            <a:endParaRPr lang="en-GB" dirty="0"/>
          </a:p>
        </p:txBody>
      </p:sp>
      <p:sp>
        <p:nvSpPr>
          <p:cNvPr id="21" name="TextBox 20"/>
          <p:cNvSpPr txBox="1"/>
          <p:nvPr/>
        </p:nvSpPr>
        <p:spPr>
          <a:xfrm>
            <a:off x="3923928" y="1268760"/>
            <a:ext cx="288862" cy="369332"/>
          </a:xfrm>
          <a:prstGeom prst="rect">
            <a:avLst/>
          </a:prstGeom>
          <a:noFill/>
        </p:spPr>
        <p:txBody>
          <a:bodyPr wrap="none" rtlCol="0">
            <a:spAutoFit/>
          </a:bodyPr>
          <a:lstStyle/>
          <a:p>
            <a:r>
              <a:rPr lang="en-US" dirty="0" smtClean="0"/>
              <a:t>v</a:t>
            </a:r>
            <a:endParaRPr lang="en-GB" dirty="0"/>
          </a:p>
        </p:txBody>
      </p:sp>
      <p:sp>
        <p:nvSpPr>
          <p:cNvPr id="22" name="TextBox 21"/>
          <p:cNvSpPr txBox="1"/>
          <p:nvPr/>
        </p:nvSpPr>
        <p:spPr>
          <a:xfrm>
            <a:off x="611560" y="1916832"/>
            <a:ext cx="1035861" cy="369332"/>
          </a:xfrm>
          <a:prstGeom prst="rect">
            <a:avLst/>
          </a:prstGeom>
          <a:noFill/>
        </p:spPr>
        <p:txBody>
          <a:bodyPr wrap="none" rtlCol="0">
            <a:spAutoFit/>
          </a:bodyPr>
          <a:lstStyle/>
          <a:p>
            <a:r>
              <a:rPr lang="en-US" dirty="0" smtClean="0"/>
              <a:t>Suppose </a:t>
            </a:r>
            <a:endParaRPr lang="en-GB" dirty="0"/>
          </a:p>
        </p:txBody>
      </p:sp>
      <p:graphicFrame>
        <p:nvGraphicFramePr>
          <p:cNvPr id="23" name="Object 22"/>
          <p:cNvGraphicFramePr>
            <a:graphicFrameLocks noChangeAspect="1"/>
          </p:cNvGraphicFramePr>
          <p:nvPr/>
        </p:nvGraphicFramePr>
        <p:xfrm>
          <a:off x="1619672" y="1916832"/>
          <a:ext cx="815144" cy="444624"/>
        </p:xfrm>
        <a:graphic>
          <a:graphicData uri="http://schemas.openxmlformats.org/presentationml/2006/ole">
            <p:oleObj spid="_x0000_s236546" name="Equation" r:id="rId3" imgW="419040" imgH="228600" progId="Equation.3">
              <p:embed/>
            </p:oleObj>
          </a:graphicData>
        </a:graphic>
      </p:graphicFrame>
      <p:cxnSp>
        <p:nvCxnSpPr>
          <p:cNvPr id="26" name="Straight Arrow Connector 25"/>
          <p:cNvCxnSpPr/>
          <p:nvPr/>
        </p:nvCxnSpPr>
        <p:spPr>
          <a:xfrm>
            <a:off x="899592" y="292494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619672" y="2780928"/>
            <a:ext cx="2746265" cy="369332"/>
          </a:xfrm>
          <a:prstGeom prst="rect">
            <a:avLst/>
          </a:prstGeom>
          <a:noFill/>
        </p:spPr>
        <p:txBody>
          <a:bodyPr wrap="none" rtlCol="0">
            <a:spAutoFit/>
          </a:bodyPr>
          <a:lstStyle/>
          <a:p>
            <a:r>
              <a:rPr lang="en-US" dirty="0" smtClean="0"/>
              <a:t>Winner will be the </a:t>
            </a:r>
            <a:r>
              <a:rPr lang="en-US" dirty="0" err="1" smtClean="0"/>
              <a:t>i</a:t>
            </a:r>
            <a:r>
              <a:rPr lang="en-US" dirty="0" smtClean="0"/>
              <a:t> whose </a:t>
            </a:r>
            <a:endParaRPr lang="en-GB" dirty="0"/>
          </a:p>
        </p:txBody>
      </p:sp>
      <p:graphicFrame>
        <p:nvGraphicFramePr>
          <p:cNvPr id="236547" name="Object 3"/>
          <p:cNvGraphicFramePr>
            <a:graphicFrameLocks noChangeAspect="1"/>
          </p:cNvGraphicFramePr>
          <p:nvPr/>
        </p:nvGraphicFramePr>
        <p:xfrm>
          <a:off x="4283968" y="2708920"/>
          <a:ext cx="322263" cy="446087"/>
        </p:xfrm>
        <a:graphic>
          <a:graphicData uri="http://schemas.openxmlformats.org/presentationml/2006/ole">
            <p:oleObj spid="_x0000_s236547" name="Equation" r:id="rId4" imgW="164880" imgH="228600" progId="Equation.3">
              <p:embed/>
            </p:oleObj>
          </a:graphicData>
        </a:graphic>
      </p:graphicFrame>
      <p:sp>
        <p:nvSpPr>
          <p:cNvPr id="30" name="TextBox 29"/>
          <p:cNvSpPr txBox="1"/>
          <p:nvPr/>
        </p:nvSpPr>
        <p:spPr>
          <a:xfrm>
            <a:off x="4572000" y="2780928"/>
            <a:ext cx="1161985" cy="369332"/>
          </a:xfrm>
          <a:prstGeom prst="rect">
            <a:avLst/>
          </a:prstGeom>
          <a:noFill/>
        </p:spPr>
        <p:txBody>
          <a:bodyPr wrap="none" rtlCol="0">
            <a:spAutoFit/>
          </a:bodyPr>
          <a:lstStyle/>
          <a:p>
            <a:r>
              <a:rPr lang="en-US" dirty="0" smtClean="0"/>
              <a:t>Is max </a:t>
            </a:r>
            <a:r>
              <a:rPr lang="en-US" dirty="0" err="1" smtClean="0"/>
              <a:t>i.e</a:t>
            </a:r>
            <a:r>
              <a:rPr lang="en-US" dirty="0" smtClean="0"/>
              <a:t>  </a:t>
            </a:r>
            <a:endParaRPr lang="en-GB" dirty="0"/>
          </a:p>
        </p:txBody>
      </p:sp>
      <p:graphicFrame>
        <p:nvGraphicFramePr>
          <p:cNvPr id="31" name="Object 30"/>
          <p:cNvGraphicFramePr>
            <a:graphicFrameLocks noChangeAspect="1"/>
          </p:cNvGraphicFramePr>
          <p:nvPr/>
        </p:nvGraphicFramePr>
        <p:xfrm>
          <a:off x="5652120" y="2780928"/>
          <a:ext cx="288032" cy="432048"/>
        </p:xfrm>
        <a:graphic>
          <a:graphicData uri="http://schemas.openxmlformats.org/presentationml/2006/ole">
            <p:oleObj spid="_x0000_s236548" name="Equation" r:id="rId5" imgW="152280" imgH="228600" progId="Equation.3">
              <p:embed/>
            </p:oleObj>
          </a:graphicData>
        </a:graphic>
      </p:graphicFrame>
      <p:sp>
        <p:nvSpPr>
          <p:cNvPr id="32" name="TextBox 31"/>
          <p:cNvSpPr txBox="1"/>
          <p:nvPr/>
        </p:nvSpPr>
        <p:spPr>
          <a:xfrm>
            <a:off x="5796136" y="2780928"/>
            <a:ext cx="777264" cy="369332"/>
          </a:xfrm>
          <a:prstGeom prst="rect">
            <a:avLst/>
          </a:prstGeom>
          <a:noFill/>
        </p:spPr>
        <p:txBody>
          <a:bodyPr wrap="none" rtlCol="0">
            <a:spAutoFit/>
          </a:bodyPr>
          <a:lstStyle/>
          <a:p>
            <a:r>
              <a:rPr lang="en-US" dirty="0" smtClean="0"/>
              <a:t>Is max</a:t>
            </a:r>
            <a:endParaRPr lang="en-GB" dirty="0"/>
          </a:p>
        </p:txBody>
      </p:sp>
      <p:cxnSp>
        <p:nvCxnSpPr>
          <p:cNvPr id="35" name="Straight Arrow Connector 34"/>
          <p:cNvCxnSpPr/>
          <p:nvPr/>
        </p:nvCxnSpPr>
        <p:spPr>
          <a:xfrm>
            <a:off x="323528" y="350100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75656" y="3284984"/>
            <a:ext cx="2469330" cy="369332"/>
          </a:xfrm>
          <a:prstGeom prst="rect">
            <a:avLst/>
          </a:prstGeom>
          <a:noFill/>
        </p:spPr>
        <p:txBody>
          <a:bodyPr wrap="none" rtlCol="0">
            <a:spAutoFit/>
          </a:bodyPr>
          <a:lstStyle/>
          <a:p>
            <a:r>
              <a:rPr lang="en-US" dirty="0" smtClean="0"/>
              <a:t>(On  </a:t>
            </a:r>
            <a:r>
              <a:rPr lang="en-US" dirty="0" err="1" smtClean="0"/>
              <a:t>averg</a:t>
            </a:r>
            <a:r>
              <a:rPr lang="en-US" dirty="0" smtClean="0"/>
              <a:t>) winning bid  </a:t>
            </a:r>
            <a:endParaRPr lang="en-GB" dirty="0"/>
          </a:p>
        </p:txBody>
      </p:sp>
      <p:sp>
        <p:nvSpPr>
          <p:cNvPr id="41" name="TextBox 40"/>
          <p:cNvSpPr txBox="1"/>
          <p:nvPr/>
        </p:nvSpPr>
        <p:spPr>
          <a:xfrm>
            <a:off x="4067944" y="3284984"/>
            <a:ext cx="288862" cy="369332"/>
          </a:xfrm>
          <a:prstGeom prst="rect">
            <a:avLst/>
          </a:prstGeom>
          <a:noFill/>
        </p:spPr>
        <p:txBody>
          <a:bodyPr wrap="none" rtlCol="0">
            <a:spAutoFit/>
          </a:bodyPr>
          <a:lstStyle/>
          <a:p>
            <a:r>
              <a:rPr lang="en-US" dirty="0" smtClean="0"/>
              <a:t>v</a:t>
            </a:r>
            <a:endParaRPr lang="en-GB" dirty="0"/>
          </a:p>
        </p:txBody>
      </p:sp>
      <p:graphicFrame>
        <p:nvGraphicFramePr>
          <p:cNvPr id="236549" name="Object 5"/>
          <p:cNvGraphicFramePr>
            <a:graphicFrameLocks noChangeAspect="1"/>
          </p:cNvGraphicFramePr>
          <p:nvPr/>
        </p:nvGraphicFramePr>
        <p:xfrm>
          <a:off x="539552" y="3933056"/>
          <a:ext cx="1066800" cy="2279650"/>
        </p:xfrm>
        <a:graphic>
          <a:graphicData uri="http://schemas.openxmlformats.org/presentationml/2006/ole">
            <p:oleObj spid="_x0000_s236549" name="Equation" r:id="rId6" imgW="545760" imgH="1168200" progId="Equation.3">
              <p:embed/>
            </p:oleObj>
          </a:graphicData>
        </a:graphic>
      </p:graphicFrame>
      <p:sp>
        <p:nvSpPr>
          <p:cNvPr id="45" name="TextBox 44"/>
          <p:cNvSpPr txBox="1"/>
          <p:nvPr/>
        </p:nvSpPr>
        <p:spPr>
          <a:xfrm>
            <a:off x="1475656" y="5805264"/>
            <a:ext cx="866006" cy="369332"/>
          </a:xfrm>
          <a:prstGeom prst="rect">
            <a:avLst/>
          </a:prstGeom>
          <a:noFill/>
        </p:spPr>
        <p:txBody>
          <a:bodyPr wrap="none" rtlCol="0">
            <a:spAutoFit/>
          </a:bodyPr>
          <a:lstStyle/>
          <a:p>
            <a:r>
              <a:rPr lang="en-US" dirty="0" smtClean="0"/>
              <a:t>For all j</a:t>
            </a:r>
            <a:endParaRPr lang="en-GB" dirty="0"/>
          </a:p>
        </p:txBody>
      </p:sp>
      <p:sp>
        <p:nvSpPr>
          <p:cNvPr id="46" name="TextBox 45"/>
          <p:cNvSpPr txBox="1"/>
          <p:nvPr/>
        </p:nvSpPr>
        <p:spPr>
          <a:xfrm>
            <a:off x="3203848" y="4437112"/>
            <a:ext cx="6114879" cy="369332"/>
          </a:xfrm>
          <a:prstGeom prst="rect">
            <a:avLst/>
          </a:prstGeom>
          <a:noFill/>
        </p:spPr>
        <p:txBody>
          <a:bodyPr wrap="none" rtlCol="0">
            <a:spAutoFit/>
          </a:bodyPr>
          <a:lstStyle/>
          <a:p>
            <a:r>
              <a:rPr lang="en-US" dirty="0" smtClean="0"/>
              <a:t>This   is precisely what you learn when you win the auction        </a:t>
            </a:r>
            <a:endParaRPr lang="en-GB" dirty="0"/>
          </a:p>
        </p:txBody>
      </p:sp>
      <p:sp>
        <p:nvSpPr>
          <p:cNvPr id="25" name="Date Placeholder 24"/>
          <p:cNvSpPr>
            <a:spLocks noGrp="1"/>
          </p:cNvSpPr>
          <p:nvPr>
            <p:ph type="dt" sz="half" idx="10"/>
          </p:nvPr>
        </p:nvSpPr>
        <p:spPr/>
        <p:txBody>
          <a:bodyPr/>
          <a:lstStyle/>
          <a:p>
            <a:fld id="{8A250068-463E-4929-ABDB-3F836F867579}" type="datetime1">
              <a:rPr lang="en-GB" smtClean="0"/>
              <a:pPr/>
              <a:t>01/12/2013</a:t>
            </a:fld>
            <a:endParaRPr lang="en-GB"/>
          </a:p>
        </p:txBody>
      </p:sp>
      <p:sp>
        <p:nvSpPr>
          <p:cNvPr id="28" name="Slide Number Placeholder 27"/>
          <p:cNvSpPr>
            <a:spLocks noGrp="1"/>
          </p:cNvSpPr>
          <p:nvPr>
            <p:ph type="sldNum" sz="quarter" idx="12"/>
          </p:nvPr>
        </p:nvSpPr>
        <p:spPr/>
        <p:txBody>
          <a:bodyPr/>
          <a:lstStyle/>
          <a:p>
            <a:fld id="{1AC99574-BD32-4BAE-A6F6-2684FFE94A8F}" type="slidenum">
              <a:rPr lang="en-GB" smtClean="0"/>
              <a:pPr/>
              <a:t>156</a:t>
            </a:fld>
            <a:endParaRPr lang="en-GB"/>
          </a:p>
        </p:txBody>
      </p:sp>
      <p:sp>
        <p:nvSpPr>
          <p:cNvPr id="29" name="TextBox 28"/>
          <p:cNvSpPr txBox="1"/>
          <p:nvPr/>
        </p:nvSpPr>
        <p:spPr>
          <a:xfrm>
            <a:off x="3779912" y="3284984"/>
            <a:ext cx="300082" cy="369332"/>
          </a:xfrm>
          <a:prstGeom prst="rect">
            <a:avLst/>
          </a:prstGeom>
          <a:noFill/>
        </p:spPr>
        <p:txBody>
          <a:bodyPr wrap="none" rtlCol="0">
            <a:spAutoFit/>
          </a:bodyPr>
          <a:lstStyle/>
          <a:p>
            <a:r>
              <a:rPr lang="en-US" dirty="0" smtClean="0"/>
              <a:t>&gt;</a:t>
            </a:r>
            <a:endParaRPr lang="en-GB"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03C5-E4E8-4783-82FA-2128F5D2C236}"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157</a:t>
            </a:fld>
            <a:endParaRPr lang="en-GB" dirty="0"/>
          </a:p>
        </p:txBody>
      </p:sp>
      <p:sp>
        <p:nvSpPr>
          <p:cNvPr id="4" name="TextBox 3"/>
          <p:cNvSpPr txBox="1"/>
          <p:nvPr/>
        </p:nvSpPr>
        <p:spPr>
          <a:xfrm>
            <a:off x="1043608" y="548680"/>
            <a:ext cx="5288179" cy="2031325"/>
          </a:xfrm>
          <a:prstGeom prst="rect">
            <a:avLst/>
          </a:prstGeom>
          <a:noFill/>
        </p:spPr>
        <p:txBody>
          <a:bodyPr wrap="none" rtlCol="0">
            <a:spAutoFit/>
          </a:bodyPr>
          <a:lstStyle/>
          <a:p>
            <a:r>
              <a:rPr lang="en-US" dirty="0" smtClean="0"/>
              <a:t>A   First – price sealed  Bid</a:t>
            </a:r>
          </a:p>
          <a:p>
            <a:endParaRPr lang="en-US" dirty="0" smtClean="0"/>
          </a:p>
          <a:p>
            <a:r>
              <a:rPr lang="en-US" dirty="0" smtClean="0"/>
              <a:t>B   Second –price second  Bid     winner pay second bid</a:t>
            </a:r>
          </a:p>
          <a:p>
            <a:endParaRPr lang="en-US" dirty="0" smtClean="0"/>
          </a:p>
          <a:p>
            <a:r>
              <a:rPr lang="en-US" dirty="0" smtClean="0"/>
              <a:t>C   Ascending open Auction</a:t>
            </a:r>
          </a:p>
          <a:p>
            <a:endParaRPr lang="en-US" dirty="0" smtClean="0"/>
          </a:p>
          <a:p>
            <a:r>
              <a:rPr lang="en-US" dirty="0" smtClean="0"/>
              <a:t>D   Descending open auction </a:t>
            </a:r>
            <a:endParaRPr lang="en-GB" dirty="0"/>
          </a:p>
        </p:txBody>
      </p:sp>
      <p:sp>
        <p:nvSpPr>
          <p:cNvPr id="5" name="TextBox 4"/>
          <p:cNvSpPr txBox="1"/>
          <p:nvPr/>
        </p:nvSpPr>
        <p:spPr>
          <a:xfrm>
            <a:off x="611560" y="3140968"/>
            <a:ext cx="6676508" cy="369332"/>
          </a:xfrm>
          <a:prstGeom prst="rect">
            <a:avLst/>
          </a:prstGeom>
          <a:noFill/>
        </p:spPr>
        <p:txBody>
          <a:bodyPr wrap="none" rtlCol="0">
            <a:spAutoFit/>
          </a:bodyPr>
          <a:lstStyle/>
          <a:p>
            <a:r>
              <a:rPr lang="en-US" dirty="0" smtClean="0"/>
              <a:t>Private  Value  Auction: Second Price sealed Bid (b)b   or ascending(C)</a:t>
            </a:r>
            <a:endParaRPr lang="en-GB" dirty="0"/>
          </a:p>
        </p:txBody>
      </p:sp>
      <p:sp>
        <p:nvSpPr>
          <p:cNvPr id="6" name="TextBox 5"/>
          <p:cNvSpPr txBox="1"/>
          <p:nvPr/>
        </p:nvSpPr>
        <p:spPr>
          <a:xfrm>
            <a:off x="755576" y="3789040"/>
            <a:ext cx="1210781" cy="369332"/>
          </a:xfrm>
          <a:prstGeom prst="rect">
            <a:avLst/>
          </a:prstGeom>
          <a:noFill/>
        </p:spPr>
        <p:txBody>
          <a:bodyPr wrap="none" rtlCol="0">
            <a:spAutoFit/>
          </a:bodyPr>
          <a:lstStyle/>
          <a:p>
            <a:r>
              <a:rPr lang="en-US" dirty="0" smtClean="0"/>
              <a:t>Your value </a:t>
            </a:r>
            <a:endParaRPr lang="en-GB" dirty="0"/>
          </a:p>
        </p:txBody>
      </p:sp>
      <p:sp>
        <p:nvSpPr>
          <p:cNvPr id="7" name="Rectangle 6"/>
          <p:cNvSpPr/>
          <p:nvPr/>
        </p:nvSpPr>
        <p:spPr>
          <a:xfrm>
            <a:off x="1835696" y="3789040"/>
            <a:ext cx="588623" cy="369332"/>
          </a:xfrm>
          <a:prstGeom prst="rect">
            <a:avLst/>
          </a:prstGeom>
        </p:spPr>
        <p:txBody>
          <a:bodyPr wrap="none">
            <a:spAutoFit/>
          </a:bodyPr>
          <a:lstStyle/>
          <a:p>
            <a:r>
              <a:rPr lang="en-US" dirty="0" smtClean="0"/>
              <a:t>[v  ] </a:t>
            </a:r>
            <a:endParaRPr lang="en-GB" dirty="0"/>
          </a:p>
        </p:txBody>
      </p:sp>
      <p:sp>
        <p:nvSpPr>
          <p:cNvPr id="8" name="TextBox 7"/>
          <p:cNvSpPr txBox="1"/>
          <p:nvPr/>
        </p:nvSpPr>
        <p:spPr>
          <a:xfrm>
            <a:off x="1979712" y="3933056"/>
            <a:ext cx="237566" cy="369332"/>
          </a:xfrm>
          <a:prstGeom prst="rect">
            <a:avLst/>
          </a:prstGeom>
          <a:noFill/>
        </p:spPr>
        <p:txBody>
          <a:bodyPr wrap="none" rtlCol="0">
            <a:spAutoFit/>
          </a:bodyPr>
          <a:lstStyle/>
          <a:p>
            <a:r>
              <a:rPr lang="en-US" dirty="0" err="1" smtClean="0"/>
              <a:t>i</a:t>
            </a:r>
            <a:endParaRPr lang="en-GB" dirty="0"/>
          </a:p>
        </p:txBody>
      </p:sp>
      <p:sp>
        <p:nvSpPr>
          <p:cNvPr id="9" name="TextBox 8"/>
          <p:cNvSpPr txBox="1"/>
          <p:nvPr/>
        </p:nvSpPr>
        <p:spPr>
          <a:xfrm>
            <a:off x="2411760" y="3789040"/>
            <a:ext cx="764953" cy="369332"/>
          </a:xfrm>
          <a:prstGeom prst="rect">
            <a:avLst/>
          </a:prstGeom>
          <a:noFill/>
        </p:spPr>
        <p:txBody>
          <a:bodyPr wrap="none" rtlCol="0">
            <a:spAutoFit/>
          </a:bodyPr>
          <a:lstStyle/>
          <a:p>
            <a:r>
              <a:rPr lang="en-US" dirty="0" smtClean="0"/>
              <a:t>Bid   b</a:t>
            </a:r>
            <a:endParaRPr lang="en-GB" dirty="0"/>
          </a:p>
        </p:txBody>
      </p:sp>
      <p:sp>
        <p:nvSpPr>
          <p:cNvPr id="10" name="TextBox 9"/>
          <p:cNvSpPr txBox="1"/>
          <p:nvPr/>
        </p:nvSpPr>
        <p:spPr>
          <a:xfrm>
            <a:off x="2987824" y="3861048"/>
            <a:ext cx="237566" cy="369332"/>
          </a:xfrm>
          <a:prstGeom prst="rect">
            <a:avLst/>
          </a:prstGeom>
          <a:noFill/>
        </p:spPr>
        <p:txBody>
          <a:bodyPr wrap="none" rtlCol="0">
            <a:spAutoFit/>
          </a:bodyPr>
          <a:lstStyle/>
          <a:p>
            <a:r>
              <a:rPr lang="en-US" dirty="0" err="1" smtClean="0"/>
              <a:t>i</a:t>
            </a:r>
            <a:endParaRPr lang="en-GB" dirty="0"/>
          </a:p>
        </p:txBody>
      </p:sp>
      <p:sp>
        <p:nvSpPr>
          <p:cNvPr id="11" name="TextBox 10"/>
          <p:cNvSpPr txBox="1"/>
          <p:nvPr/>
        </p:nvSpPr>
        <p:spPr>
          <a:xfrm>
            <a:off x="899592" y="4509120"/>
            <a:ext cx="1302216" cy="369332"/>
          </a:xfrm>
          <a:prstGeom prst="rect">
            <a:avLst/>
          </a:prstGeom>
          <a:noFill/>
        </p:spPr>
        <p:txBody>
          <a:bodyPr wrap="none" rtlCol="0">
            <a:spAutoFit/>
          </a:bodyPr>
          <a:lstStyle/>
          <a:p>
            <a:r>
              <a:rPr lang="en-US" dirty="0" smtClean="0"/>
              <a:t>Your pay off</a:t>
            </a:r>
            <a:endParaRPr lang="en-GB" dirty="0"/>
          </a:p>
        </p:txBody>
      </p:sp>
      <p:sp>
        <p:nvSpPr>
          <p:cNvPr id="12" name="TextBox 11"/>
          <p:cNvSpPr txBox="1"/>
          <p:nvPr/>
        </p:nvSpPr>
        <p:spPr>
          <a:xfrm>
            <a:off x="2123728" y="4293096"/>
            <a:ext cx="402674" cy="923330"/>
          </a:xfrm>
          <a:prstGeom prst="rect">
            <a:avLst/>
          </a:prstGeom>
          <a:noFill/>
        </p:spPr>
        <p:txBody>
          <a:bodyPr wrap="none" rtlCol="0">
            <a:spAutoFit/>
          </a:bodyPr>
          <a:lstStyle/>
          <a:p>
            <a:r>
              <a:rPr lang="en-GB" sz="5400" dirty="0" smtClean="0"/>
              <a:t>{</a:t>
            </a:r>
            <a:endParaRPr lang="en-GB" sz="5400" dirty="0"/>
          </a:p>
        </p:txBody>
      </p:sp>
      <p:graphicFrame>
        <p:nvGraphicFramePr>
          <p:cNvPr id="13" name="Object 12"/>
          <p:cNvGraphicFramePr>
            <a:graphicFrameLocks noChangeAspect="1"/>
          </p:cNvGraphicFramePr>
          <p:nvPr/>
        </p:nvGraphicFramePr>
        <p:xfrm>
          <a:off x="2483768" y="4365104"/>
          <a:ext cx="691277" cy="432048"/>
        </p:xfrm>
        <a:graphic>
          <a:graphicData uri="http://schemas.openxmlformats.org/presentationml/2006/ole">
            <p:oleObj spid="_x0000_s371714" name="Equation" r:id="rId3" imgW="406080" imgH="253800" progId="Equation.3">
              <p:embed/>
            </p:oleObj>
          </a:graphicData>
        </a:graphic>
      </p:graphicFrame>
      <p:sp>
        <p:nvSpPr>
          <p:cNvPr id="14" name="TextBox 13"/>
          <p:cNvSpPr txBox="1"/>
          <p:nvPr/>
        </p:nvSpPr>
        <p:spPr>
          <a:xfrm>
            <a:off x="3275856" y="4365104"/>
            <a:ext cx="1472198" cy="369332"/>
          </a:xfrm>
          <a:prstGeom prst="rect">
            <a:avLst/>
          </a:prstGeom>
          <a:noFill/>
        </p:spPr>
        <p:txBody>
          <a:bodyPr wrap="none" rtlCol="0">
            <a:spAutoFit/>
          </a:bodyPr>
          <a:lstStyle/>
          <a:p>
            <a:r>
              <a:rPr lang="en-US" dirty="0" smtClean="0"/>
              <a:t>If  b is highest</a:t>
            </a:r>
            <a:endParaRPr lang="en-GB" dirty="0"/>
          </a:p>
        </p:txBody>
      </p:sp>
      <p:sp>
        <p:nvSpPr>
          <p:cNvPr id="15" name="TextBox 14"/>
          <p:cNvSpPr txBox="1"/>
          <p:nvPr/>
        </p:nvSpPr>
        <p:spPr>
          <a:xfrm>
            <a:off x="2483768" y="4797152"/>
            <a:ext cx="1400961" cy="369332"/>
          </a:xfrm>
          <a:prstGeom prst="rect">
            <a:avLst/>
          </a:prstGeom>
          <a:noFill/>
        </p:spPr>
        <p:txBody>
          <a:bodyPr wrap="none" rtlCol="0">
            <a:spAutoFit/>
          </a:bodyPr>
          <a:lstStyle/>
          <a:p>
            <a:r>
              <a:rPr lang="en-US" dirty="0" smtClean="0"/>
              <a:t>0   otherwise</a:t>
            </a:r>
            <a:endParaRPr lang="en-GB" dirty="0"/>
          </a:p>
        </p:txBody>
      </p:sp>
      <p:graphicFrame>
        <p:nvGraphicFramePr>
          <p:cNvPr id="371715" name="Object 3"/>
          <p:cNvGraphicFramePr>
            <a:graphicFrameLocks noChangeAspect="1"/>
          </p:cNvGraphicFramePr>
          <p:nvPr/>
        </p:nvGraphicFramePr>
        <p:xfrm>
          <a:off x="5580112" y="4221088"/>
          <a:ext cx="280988" cy="431800"/>
        </p:xfrm>
        <a:graphic>
          <a:graphicData uri="http://schemas.openxmlformats.org/presentationml/2006/ole">
            <p:oleObj spid="_x0000_s371715" name="Equation" r:id="rId4" imgW="164880" imgH="253800" progId="Equation.3">
              <p:embed/>
            </p:oleObj>
          </a:graphicData>
        </a:graphic>
      </p:graphicFrame>
      <p:sp>
        <p:nvSpPr>
          <p:cNvPr id="18" name="TextBox 17"/>
          <p:cNvSpPr txBox="1"/>
          <p:nvPr/>
        </p:nvSpPr>
        <p:spPr>
          <a:xfrm>
            <a:off x="5868144" y="4221088"/>
            <a:ext cx="1241687" cy="369332"/>
          </a:xfrm>
          <a:prstGeom prst="rect">
            <a:avLst/>
          </a:prstGeom>
          <a:noFill/>
        </p:spPr>
        <p:txBody>
          <a:bodyPr wrap="none" rtlCol="0">
            <a:spAutoFit/>
          </a:bodyPr>
          <a:lstStyle/>
          <a:p>
            <a:r>
              <a:rPr lang="en-US" dirty="0" smtClean="0"/>
              <a:t>Highest bid</a:t>
            </a:r>
            <a:endParaRPr lang="en-GB" dirty="0"/>
          </a:p>
        </p:txBody>
      </p:sp>
      <p:graphicFrame>
        <p:nvGraphicFramePr>
          <p:cNvPr id="371716" name="Object 4"/>
          <p:cNvGraphicFramePr>
            <a:graphicFrameLocks noChangeAspect="1"/>
          </p:cNvGraphicFramePr>
          <p:nvPr/>
        </p:nvGraphicFramePr>
        <p:xfrm>
          <a:off x="1127125" y="5238750"/>
          <a:ext cx="692150" cy="411163"/>
        </p:xfrm>
        <a:graphic>
          <a:graphicData uri="http://schemas.openxmlformats.org/presentationml/2006/ole">
            <p:oleObj spid="_x0000_s371716" name="Equation" r:id="rId5" imgW="406080" imgH="241200" progId="Equation.3">
              <p:embed/>
            </p:oleObj>
          </a:graphicData>
        </a:graphic>
      </p:graphicFrame>
      <p:sp>
        <p:nvSpPr>
          <p:cNvPr id="20" name="TextBox 19"/>
          <p:cNvSpPr txBox="1"/>
          <p:nvPr/>
        </p:nvSpPr>
        <p:spPr>
          <a:xfrm>
            <a:off x="1907704" y="5229200"/>
            <a:ext cx="2837828" cy="369332"/>
          </a:xfrm>
          <a:prstGeom prst="rect">
            <a:avLst/>
          </a:prstGeom>
          <a:noFill/>
        </p:spPr>
        <p:txBody>
          <a:bodyPr wrap="none" rtlCol="0">
            <a:spAutoFit/>
          </a:bodyPr>
          <a:lstStyle/>
          <a:p>
            <a:r>
              <a:rPr lang="en-US" dirty="0" smtClean="0"/>
              <a:t>Weakly dominated strategy</a:t>
            </a:r>
            <a:endParaRPr lang="en-GB" dirty="0"/>
          </a:p>
        </p:txBody>
      </p:sp>
      <p:sp>
        <p:nvSpPr>
          <p:cNvPr id="21" name="TextBox 20"/>
          <p:cNvSpPr txBox="1"/>
          <p:nvPr/>
        </p:nvSpPr>
        <p:spPr>
          <a:xfrm>
            <a:off x="899592" y="5805264"/>
            <a:ext cx="3219407" cy="369332"/>
          </a:xfrm>
          <a:prstGeom prst="rect">
            <a:avLst/>
          </a:prstGeom>
          <a:noFill/>
        </p:spPr>
        <p:txBody>
          <a:bodyPr wrap="none" rtlCol="0">
            <a:spAutoFit/>
          </a:bodyPr>
          <a:lstStyle/>
          <a:p>
            <a:r>
              <a:rPr lang="en-US" dirty="0" smtClean="0"/>
              <a:t>First price Auction   your pay off </a:t>
            </a:r>
            <a:endParaRPr lang="en-GB" dirty="0"/>
          </a:p>
        </p:txBody>
      </p:sp>
      <p:sp>
        <p:nvSpPr>
          <p:cNvPr id="22" name="TextBox 21"/>
          <p:cNvSpPr txBox="1"/>
          <p:nvPr/>
        </p:nvSpPr>
        <p:spPr>
          <a:xfrm>
            <a:off x="3923928" y="5517232"/>
            <a:ext cx="402674" cy="923330"/>
          </a:xfrm>
          <a:prstGeom prst="rect">
            <a:avLst/>
          </a:prstGeom>
          <a:noFill/>
        </p:spPr>
        <p:txBody>
          <a:bodyPr wrap="none" rtlCol="0">
            <a:spAutoFit/>
          </a:bodyPr>
          <a:lstStyle/>
          <a:p>
            <a:r>
              <a:rPr lang="en-GB" sz="5400" dirty="0" smtClean="0"/>
              <a:t>{</a:t>
            </a:r>
            <a:endParaRPr lang="en-GB" sz="5400" dirty="0"/>
          </a:p>
        </p:txBody>
      </p:sp>
      <p:graphicFrame>
        <p:nvGraphicFramePr>
          <p:cNvPr id="371717" name="Object 5"/>
          <p:cNvGraphicFramePr>
            <a:graphicFrameLocks noChangeAspect="1"/>
          </p:cNvGraphicFramePr>
          <p:nvPr/>
        </p:nvGraphicFramePr>
        <p:xfrm>
          <a:off x="4378325" y="5610225"/>
          <a:ext cx="646113" cy="388938"/>
        </p:xfrm>
        <a:graphic>
          <a:graphicData uri="http://schemas.openxmlformats.org/presentationml/2006/ole">
            <p:oleObj spid="_x0000_s371717" name="Equation" r:id="rId6" imgW="380880" imgH="228600" progId="Equation.3">
              <p:embed/>
            </p:oleObj>
          </a:graphicData>
        </a:graphic>
      </p:graphicFrame>
      <p:sp>
        <p:nvSpPr>
          <p:cNvPr id="24" name="TextBox 23"/>
          <p:cNvSpPr txBox="1"/>
          <p:nvPr/>
        </p:nvSpPr>
        <p:spPr>
          <a:xfrm>
            <a:off x="4427984" y="6165304"/>
            <a:ext cx="1348061" cy="369332"/>
          </a:xfrm>
          <a:prstGeom prst="rect">
            <a:avLst/>
          </a:prstGeom>
          <a:noFill/>
        </p:spPr>
        <p:txBody>
          <a:bodyPr wrap="none" rtlCol="0">
            <a:spAutoFit/>
          </a:bodyPr>
          <a:lstStyle/>
          <a:p>
            <a:r>
              <a:rPr lang="en-US" dirty="0" smtClean="0"/>
              <a:t>0  otherwise</a:t>
            </a:r>
            <a:endParaRPr lang="en-GB" dirty="0"/>
          </a:p>
        </p:txBody>
      </p:sp>
      <p:sp>
        <p:nvSpPr>
          <p:cNvPr id="25" name="TextBox 24"/>
          <p:cNvSpPr txBox="1"/>
          <p:nvPr/>
        </p:nvSpPr>
        <p:spPr>
          <a:xfrm>
            <a:off x="5148064" y="5661248"/>
            <a:ext cx="705642" cy="369332"/>
          </a:xfrm>
          <a:prstGeom prst="rect">
            <a:avLst/>
          </a:prstGeom>
          <a:noFill/>
        </p:spPr>
        <p:txBody>
          <a:bodyPr wrap="none" rtlCol="0">
            <a:spAutoFit/>
          </a:bodyPr>
          <a:lstStyle/>
          <a:p>
            <a:r>
              <a:rPr lang="en-US" dirty="0" smtClean="0"/>
              <a:t>If win</a:t>
            </a:r>
            <a:endParaRPr lang="en-GB" dirty="0"/>
          </a:p>
        </p:txBody>
      </p:sp>
      <p:sp>
        <p:nvSpPr>
          <p:cNvPr id="26" name="TextBox 25"/>
          <p:cNvSpPr txBox="1"/>
          <p:nvPr/>
        </p:nvSpPr>
        <p:spPr>
          <a:xfrm>
            <a:off x="6804248" y="1124744"/>
            <a:ext cx="818237" cy="369332"/>
          </a:xfrm>
          <a:prstGeom prst="rect">
            <a:avLst/>
          </a:prstGeom>
          <a:noFill/>
        </p:spPr>
        <p:txBody>
          <a:bodyPr wrap="none" rtlCol="0">
            <a:spAutoFit/>
          </a:bodyPr>
          <a:lstStyle/>
          <a:p>
            <a:r>
              <a:rPr lang="en-US" dirty="0" err="1" smtClean="0"/>
              <a:t>Vikary</a:t>
            </a:r>
            <a:r>
              <a:rPr lang="en-US" dirty="0" smtClean="0"/>
              <a:t> </a:t>
            </a:r>
            <a:endParaRPr lang="en-GB" dirty="0"/>
          </a:p>
        </p:txBody>
      </p:sp>
      <p:cxnSp>
        <p:nvCxnSpPr>
          <p:cNvPr id="32" name="Curved Connector 31"/>
          <p:cNvCxnSpPr/>
          <p:nvPr/>
        </p:nvCxnSpPr>
        <p:spPr>
          <a:xfrm rot="5400000">
            <a:off x="719572" y="1232756"/>
            <a:ext cx="864096" cy="72008"/>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5400000">
            <a:off x="899592" y="1844824"/>
            <a:ext cx="720080" cy="127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04664"/>
            <a:ext cx="1876091" cy="369332"/>
          </a:xfrm>
          <a:prstGeom prst="rect">
            <a:avLst/>
          </a:prstGeom>
          <a:noFill/>
        </p:spPr>
        <p:txBody>
          <a:bodyPr wrap="none" rtlCol="0">
            <a:spAutoFit/>
          </a:bodyPr>
          <a:lstStyle/>
          <a:p>
            <a:r>
              <a:rPr lang="en-US" dirty="0" smtClean="0">
                <a:solidFill>
                  <a:srgbClr val="FF0000"/>
                </a:solidFill>
              </a:rPr>
              <a:t>Political example :</a:t>
            </a:r>
            <a:endParaRPr lang="en-GB" dirty="0">
              <a:solidFill>
                <a:srgbClr val="FF0000"/>
              </a:solidFill>
            </a:endParaRPr>
          </a:p>
        </p:txBody>
      </p:sp>
      <p:cxnSp>
        <p:nvCxnSpPr>
          <p:cNvPr id="5" name="Straight Connector 4"/>
          <p:cNvCxnSpPr/>
          <p:nvPr/>
        </p:nvCxnSpPr>
        <p:spPr>
          <a:xfrm>
            <a:off x="539552" y="908720"/>
            <a:ext cx="208823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9552" y="1268760"/>
            <a:ext cx="1339021" cy="646331"/>
          </a:xfrm>
          <a:prstGeom prst="rect">
            <a:avLst/>
          </a:prstGeom>
          <a:noFill/>
        </p:spPr>
        <p:txBody>
          <a:bodyPr wrap="none" rtlCol="0">
            <a:spAutoFit/>
          </a:bodyPr>
          <a:lstStyle/>
          <a:p>
            <a:r>
              <a:rPr lang="en-US" dirty="0" smtClean="0"/>
              <a:t>Buying vote </a:t>
            </a:r>
          </a:p>
          <a:p>
            <a:r>
              <a:rPr lang="en-US" dirty="0" smtClean="0"/>
              <a:t>Legislature </a:t>
            </a:r>
            <a:endParaRPr lang="en-GB" dirty="0"/>
          </a:p>
        </p:txBody>
      </p:sp>
      <p:cxnSp>
        <p:nvCxnSpPr>
          <p:cNvPr id="8" name="Straight Arrow Connector 7"/>
          <p:cNvCxnSpPr/>
          <p:nvPr/>
        </p:nvCxnSpPr>
        <p:spPr>
          <a:xfrm>
            <a:off x="1835696" y="1772816"/>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87824" y="1556792"/>
            <a:ext cx="1159292" cy="369332"/>
          </a:xfrm>
          <a:prstGeom prst="rect">
            <a:avLst/>
          </a:prstGeom>
          <a:noFill/>
        </p:spPr>
        <p:txBody>
          <a:bodyPr wrap="none" rtlCol="0">
            <a:spAutoFit/>
          </a:bodyPr>
          <a:lstStyle/>
          <a:p>
            <a:r>
              <a:rPr lang="en-US" dirty="0" smtClean="0"/>
              <a:t>K member</a:t>
            </a:r>
            <a:endParaRPr lang="en-GB" dirty="0"/>
          </a:p>
        </p:txBody>
      </p:sp>
      <p:cxnSp>
        <p:nvCxnSpPr>
          <p:cNvPr id="11" name="Straight Arrow Connector 10"/>
          <p:cNvCxnSpPr/>
          <p:nvPr/>
        </p:nvCxnSpPr>
        <p:spPr>
          <a:xfrm>
            <a:off x="4355976" y="177281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48064" y="1556792"/>
            <a:ext cx="601447" cy="369332"/>
          </a:xfrm>
          <a:prstGeom prst="rect">
            <a:avLst/>
          </a:prstGeom>
          <a:noFill/>
        </p:spPr>
        <p:txBody>
          <a:bodyPr wrap="none" rtlCol="0">
            <a:spAutoFit/>
          </a:bodyPr>
          <a:lstStyle/>
          <a:p>
            <a:r>
              <a:rPr lang="en-US" dirty="0" smtClean="0"/>
              <a:t>Kidd</a:t>
            </a:r>
            <a:endParaRPr lang="en-GB" dirty="0"/>
          </a:p>
        </p:txBody>
      </p:sp>
      <p:sp>
        <p:nvSpPr>
          <p:cNvPr id="13" name="TextBox 12"/>
          <p:cNvSpPr txBox="1"/>
          <p:nvPr/>
        </p:nvSpPr>
        <p:spPr>
          <a:xfrm>
            <a:off x="539552" y="2204864"/>
            <a:ext cx="1418786" cy="369332"/>
          </a:xfrm>
          <a:prstGeom prst="rect">
            <a:avLst/>
          </a:prstGeom>
          <a:noFill/>
        </p:spPr>
        <p:txBody>
          <a:bodyPr wrap="none" rtlCol="0">
            <a:spAutoFit/>
          </a:bodyPr>
          <a:lstStyle/>
          <a:p>
            <a:r>
              <a:rPr lang="en-US" dirty="0" err="1" smtClean="0"/>
              <a:t>X,y</a:t>
            </a:r>
            <a:r>
              <a:rPr lang="en-US" dirty="0" smtClean="0"/>
              <a:t> : rival bill </a:t>
            </a:r>
            <a:endParaRPr lang="en-GB" dirty="0"/>
          </a:p>
        </p:txBody>
      </p:sp>
      <p:graphicFrame>
        <p:nvGraphicFramePr>
          <p:cNvPr id="14" name="Object 13"/>
          <p:cNvGraphicFramePr>
            <a:graphicFrameLocks noChangeAspect="1"/>
          </p:cNvGraphicFramePr>
          <p:nvPr/>
        </p:nvGraphicFramePr>
        <p:xfrm>
          <a:off x="323528" y="2564904"/>
          <a:ext cx="527044" cy="474340"/>
        </p:xfrm>
        <a:graphic>
          <a:graphicData uri="http://schemas.openxmlformats.org/presentationml/2006/ole">
            <p:oleObj spid="_x0000_s237570" name="Equation" r:id="rId3" imgW="253800" imgH="228600" progId="Equation.3">
              <p:embed/>
            </p:oleObj>
          </a:graphicData>
        </a:graphic>
      </p:graphicFrame>
      <p:cxnSp>
        <p:nvCxnSpPr>
          <p:cNvPr id="17" name="Straight Arrow Connector 16"/>
          <p:cNvCxnSpPr/>
          <p:nvPr/>
        </p:nvCxnSpPr>
        <p:spPr>
          <a:xfrm>
            <a:off x="971600" y="278092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51720" y="2564904"/>
            <a:ext cx="2881302" cy="369332"/>
          </a:xfrm>
          <a:prstGeom prst="rect">
            <a:avLst/>
          </a:prstGeom>
          <a:noFill/>
        </p:spPr>
        <p:txBody>
          <a:bodyPr wrap="none" rtlCol="0">
            <a:spAutoFit/>
          </a:bodyPr>
          <a:lstStyle/>
          <a:p>
            <a:r>
              <a:rPr lang="en-US" dirty="0" smtClean="0"/>
              <a:t>Money for paying to MP by x</a:t>
            </a:r>
            <a:endParaRPr lang="en-GB" dirty="0"/>
          </a:p>
        </p:txBody>
      </p:sp>
      <p:graphicFrame>
        <p:nvGraphicFramePr>
          <p:cNvPr id="237571" name="Object 3"/>
          <p:cNvGraphicFramePr>
            <a:graphicFrameLocks noChangeAspect="1"/>
          </p:cNvGraphicFramePr>
          <p:nvPr/>
        </p:nvGraphicFramePr>
        <p:xfrm>
          <a:off x="323528" y="3140968"/>
          <a:ext cx="527050" cy="500063"/>
        </p:xfrm>
        <a:graphic>
          <a:graphicData uri="http://schemas.openxmlformats.org/presentationml/2006/ole">
            <p:oleObj spid="_x0000_s237571" name="Equation" r:id="rId4" imgW="253800" imgH="241200" progId="Equation.3">
              <p:embed/>
            </p:oleObj>
          </a:graphicData>
        </a:graphic>
      </p:graphicFrame>
      <p:cxnSp>
        <p:nvCxnSpPr>
          <p:cNvPr id="21" name="Straight Arrow Connector 20"/>
          <p:cNvCxnSpPr/>
          <p:nvPr/>
        </p:nvCxnSpPr>
        <p:spPr>
          <a:xfrm>
            <a:off x="1115616" y="3356992"/>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23728" y="3140968"/>
            <a:ext cx="2881302" cy="369332"/>
          </a:xfrm>
          <a:prstGeom prst="rect">
            <a:avLst/>
          </a:prstGeom>
          <a:noFill/>
        </p:spPr>
        <p:txBody>
          <a:bodyPr wrap="none" rtlCol="0">
            <a:spAutoFit/>
          </a:bodyPr>
          <a:lstStyle/>
          <a:p>
            <a:r>
              <a:rPr lang="en-US" dirty="0" smtClean="0"/>
              <a:t>Money for paying to MP by y</a:t>
            </a:r>
            <a:endParaRPr lang="en-GB" dirty="0"/>
          </a:p>
        </p:txBody>
      </p:sp>
      <p:sp>
        <p:nvSpPr>
          <p:cNvPr id="23" name="TextBox 22"/>
          <p:cNvSpPr txBox="1"/>
          <p:nvPr/>
        </p:nvSpPr>
        <p:spPr>
          <a:xfrm>
            <a:off x="323528" y="3789040"/>
            <a:ext cx="6116354" cy="1200329"/>
          </a:xfrm>
          <a:prstGeom prst="rect">
            <a:avLst/>
          </a:prstGeom>
          <a:noFill/>
        </p:spPr>
        <p:txBody>
          <a:bodyPr wrap="none" rtlCol="0">
            <a:spAutoFit/>
          </a:bodyPr>
          <a:lstStyle/>
          <a:p>
            <a:r>
              <a:rPr lang="en-US" dirty="0" smtClean="0"/>
              <a:t>Legislators :if equal amount of money offered to him vote  for y</a:t>
            </a:r>
          </a:p>
          <a:p>
            <a:r>
              <a:rPr lang="en-US" dirty="0" smtClean="0"/>
              <a:t>X : amount of money to legislators by x</a:t>
            </a:r>
          </a:p>
          <a:p>
            <a:r>
              <a:rPr lang="en-US" dirty="0" smtClean="0"/>
              <a:t>Y: amount of money to legislators by y</a:t>
            </a:r>
          </a:p>
          <a:p>
            <a:endParaRPr lang="en-GB" dirty="0"/>
          </a:p>
        </p:txBody>
      </p:sp>
      <p:sp>
        <p:nvSpPr>
          <p:cNvPr id="19" name="Date Placeholder 18"/>
          <p:cNvSpPr>
            <a:spLocks noGrp="1"/>
          </p:cNvSpPr>
          <p:nvPr>
            <p:ph type="dt" sz="half" idx="10"/>
          </p:nvPr>
        </p:nvSpPr>
        <p:spPr/>
        <p:txBody>
          <a:bodyPr/>
          <a:lstStyle/>
          <a:p>
            <a:fld id="{FBCA61CB-B4C2-4890-AF12-24572E5DFCBD}" type="datetime1">
              <a:rPr lang="en-GB" smtClean="0"/>
              <a:pPr/>
              <a:t>01/12/2013</a:t>
            </a:fld>
            <a:endParaRPr lang="en-GB"/>
          </a:p>
        </p:txBody>
      </p:sp>
      <p:sp>
        <p:nvSpPr>
          <p:cNvPr id="20" name="Slide Number Placeholder 19"/>
          <p:cNvSpPr>
            <a:spLocks noGrp="1"/>
          </p:cNvSpPr>
          <p:nvPr>
            <p:ph type="sldNum" sz="quarter" idx="12"/>
          </p:nvPr>
        </p:nvSpPr>
        <p:spPr/>
        <p:txBody>
          <a:bodyPr/>
          <a:lstStyle/>
          <a:p>
            <a:fld id="{1AC99574-BD32-4BAE-A6F6-2684FFE94A8F}" type="slidenum">
              <a:rPr lang="en-GB" smtClean="0"/>
              <a:pPr/>
              <a:t>158</a:t>
            </a:fld>
            <a:endParaRPr lang="en-GB"/>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332656"/>
            <a:ext cx="4620047" cy="1200329"/>
          </a:xfrm>
          <a:prstGeom prst="rect">
            <a:avLst/>
          </a:prstGeom>
          <a:noFill/>
        </p:spPr>
        <p:txBody>
          <a:bodyPr wrap="none" rtlCol="0">
            <a:spAutoFit/>
          </a:bodyPr>
          <a:lstStyle/>
          <a:p>
            <a:r>
              <a:rPr lang="en-US" dirty="0" smtClean="0"/>
              <a:t>Player function         P(x)=x     , P(y)=y</a:t>
            </a:r>
          </a:p>
          <a:p>
            <a:r>
              <a:rPr lang="en-US" dirty="0" smtClean="0"/>
              <a:t>Preference of interest  group  k payoff function </a:t>
            </a:r>
          </a:p>
          <a:p>
            <a:endParaRPr lang="en-US" dirty="0" smtClean="0"/>
          </a:p>
          <a:p>
            <a:endParaRPr lang="en-GB" dirty="0"/>
          </a:p>
        </p:txBody>
      </p:sp>
      <p:graphicFrame>
        <p:nvGraphicFramePr>
          <p:cNvPr id="4" name="Object 3"/>
          <p:cNvGraphicFramePr>
            <a:graphicFrameLocks noChangeAspect="1"/>
          </p:cNvGraphicFramePr>
          <p:nvPr/>
        </p:nvGraphicFramePr>
        <p:xfrm>
          <a:off x="395535" y="1124744"/>
          <a:ext cx="2978857" cy="864096"/>
        </p:xfrm>
        <a:graphic>
          <a:graphicData uri="http://schemas.openxmlformats.org/presentationml/2006/ole">
            <p:oleObj spid="_x0000_s238594" name="Equation" r:id="rId3" imgW="1663560" imgH="482400" progId="Equation.3">
              <p:embed/>
            </p:oleObj>
          </a:graphicData>
        </a:graphic>
      </p:graphicFrame>
      <p:sp>
        <p:nvSpPr>
          <p:cNvPr id="5" name="TextBox 4"/>
          <p:cNvSpPr txBox="1"/>
          <p:nvPr/>
        </p:nvSpPr>
        <p:spPr>
          <a:xfrm>
            <a:off x="3707904" y="1124744"/>
            <a:ext cx="1263487" cy="369332"/>
          </a:xfrm>
          <a:prstGeom prst="rect">
            <a:avLst/>
          </a:prstGeom>
          <a:noFill/>
        </p:spPr>
        <p:txBody>
          <a:bodyPr wrap="none" rtlCol="0">
            <a:spAutoFit/>
          </a:bodyPr>
          <a:lstStyle/>
          <a:p>
            <a:r>
              <a:rPr lang="en-US" dirty="0" smtClean="0"/>
              <a:t>If bill x pass</a:t>
            </a:r>
            <a:endParaRPr lang="en-GB" dirty="0"/>
          </a:p>
        </p:txBody>
      </p:sp>
      <p:sp>
        <p:nvSpPr>
          <p:cNvPr id="6" name="TextBox 5"/>
          <p:cNvSpPr txBox="1"/>
          <p:nvPr/>
        </p:nvSpPr>
        <p:spPr>
          <a:xfrm>
            <a:off x="3707904" y="1556792"/>
            <a:ext cx="1268296" cy="369332"/>
          </a:xfrm>
          <a:prstGeom prst="rect">
            <a:avLst/>
          </a:prstGeom>
          <a:noFill/>
        </p:spPr>
        <p:txBody>
          <a:bodyPr wrap="none" rtlCol="0">
            <a:spAutoFit/>
          </a:bodyPr>
          <a:lstStyle/>
          <a:p>
            <a:r>
              <a:rPr lang="en-US" dirty="0" smtClean="0"/>
              <a:t>If bill y pass</a:t>
            </a:r>
            <a:endParaRPr lang="en-GB" dirty="0"/>
          </a:p>
        </p:txBody>
      </p:sp>
      <p:sp>
        <p:nvSpPr>
          <p:cNvPr id="7" name="TextBox 6"/>
          <p:cNvSpPr txBox="1"/>
          <p:nvPr/>
        </p:nvSpPr>
        <p:spPr>
          <a:xfrm>
            <a:off x="395536" y="2420888"/>
            <a:ext cx="2042675" cy="369332"/>
          </a:xfrm>
          <a:prstGeom prst="rect">
            <a:avLst/>
          </a:prstGeom>
          <a:noFill/>
        </p:spPr>
        <p:txBody>
          <a:bodyPr wrap="none" rtlCol="0">
            <a:spAutoFit/>
          </a:bodyPr>
          <a:lstStyle/>
          <a:p>
            <a:r>
              <a:rPr lang="en-US" dirty="0" smtClean="0">
                <a:solidFill>
                  <a:srgbClr val="FF0000"/>
                </a:solidFill>
              </a:rPr>
              <a:t>Practical  example </a:t>
            </a:r>
            <a:r>
              <a:rPr lang="en-US" dirty="0" smtClean="0"/>
              <a:t>: </a:t>
            </a:r>
            <a:endParaRPr lang="en-GB" dirty="0"/>
          </a:p>
        </p:txBody>
      </p:sp>
      <p:graphicFrame>
        <p:nvGraphicFramePr>
          <p:cNvPr id="10" name="Object 9"/>
          <p:cNvGraphicFramePr>
            <a:graphicFrameLocks noChangeAspect="1"/>
          </p:cNvGraphicFramePr>
          <p:nvPr/>
        </p:nvGraphicFramePr>
        <p:xfrm>
          <a:off x="2699792" y="2348880"/>
          <a:ext cx="1906300" cy="385316"/>
        </p:xfrm>
        <a:graphic>
          <a:graphicData uri="http://schemas.openxmlformats.org/presentationml/2006/ole">
            <p:oleObj spid="_x0000_s238595" name="Equation" r:id="rId4" imgW="1193760" imgH="241200" progId="Equation.3">
              <p:embed/>
            </p:oleObj>
          </a:graphicData>
        </a:graphic>
      </p:graphicFrame>
      <p:graphicFrame>
        <p:nvGraphicFramePr>
          <p:cNvPr id="238596" name="Object 4"/>
          <p:cNvGraphicFramePr>
            <a:graphicFrameLocks noChangeAspect="1"/>
          </p:cNvGraphicFramePr>
          <p:nvPr/>
        </p:nvGraphicFramePr>
        <p:xfrm>
          <a:off x="395536" y="3140968"/>
          <a:ext cx="1255713" cy="627063"/>
        </p:xfrm>
        <a:graphic>
          <a:graphicData uri="http://schemas.openxmlformats.org/presentationml/2006/ole">
            <p:oleObj spid="_x0000_s238596" name="Equation" r:id="rId5" imgW="787320" imgH="393480" progId="Equation.3">
              <p:embed/>
            </p:oleObj>
          </a:graphicData>
        </a:graphic>
      </p:graphicFrame>
      <p:sp>
        <p:nvSpPr>
          <p:cNvPr id="12" name="TextBox 11"/>
          <p:cNvSpPr txBox="1"/>
          <p:nvPr/>
        </p:nvSpPr>
        <p:spPr>
          <a:xfrm>
            <a:off x="1835696" y="3212976"/>
            <a:ext cx="2817438" cy="369332"/>
          </a:xfrm>
          <a:prstGeom prst="rect">
            <a:avLst/>
          </a:prstGeom>
          <a:noFill/>
        </p:spPr>
        <p:txBody>
          <a:bodyPr wrap="none" rtlCol="0">
            <a:spAutoFit/>
          </a:bodyPr>
          <a:lstStyle/>
          <a:p>
            <a:r>
              <a:rPr lang="en-US" dirty="0" smtClean="0"/>
              <a:t>Bare majority of k legislator </a:t>
            </a:r>
            <a:endParaRPr lang="en-GB" dirty="0"/>
          </a:p>
        </p:txBody>
      </p:sp>
      <p:sp>
        <p:nvSpPr>
          <p:cNvPr id="13" name="TextBox 12"/>
          <p:cNvSpPr txBox="1"/>
          <p:nvPr/>
        </p:nvSpPr>
        <p:spPr>
          <a:xfrm>
            <a:off x="395536" y="4149080"/>
            <a:ext cx="2424703" cy="369332"/>
          </a:xfrm>
          <a:prstGeom prst="rect">
            <a:avLst/>
          </a:prstGeom>
          <a:noFill/>
        </p:spPr>
        <p:txBody>
          <a:bodyPr wrap="none" rtlCol="0">
            <a:spAutoFit/>
          </a:bodyPr>
          <a:lstStyle/>
          <a:p>
            <a:r>
              <a:rPr lang="en-US" dirty="0" smtClean="0"/>
              <a:t>M   sum of the smallest </a:t>
            </a:r>
            <a:endParaRPr lang="en-GB" dirty="0"/>
          </a:p>
        </p:txBody>
      </p:sp>
      <p:sp>
        <p:nvSpPr>
          <p:cNvPr id="14" name="TextBox 13"/>
          <p:cNvSpPr txBox="1"/>
          <p:nvPr/>
        </p:nvSpPr>
        <p:spPr>
          <a:xfrm>
            <a:off x="611560" y="4293096"/>
            <a:ext cx="284052" cy="369332"/>
          </a:xfrm>
          <a:prstGeom prst="rect">
            <a:avLst/>
          </a:prstGeom>
          <a:noFill/>
        </p:spPr>
        <p:txBody>
          <a:bodyPr wrap="none" rtlCol="0">
            <a:spAutoFit/>
          </a:bodyPr>
          <a:lstStyle/>
          <a:p>
            <a:r>
              <a:rPr lang="en-US" dirty="0" smtClean="0"/>
              <a:t>x</a:t>
            </a:r>
            <a:endParaRPr lang="en-GB" dirty="0"/>
          </a:p>
        </p:txBody>
      </p:sp>
      <p:graphicFrame>
        <p:nvGraphicFramePr>
          <p:cNvPr id="15" name="Object 14"/>
          <p:cNvGraphicFramePr>
            <a:graphicFrameLocks noChangeAspect="1"/>
          </p:cNvGraphicFramePr>
          <p:nvPr/>
        </p:nvGraphicFramePr>
        <p:xfrm>
          <a:off x="2771800" y="4221087"/>
          <a:ext cx="288032" cy="312035"/>
        </p:xfrm>
        <a:graphic>
          <a:graphicData uri="http://schemas.openxmlformats.org/presentationml/2006/ole">
            <p:oleObj spid="_x0000_s238597" name="Equation" r:id="rId6" imgW="152280" imgH="164880" progId="Equation.3">
              <p:embed/>
            </p:oleObj>
          </a:graphicData>
        </a:graphic>
      </p:graphicFrame>
      <p:sp>
        <p:nvSpPr>
          <p:cNvPr id="16" name="TextBox 15"/>
          <p:cNvSpPr txBox="1"/>
          <p:nvPr/>
        </p:nvSpPr>
        <p:spPr>
          <a:xfrm>
            <a:off x="3059832" y="4149080"/>
            <a:ext cx="1689373" cy="369332"/>
          </a:xfrm>
          <a:prstGeom prst="rect">
            <a:avLst/>
          </a:prstGeom>
          <a:noFill/>
        </p:spPr>
        <p:txBody>
          <a:bodyPr wrap="none" rtlCol="0">
            <a:spAutoFit/>
          </a:bodyPr>
          <a:lstStyle/>
          <a:p>
            <a:r>
              <a:rPr lang="en-US" dirty="0" smtClean="0"/>
              <a:t>Component of x</a:t>
            </a:r>
            <a:endParaRPr lang="en-GB" dirty="0"/>
          </a:p>
        </p:txBody>
      </p:sp>
      <p:sp>
        <p:nvSpPr>
          <p:cNvPr id="17" name="Date Placeholder 16"/>
          <p:cNvSpPr>
            <a:spLocks noGrp="1"/>
          </p:cNvSpPr>
          <p:nvPr>
            <p:ph type="dt" sz="half" idx="10"/>
          </p:nvPr>
        </p:nvSpPr>
        <p:spPr/>
        <p:txBody>
          <a:bodyPr/>
          <a:lstStyle/>
          <a:p>
            <a:fld id="{B2922886-E780-4213-9EAE-360A1011FCCE}" type="datetime1">
              <a:rPr lang="en-GB" smtClean="0"/>
              <a:pPr/>
              <a:t>01/12/2013</a:t>
            </a:fld>
            <a:endParaRPr lang="en-GB"/>
          </a:p>
        </p:txBody>
      </p:sp>
      <p:sp>
        <p:nvSpPr>
          <p:cNvPr id="18" name="Slide Number Placeholder 17"/>
          <p:cNvSpPr>
            <a:spLocks noGrp="1"/>
          </p:cNvSpPr>
          <p:nvPr>
            <p:ph type="sldNum" sz="quarter" idx="12"/>
          </p:nvPr>
        </p:nvSpPr>
        <p:spPr/>
        <p:txBody>
          <a:bodyPr/>
          <a:lstStyle/>
          <a:p>
            <a:fld id="{1AC99574-BD32-4BAE-A6F6-2684FFE94A8F}" type="slidenum">
              <a:rPr lang="en-GB" smtClean="0"/>
              <a:pPr/>
              <a:t>159</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1907704" y="332656"/>
            <a:ext cx="0" cy="25922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907704" y="2852936"/>
            <a:ext cx="3672408"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95736" y="2924944"/>
            <a:ext cx="301686" cy="369332"/>
          </a:xfrm>
          <a:prstGeom prst="rect">
            <a:avLst/>
          </a:prstGeom>
          <a:noFill/>
        </p:spPr>
        <p:txBody>
          <a:bodyPr wrap="none" rtlCol="0">
            <a:spAutoFit/>
          </a:bodyPr>
          <a:lstStyle/>
          <a:p>
            <a:r>
              <a:rPr lang="en-US" dirty="0" smtClean="0"/>
              <a:t>1</a:t>
            </a:r>
            <a:endParaRPr lang="en-GB" dirty="0"/>
          </a:p>
        </p:txBody>
      </p:sp>
      <p:sp>
        <p:nvSpPr>
          <p:cNvPr id="9" name="TextBox 8"/>
          <p:cNvSpPr txBox="1"/>
          <p:nvPr/>
        </p:nvSpPr>
        <p:spPr>
          <a:xfrm>
            <a:off x="1547664" y="1772816"/>
            <a:ext cx="301686" cy="369332"/>
          </a:xfrm>
          <a:prstGeom prst="rect">
            <a:avLst/>
          </a:prstGeom>
          <a:noFill/>
        </p:spPr>
        <p:txBody>
          <a:bodyPr wrap="none" rtlCol="0">
            <a:spAutoFit/>
          </a:bodyPr>
          <a:lstStyle/>
          <a:p>
            <a:r>
              <a:rPr lang="en-US" dirty="0" smtClean="0"/>
              <a:t>2</a:t>
            </a:r>
            <a:endParaRPr lang="en-GB" dirty="0"/>
          </a:p>
        </p:txBody>
      </p:sp>
      <p:sp>
        <p:nvSpPr>
          <p:cNvPr id="10" name="TextBox 9"/>
          <p:cNvSpPr txBox="1"/>
          <p:nvPr/>
        </p:nvSpPr>
        <p:spPr>
          <a:xfrm>
            <a:off x="3203848" y="2924944"/>
            <a:ext cx="301686" cy="369332"/>
          </a:xfrm>
          <a:prstGeom prst="rect">
            <a:avLst/>
          </a:prstGeom>
          <a:noFill/>
        </p:spPr>
        <p:txBody>
          <a:bodyPr wrap="none" rtlCol="0">
            <a:spAutoFit/>
          </a:bodyPr>
          <a:lstStyle/>
          <a:p>
            <a:r>
              <a:rPr lang="en-US" dirty="0" smtClean="0"/>
              <a:t>3</a:t>
            </a:r>
            <a:endParaRPr lang="en-GB" dirty="0"/>
          </a:p>
        </p:txBody>
      </p:sp>
      <p:sp>
        <p:nvSpPr>
          <p:cNvPr id="11" name="TextBox 10"/>
          <p:cNvSpPr txBox="1"/>
          <p:nvPr/>
        </p:nvSpPr>
        <p:spPr>
          <a:xfrm>
            <a:off x="3635896" y="2924944"/>
            <a:ext cx="301686" cy="369332"/>
          </a:xfrm>
          <a:prstGeom prst="rect">
            <a:avLst/>
          </a:prstGeom>
          <a:noFill/>
        </p:spPr>
        <p:txBody>
          <a:bodyPr wrap="none" rtlCol="0">
            <a:spAutoFit/>
          </a:bodyPr>
          <a:lstStyle/>
          <a:p>
            <a:r>
              <a:rPr lang="en-US" dirty="0" smtClean="0"/>
              <a:t>4</a:t>
            </a:r>
            <a:endParaRPr lang="en-GB" dirty="0"/>
          </a:p>
        </p:txBody>
      </p:sp>
      <p:sp>
        <p:nvSpPr>
          <p:cNvPr id="12" name="TextBox 11"/>
          <p:cNvSpPr txBox="1"/>
          <p:nvPr/>
        </p:nvSpPr>
        <p:spPr>
          <a:xfrm>
            <a:off x="4139952" y="2924944"/>
            <a:ext cx="301686" cy="369332"/>
          </a:xfrm>
          <a:prstGeom prst="rect">
            <a:avLst/>
          </a:prstGeom>
          <a:noFill/>
        </p:spPr>
        <p:txBody>
          <a:bodyPr wrap="none" rtlCol="0">
            <a:spAutoFit/>
          </a:bodyPr>
          <a:lstStyle/>
          <a:p>
            <a:r>
              <a:rPr lang="en-US" dirty="0" smtClean="0"/>
              <a:t>5</a:t>
            </a:r>
            <a:endParaRPr lang="en-GB" dirty="0"/>
          </a:p>
        </p:txBody>
      </p:sp>
      <p:sp>
        <p:nvSpPr>
          <p:cNvPr id="13" name="TextBox 12"/>
          <p:cNvSpPr txBox="1"/>
          <p:nvPr/>
        </p:nvSpPr>
        <p:spPr>
          <a:xfrm>
            <a:off x="1547664" y="2204864"/>
            <a:ext cx="301686" cy="369332"/>
          </a:xfrm>
          <a:prstGeom prst="rect">
            <a:avLst/>
          </a:prstGeom>
          <a:noFill/>
        </p:spPr>
        <p:txBody>
          <a:bodyPr wrap="none" rtlCol="0">
            <a:spAutoFit/>
          </a:bodyPr>
          <a:lstStyle/>
          <a:p>
            <a:r>
              <a:rPr lang="en-US" dirty="0" smtClean="0"/>
              <a:t>1</a:t>
            </a:r>
            <a:endParaRPr lang="en-GB" dirty="0"/>
          </a:p>
        </p:txBody>
      </p:sp>
      <p:sp>
        <p:nvSpPr>
          <p:cNvPr id="14" name="TextBox 13"/>
          <p:cNvSpPr txBox="1"/>
          <p:nvPr/>
        </p:nvSpPr>
        <p:spPr>
          <a:xfrm>
            <a:off x="2699792" y="2924944"/>
            <a:ext cx="301686" cy="369332"/>
          </a:xfrm>
          <a:prstGeom prst="rect">
            <a:avLst/>
          </a:prstGeom>
          <a:noFill/>
        </p:spPr>
        <p:txBody>
          <a:bodyPr wrap="none" rtlCol="0">
            <a:spAutoFit/>
          </a:bodyPr>
          <a:lstStyle/>
          <a:p>
            <a:r>
              <a:rPr lang="en-US" dirty="0" smtClean="0"/>
              <a:t>2</a:t>
            </a:r>
            <a:endParaRPr lang="en-GB" dirty="0"/>
          </a:p>
        </p:txBody>
      </p:sp>
      <p:sp>
        <p:nvSpPr>
          <p:cNvPr id="15" name="TextBox 14"/>
          <p:cNvSpPr txBox="1"/>
          <p:nvPr/>
        </p:nvSpPr>
        <p:spPr>
          <a:xfrm>
            <a:off x="1547664" y="1412776"/>
            <a:ext cx="301686" cy="369332"/>
          </a:xfrm>
          <a:prstGeom prst="rect">
            <a:avLst/>
          </a:prstGeom>
          <a:noFill/>
        </p:spPr>
        <p:txBody>
          <a:bodyPr wrap="none" rtlCol="0">
            <a:spAutoFit/>
          </a:bodyPr>
          <a:lstStyle/>
          <a:p>
            <a:r>
              <a:rPr lang="en-US" dirty="0" smtClean="0"/>
              <a:t>3</a:t>
            </a:r>
            <a:endParaRPr lang="en-GB" dirty="0"/>
          </a:p>
        </p:txBody>
      </p:sp>
      <p:sp>
        <p:nvSpPr>
          <p:cNvPr id="16" name="TextBox 15"/>
          <p:cNvSpPr txBox="1"/>
          <p:nvPr/>
        </p:nvSpPr>
        <p:spPr>
          <a:xfrm>
            <a:off x="1547664" y="1052736"/>
            <a:ext cx="301686" cy="369332"/>
          </a:xfrm>
          <a:prstGeom prst="rect">
            <a:avLst/>
          </a:prstGeom>
          <a:noFill/>
        </p:spPr>
        <p:txBody>
          <a:bodyPr wrap="none" rtlCol="0">
            <a:spAutoFit/>
          </a:bodyPr>
          <a:lstStyle/>
          <a:p>
            <a:r>
              <a:rPr lang="en-US" dirty="0" smtClean="0"/>
              <a:t>4</a:t>
            </a:r>
            <a:endParaRPr lang="en-GB" dirty="0"/>
          </a:p>
        </p:txBody>
      </p:sp>
      <p:sp>
        <p:nvSpPr>
          <p:cNvPr id="17" name="TextBox 16"/>
          <p:cNvSpPr txBox="1"/>
          <p:nvPr/>
        </p:nvSpPr>
        <p:spPr>
          <a:xfrm>
            <a:off x="1547664" y="620688"/>
            <a:ext cx="301686" cy="369332"/>
          </a:xfrm>
          <a:prstGeom prst="rect">
            <a:avLst/>
          </a:prstGeom>
          <a:noFill/>
        </p:spPr>
        <p:txBody>
          <a:bodyPr wrap="none" rtlCol="0">
            <a:spAutoFit/>
          </a:bodyPr>
          <a:lstStyle/>
          <a:p>
            <a:r>
              <a:rPr lang="en-US" dirty="0" smtClean="0"/>
              <a:t>5</a:t>
            </a:r>
            <a:endParaRPr lang="en-GB" dirty="0"/>
          </a:p>
        </p:txBody>
      </p:sp>
      <p:cxnSp>
        <p:nvCxnSpPr>
          <p:cNvPr id="19" name="Straight Connector 18"/>
          <p:cNvCxnSpPr>
            <a:stCxn id="8" idx="0"/>
          </p:cNvCxnSpPr>
          <p:nvPr/>
        </p:nvCxnSpPr>
        <p:spPr>
          <a:xfrm flipH="1" flipV="1">
            <a:off x="2339752" y="476672"/>
            <a:ext cx="6827" cy="2448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0"/>
          </p:cNvCxnSpPr>
          <p:nvPr/>
        </p:nvCxnSpPr>
        <p:spPr>
          <a:xfrm flipH="1" flipV="1">
            <a:off x="2843808" y="476672"/>
            <a:ext cx="6827" cy="2448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0"/>
          </p:cNvCxnSpPr>
          <p:nvPr/>
        </p:nvCxnSpPr>
        <p:spPr>
          <a:xfrm flipH="1" flipV="1">
            <a:off x="3347864" y="404664"/>
            <a:ext cx="6827" cy="2520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779912" y="404664"/>
            <a:ext cx="0" cy="2448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283968" y="476672"/>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7" idx="3"/>
          </p:cNvCxnSpPr>
          <p:nvPr/>
        </p:nvCxnSpPr>
        <p:spPr>
          <a:xfrm flipV="1">
            <a:off x="1849350" y="764704"/>
            <a:ext cx="3514738" cy="40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6" idx="3"/>
          </p:cNvCxnSpPr>
          <p:nvPr/>
        </p:nvCxnSpPr>
        <p:spPr>
          <a:xfrm flipV="1">
            <a:off x="1849350" y="1196752"/>
            <a:ext cx="3514738" cy="40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3"/>
          </p:cNvCxnSpPr>
          <p:nvPr/>
        </p:nvCxnSpPr>
        <p:spPr>
          <a:xfrm flipV="1">
            <a:off x="1849350" y="1556792"/>
            <a:ext cx="3514738" cy="40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07704" y="2060848"/>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07704" y="2492896"/>
            <a:ext cx="3384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8" idx="0"/>
          </p:cNvCxnSpPr>
          <p:nvPr/>
        </p:nvCxnSpPr>
        <p:spPr>
          <a:xfrm flipV="1">
            <a:off x="2346579" y="764704"/>
            <a:ext cx="497229" cy="2160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907704" y="2060848"/>
            <a:ext cx="230425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7" name="Object 46"/>
          <p:cNvGraphicFramePr>
            <a:graphicFrameLocks noChangeAspect="1"/>
          </p:cNvGraphicFramePr>
          <p:nvPr/>
        </p:nvGraphicFramePr>
        <p:xfrm>
          <a:off x="4283968" y="1772816"/>
          <a:ext cx="991038" cy="467990"/>
        </p:xfrm>
        <a:graphic>
          <a:graphicData uri="http://schemas.openxmlformats.org/presentationml/2006/ole">
            <p:oleObj spid="_x0000_s31746" name="Equation" r:id="rId3" imgW="457200" imgH="215640" progId="Equation.3">
              <p:embed/>
            </p:oleObj>
          </a:graphicData>
        </a:graphic>
      </p:graphicFrame>
      <p:graphicFrame>
        <p:nvGraphicFramePr>
          <p:cNvPr id="31747" name="Object 3"/>
          <p:cNvGraphicFramePr>
            <a:graphicFrameLocks noChangeAspect="1"/>
          </p:cNvGraphicFramePr>
          <p:nvPr/>
        </p:nvGraphicFramePr>
        <p:xfrm>
          <a:off x="2555776" y="260648"/>
          <a:ext cx="1017588" cy="468312"/>
        </p:xfrm>
        <a:graphic>
          <a:graphicData uri="http://schemas.openxmlformats.org/presentationml/2006/ole">
            <p:oleObj spid="_x0000_s31747" name="Equation" r:id="rId4" imgW="469800" imgH="215640" progId="Equation.3">
              <p:embed/>
            </p:oleObj>
          </a:graphicData>
        </a:graphic>
      </p:graphicFrame>
      <p:cxnSp>
        <p:nvCxnSpPr>
          <p:cNvPr id="49" name="Straight Arrow Connector 48"/>
          <p:cNvCxnSpPr/>
          <p:nvPr/>
        </p:nvCxnSpPr>
        <p:spPr>
          <a:xfrm flipV="1">
            <a:off x="1894050" y="3573016"/>
            <a:ext cx="0" cy="25922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1894050" y="6093296"/>
            <a:ext cx="3672408"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31640" y="5517232"/>
            <a:ext cx="508473" cy="369332"/>
          </a:xfrm>
          <a:prstGeom prst="rect">
            <a:avLst/>
          </a:prstGeom>
          <a:noFill/>
        </p:spPr>
        <p:txBody>
          <a:bodyPr wrap="none" rtlCol="0">
            <a:spAutoFit/>
          </a:bodyPr>
          <a:lstStyle/>
          <a:p>
            <a:r>
              <a:rPr lang="en-US" dirty="0" smtClean="0"/>
              <a:t>5/4</a:t>
            </a:r>
            <a:endParaRPr lang="en-GB" dirty="0"/>
          </a:p>
        </p:txBody>
      </p:sp>
      <p:sp>
        <p:nvSpPr>
          <p:cNvPr id="52" name="TextBox 51"/>
          <p:cNvSpPr txBox="1"/>
          <p:nvPr/>
        </p:nvSpPr>
        <p:spPr>
          <a:xfrm>
            <a:off x="1475656" y="6021288"/>
            <a:ext cx="301686" cy="369332"/>
          </a:xfrm>
          <a:prstGeom prst="rect">
            <a:avLst/>
          </a:prstGeom>
          <a:noFill/>
        </p:spPr>
        <p:txBody>
          <a:bodyPr wrap="none" rtlCol="0">
            <a:spAutoFit/>
          </a:bodyPr>
          <a:lstStyle/>
          <a:p>
            <a:r>
              <a:rPr lang="en-US" dirty="0" smtClean="0"/>
              <a:t>1</a:t>
            </a:r>
            <a:endParaRPr lang="en-GB" dirty="0"/>
          </a:p>
        </p:txBody>
      </p:sp>
      <p:sp>
        <p:nvSpPr>
          <p:cNvPr id="53" name="TextBox 52"/>
          <p:cNvSpPr txBox="1"/>
          <p:nvPr/>
        </p:nvSpPr>
        <p:spPr>
          <a:xfrm>
            <a:off x="1331640" y="5157192"/>
            <a:ext cx="508473" cy="369332"/>
          </a:xfrm>
          <a:prstGeom prst="rect">
            <a:avLst/>
          </a:prstGeom>
          <a:noFill/>
        </p:spPr>
        <p:txBody>
          <a:bodyPr wrap="none" rtlCol="0">
            <a:spAutoFit/>
          </a:bodyPr>
          <a:lstStyle/>
          <a:p>
            <a:r>
              <a:rPr lang="en-US" dirty="0" smtClean="0"/>
              <a:t>6/4</a:t>
            </a:r>
            <a:endParaRPr lang="en-GB" dirty="0"/>
          </a:p>
        </p:txBody>
      </p:sp>
      <p:sp>
        <p:nvSpPr>
          <p:cNvPr id="54" name="TextBox 53"/>
          <p:cNvSpPr txBox="1"/>
          <p:nvPr/>
        </p:nvSpPr>
        <p:spPr>
          <a:xfrm>
            <a:off x="1331640" y="4653136"/>
            <a:ext cx="508473" cy="369332"/>
          </a:xfrm>
          <a:prstGeom prst="rect">
            <a:avLst/>
          </a:prstGeom>
          <a:noFill/>
        </p:spPr>
        <p:txBody>
          <a:bodyPr wrap="square" rtlCol="0">
            <a:spAutoFit/>
          </a:bodyPr>
          <a:lstStyle/>
          <a:p>
            <a:r>
              <a:rPr lang="en-US" dirty="0" smtClean="0"/>
              <a:t>7/4</a:t>
            </a:r>
            <a:endParaRPr lang="en-GB" dirty="0"/>
          </a:p>
        </p:txBody>
      </p:sp>
      <p:sp>
        <p:nvSpPr>
          <p:cNvPr id="55" name="TextBox 54"/>
          <p:cNvSpPr txBox="1"/>
          <p:nvPr/>
        </p:nvSpPr>
        <p:spPr>
          <a:xfrm>
            <a:off x="1475656" y="4221088"/>
            <a:ext cx="301686" cy="369332"/>
          </a:xfrm>
          <a:prstGeom prst="rect">
            <a:avLst/>
          </a:prstGeom>
          <a:noFill/>
        </p:spPr>
        <p:txBody>
          <a:bodyPr wrap="none" rtlCol="0">
            <a:spAutoFit/>
          </a:bodyPr>
          <a:lstStyle/>
          <a:p>
            <a:r>
              <a:rPr lang="en-US" dirty="0" smtClean="0"/>
              <a:t>2</a:t>
            </a:r>
            <a:endParaRPr lang="en-GB" dirty="0"/>
          </a:p>
        </p:txBody>
      </p:sp>
      <p:cxnSp>
        <p:nvCxnSpPr>
          <p:cNvPr id="56" name="Straight Connector 55"/>
          <p:cNvCxnSpPr/>
          <p:nvPr/>
        </p:nvCxnSpPr>
        <p:spPr>
          <a:xfrm flipH="1" flipV="1">
            <a:off x="2326098" y="3717032"/>
            <a:ext cx="6827" cy="2448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2830154" y="3717032"/>
            <a:ext cx="6827" cy="2448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3334210" y="3645024"/>
            <a:ext cx="6827" cy="2520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766258" y="3645024"/>
            <a:ext cx="0" cy="2448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270314" y="3717032"/>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5" idx="3"/>
          </p:cNvCxnSpPr>
          <p:nvPr/>
        </p:nvCxnSpPr>
        <p:spPr>
          <a:xfrm flipV="1">
            <a:off x="1777342" y="4365104"/>
            <a:ext cx="3514738" cy="40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907704" y="4365104"/>
            <a:ext cx="3307951" cy="40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907704" y="4797152"/>
            <a:ext cx="3307951" cy="40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894050" y="5301208"/>
            <a:ext cx="3312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894050" y="5733256"/>
            <a:ext cx="3384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332925" y="4005064"/>
            <a:ext cx="497229" cy="2160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894050" y="5301208"/>
            <a:ext cx="230425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8" name="Object 67"/>
          <p:cNvGraphicFramePr>
            <a:graphicFrameLocks noChangeAspect="1"/>
          </p:cNvGraphicFramePr>
          <p:nvPr/>
        </p:nvGraphicFramePr>
        <p:xfrm>
          <a:off x="4270314" y="5013176"/>
          <a:ext cx="991038" cy="467990"/>
        </p:xfrm>
        <a:graphic>
          <a:graphicData uri="http://schemas.openxmlformats.org/presentationml/2006/ole">
            <p:oleObj spid="_x0000_s31748" name="Equation" r:id="rId5" imgW="457200" imgH="215640" progId="Equation.3">
              <p:embed/>
            </p:oleObj>
          </a:graphicData>
        </a:graphic>
      </p:graphicFrame>
      <p:graphicFrame>
        <p:nvGraphicFramePr>
          <p:cNvPr id="69" name="Object 3"/>
          <p:cNvGraphicFramePr>
            <a:graphicFrameLocks noChangeAspect="1"/>
          </p:cNvGraphicFramePr>
          <p:nvPr/>
        </p:nvGraphicFramePr>
        <p:xfrm>
          <a:off x="2542122" y="3501008"/>
          <a:ext cx="1017588" cy="468312"/>
        </p:xfrm>
        <a:graphic>
          <a:graphicData uri="http://schemas.openxmlformats.org/presentationml/2006/ole">
            <p:oleObj spid="_x0000_s31749" name="Equation" r:id="rId6" imgW="469800" imgH="215640" progId="Equation.3">
              <p:embed/>
            </p:oleObj>
          </a:graphicData>
        </a:graphic>
      </p:graphicFrame>
      <p:graphicFrame>
        <p:nvGraphicFramePr>
          <p:cNvPr id="31750" name="Object 6"/>
          <p:cNvGraphicFramePr>
            <a:graphicFrameLocks noChangeAspect="1"/>
          </p:cNvGraphicFramePr>
          <p:nvPr/>
        </p:nvGraphicFramePr>
        <p:xfrm>
          <a:off x="5652120" y="2564904"/>
          <a:ext cx="301625" cy="540246"/>
        </p:xfrm>
        <a:graphic>
          <a:graphicData uri="http://schemas.openxmlformats.org/presentationml/2006/ole">
            <p:oleObj spid="_x0000_s31750" name="Equation" r:id="rId7" imgW="139680" imgH="215640" progId="Equation.3">
              <p:embed/>
            </p:oleObj>
          </a:graphicData>
        </a:graphic>
      </p:graphicFrame>
      <p:graphicFrame>
        <p:nvGraphicFramePr>
          <p:cNvPr id="31751" name="Object 7"/>
          <p:cNvGraphicFramePr>
            <a:graphicFrameLocks noChangeAspect="1"/>
          </p:cNvGraphicFramePr>
          <p:nvPr/>
        </p:nvGraphicFramePr>
        <p:xfrm>
          <a:off x="1389063" y="0"/>
          <a:ext cx="330200" cy="539750"/>
        </p:xfrm>
        <a:graphic>
          <a:graphicData uri="http://schemas.openxmlformats.org/presentationml/2006/ole">
            <p:oleObj spid="_x0000_s31751" name="Equation" r:id="rId8" imgW="152280" imgH="215640" progId="Equation.3">
              <p:embed/>
            </p:oleObj>
          </a:graphicData>
        </a:graphic>
      </p:graphicFrame>
      <p:graphicFrame>
        <p:nvGraphicFramePr>
          <p:cNvPr id="31752" name="Object 8"/>
          <p:cNvGraphicFramePr>
            <a:graphicFrameLocks noChangeAspect="1"/>
          </p:cNvGraphicFramePr>
          <p:nvPr/>
        </p:nvGraphicFramePr>
        <p:xfrm>
          <a:off x="5652120" y="5877272"/>
          <a:ext cx="301625" cy="539750"/>
        </p:xfrm>
        <a:graphic>
          <a:graphicData uri="http://schemas.openxmlformats.org/presentationml/2006/ole">
            <p:oleObj spid="_x0000_s31752" name="Equation" r:id="rId9" imgW="139680" imgH="215640" progId="Equation.3">
              <p:embed/>
            </p:oleObj>
          </a:graphicData>
        </a:graphic>
      </p:graphicFrame>
      <p:graphicFrame>
        <p:nvGraphicFramePr>
          <p:cNvPr id="31753" name="Object 9"/>
          <p:cNvGraphicFramePr>
            <a:graphicFrameLocks noChangeAspect="1"/>
          </p:cNvGraphicFramePr>
          <p:nvPr/>
        </p:nvGraphicFramePr>
        <p:xfrm>
          <a:off x="1403648" y="3068960"/>
          <a:ext cx="330200" cy="539750"/>
        </p:xfrm>
        <a:graphic>
          <a:graphicData uri="http://schemas.openxmlformats.org/presentationml/2006/ole">
            <p:oleObj spid="_x0000_s31753" name="Equation" r:id="rId10" imgW="152280" imgH="215640" progId="Equation.3">
              <p:embed/>
            </p:oleObj>
          </a:graphicData>
        </a:graphic>
      </p:graphicFrame>
      <p:sp>
        <p:nvSpPr>
          <p:cNvPr id="74" name="TextBox 73"/>
          <p:cNvSpPr txBox="1"/>
          <p:nvPr/>
        </p:nvSpPr>
        <p:spPr>
          <a:xfrm>
            <a:off x="1979712" y="6165304"/>
            <a:ext cx="508473" cy="369332"/>
          </a:xfrm>
          <a:prstGeom prst="rect">
            <a:avLst/>
          </a:prstGeom>
          <a:noFill/>
        </p:spPr>
        <p:txBody>
          <a:bodyPr wrap="none" rtlCol="0">
            <a:spAutoFit/>
          </a:bodyPr>
          <a:lstStyle/>
          <a:p>
            <a:r>
              <a:rPr lang="en-US" dirty="0" smtClean="0"/>
              <a:t>5/4</a:t>
            </a:r>
            <a:endParaRPr lang="en-GB" dirty="0"/>
          </a:p>
        </p:txBody>
      </p:sp>
      <p:sp>
        <p:nvSpPr>
          <p:cNvPr id="75" name="TextBox 74"/>
          <p:cNvSpPr txBox="1"/>
          <p:nvPr/>
        </p:nvSpPr>
        <p:spPr>
          <a:xfrm>
            <a:off x="2555776" y="6165304"/>
            <a:ext cx="508473" cy="369332"/>
          </a:xfrm>
          <a:prstGeom prst="rect">
            <a:avLst/>
          </a:prstGeom>
          <a:noFill/>
        </p:spPr>
        <p:txBody>
          <a:bodyPr wrap="none" rtlCol="0">
            <a:spAutoFit/>
          </a:bodyPr>
          <a:lstStyle/>
          <a:p>
            <a:r>
              <a:rPr lang="en-US" dirty="0" smtClean="0"/>
              <a:t>6/4</a:t>
            </a:r>
            <a:endParaRPr lang="en-GB" dirty="0"/>
          </a:p>
        </p:txBody>
      </p:sp>
      <p:sp>
        <p:nvSpPr>
          <p:cNvPr id="76" name="TextBox 75"/>
          <p:cNvSpPr txBox="1"/>
          <p:nvPr/>
        </p:nvSpPr>
        <p:spPr>
          <a:xfrm>
            <a:off x="3131840" y="6165304"/>
            <a:ext cx="508473" cy="369332"/>
          </a:xfrm>
          <a:prstGeom prst="rect">
            <a:avLst/>
          </a:prstGeom>
          <a:noFill/>
        </p:spPr>
        <p:txBody>
          <a:bodyPr wrap="square" rtlCol="0">
            <a:spAutoFit/>
          </a:bodyPr>
          <a:lstStyle/>
          <a:p>
            <a:r>
              <a:rPr lang="en-US" dirty="0" smtClean="0"/>
              <a:t>7/4</a:t>
            </a:r>
            <a:endParaRPr lang="en-GB" dirty="0"/>
          </a:p>
        </p:txBody>
      </p:sp>
      <p:sp>
        <p:nvSpPr>
          <p:cNvPr id="77" name="TextBox 76"/>
          <p:cNvSpPr txBox="1"/>
          <p:nvPr/>
        </p:nvSpPr>
        <p:spPr>
          <a:xfrm>
            <a:off x="3707904" y="6165304"/>
            <a:ext cx="301686" cy="369332"/>
          </a:xfrm>
          <a:prstGeom prst="rect">
            <a:avLst/>
          </a:prstGeom>
          <a:noFill/>
        </p:spPr>
        <p:txBody>
          <a:bodyPr wrap="none" rtlCol="0">
            <a:spAutoFit/>
          </a:bodyPr>
          <a:lstStyle/>
          <a:p>
            <a:r>
              <a:rPr lang="en-US" dirty="0" smtClean="0"/>
              <a:t>2</a:t>
            </a:r>
            <a:endParaRPr lang="en-GB" dirty="0"/>
          </a:p>
        </p:txBody>
      </p:sp>
      <p:graphicFrame>
        <p:nvGraphicFramePr>
          <p:cNvPr id="81" name="Object 80"/>
          <p:cNvGraphicFramePr>
            <a:graphicFrameLocks noChangeAspect="1"/>
          </p:cNvGraphicFramePr>
          <p:nvPr/>
        </p:nvGraphicFramePr>
        <p:xfrm>
          <a:off x="5364088" y="3552457"/>
          <a:ext cx="1656184" cy="380475"/>
        </p:xfrm>
        <a:graphic>
          <a:graphicData uri="http://schemas.openxmlformats.org/presentationml/2006/ole">
            <p:oleObj spid="_x0000_s31754" name="Equation" r:id="rId11" imgW="939600" imgH="215640" progId="Equation.3">
              <p:embed/>
            </p:oleObj>
          </a:graphicData>
        </a:graphic>
      </p:graphicFrame>
      <p:sp>
        <p:nvSpPr>
          <p:cNvPr id="82" name="TextBox 81"/>
          <p:cNvSpPr txBox="1"/>
          <p:nvPr/>
        </p:nvSpPr>
        <p:spPr>
          <a:xfrm>
            <a:off x="7020272" y="3573016"/>
            <a:ext cx="1209049" cy="369332"/>
          </a:xfrm>
          <a:prstGeom prst="rect">
            <a:avLst/>
          </a:prstGeom>
          <a:noFill/>
        </p:spPr>
        <p:txBody>
          <a:bodyPr wrap="none" rtlCol="0">
            <a:spAutoFit/>
          </a:bodyPr>
          <a:lstStyle/>
          <a:p>
            <a:r>
              <a:rPr lang="en-US" dirty="0" smtClean="0"/>
              <a:t>For   b=1/4</a:t>
            </a:r>
            <a:endParaRPr lang="en-GB" dirty="0"/>
          </a:p>
        </p:txBody>
      </p:sp>
      <p:cxnSp>
        <p:nvCxnSpPr>
          <p:cNvPr id="86" name="Straight Connector 85"/>
          <p:cNvCxnSpPr/>
          <p:nvPr/>
        </p:nvCxnSpPr>
        <p:spPr>
          <a:xfrm flipH="1">
            <a:off x="2411760" y="5733256"/>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2843808" y="5301208"/>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2339752" y="5301208"/>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39752" y="530120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339752" y="5301208"/>
            <a:ext cx="5040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Date Placeholder 69"/>
          <p:cNvSpPr>
            <a:spLocks noGrp="1"/>
          </p:cNvSpPr>
          <p:nvPr>
            <p:ph type="dt" sz="half" idx="10"/>
          </p:nvPr>
        </p:nvSpPr>
        <p:spPr/>
        <p:txBody>
          <a:bodyPr/>
          <a:lstStyle/>
          <a:p>
            <a:fld id="{748C31A9-3708-4176-85ED-8E9096E67400}" type="datetime1">
              <a:rPr lang="en-GB" smtClean="0"/>
              <a:pPr/>
              <a:t>01/12/2013</a:t>
            </a:fld>
            <a:endParaRPr lang="en-GB"/>
          </a:p>
        </p:txBody>
      </p:sp>
      <p:sp>
        <p:nvSpPr>
          <p:cNvPr id="71" name="Slide Number Placeholder 70"/>
          <p:cNvSpPr>
            <a:spLocks noGrp="1"/>
          </p:cNvSpPr>
          <p:nvPr>
            <p:ph type="sldNum" sz="quarter" idx="12"/>
          </p:nvPr>
        </p:nvSpPr>
        <p:spPr/>
        <p:txBody>
          <a:bodyPr/>
          <a:lstStyle/>
          <a:p>
            <a:fld id="{1AC99574-BD32-4BAE-A6F6-2684FFE94A8F}" type="slidenum">
              <a:rPr lang="en-GB" smtClean="0"/>
              <a:pPr/>
              <a:t>16</a:t>
            </a:fld>
            <a:endParaRPr lang="en-GB"/>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467544" y="332656"/>
          <a:ext cx="2880320" cy="1571084"/>
        </p:xfrm>
        <a:graphic>
          <a:graphicData uri="http://schemas.openxmlformats.org/presentationml/2006/ole">
            <p:oleObj spid="_x0000_s239618" name="Equation" r:id="rId3" imgW="1676160" imgH="914400" progId="Equation.3">
              <p:embed/>
            </p:oleObj>
          </a:graphicData>
        </a:graphic>
      </p:graphicFrame>
      <p:cxnSp>
        <p:nvCxnSpPr>
          <p:cNvPr id="6" name="Straight Connector 5"/>
          <p:cNvCxnSpPr/>
          <p:nvPr/>
        </p:nvCxnSpPr>
        <p:spPr>
          <a:xfrm>
            <a:off x="611560" y="2132856"/>
            <a:ext cx="583264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5536" y="2564904"/>
            <a:ext cx="1283621" cy="369332"/>
          </a:xfrm>
          <a:prstGeom prst="rect">
            <a:avLst/>
          </a:prstGeom>
          <a:noFill/>
        </p:spPr>
        <p:txBody>
          <a:bodyPr wrap="none" rtlCol="0">
            <a:spAutoFit/>
          </a:bodyPr>
          <a:lstStyle/>
          <a:p>
            <a:r>
              <a:rPr lang="en-US" dirty="0" smtClean="0">
                <a:solidFill>
                  <a:srgbClr val="FF0000"/>
                </a:solidFill>
              </a:rPr>
              <a:t>Traffic light:</a:t>
            </a:r>
            <a:endParaRPr lang="en-GB" dirty="0">
              <a:solidFill>
                <a:srgbClr val="FF0000"/>
              </a:solidFill>
            </a:endParaRPr>
          </a:p>
        </p:txBody>
      </p:sp>
      <p:cxnSp>
        <p:nvCxnSpPr>
          <p:cNvPr id="9" name="Straight Connector 8"/>
          <p:cNvCxnSpPr/>
          <p:nvPr/>
        </p:nvCxnSpPr>
        <p:spPr>
          <a:xfrm>
            <a:off x="467544" y="3068960"/>
            <a:ext cx="12241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28" y="4005064"/>
            <a:ext cx="242374" cy="369332"/>
          </a:xfrm>
          <a:prstGeom prst="rect">
            <a:avLst/>
          </a:prstGeom>
          <a:noFill/>
        </p:spPr>
        <p:txBody>
          <a:bodyPr wrap="none" rtlCol="0">
            <a:spAutoFit/>
          </a:bodyPr>
          <a:lstStyle/>
          <a:p>
            <a:r>
              <a:rPr lang="en-US" dirty="0" smtClean="0"/>
              <a:t>I</a:t>
            </a:r>
            <a:endParaRPr lang="en-GB" dirty="0"/>
          </a:p>
        </p:txBody>
      </p:sp>
      <p:sp>
        <p:nvSpPr>
          <p:cNvPr id="11" name="TextBox 10"/>
          <p:cNvSpPr txBox="1"/>
          <p:nvPr/>
        </p:nvSpPr>
        <p:spPr>
          <a:xfrm>
            <a:off x="1115616" y="3861048"/>
            <a:ext cx="646459" cy="369332"/>
          </a:xfrm>
          <a:prstGeom prst="rect">
            <a:avLst/>
          </a:prstGeom>
          <a:noFill/>
        </p:spPr>
        <p:txBody>
          <a:bodyPr wrap="none" rtlCol="0">
            <a:spAutoFit/>
          </a:bodyPr>
          <a:lstStyle/>
          <a:p>
            <a:r>
              <a:rPr lang="en-US" dirty="0" smtClean="0"/>
              <a:t>obey</a:t>
            </a:r>
            <a:endParaRPr lang="en-GB" dirty="0"/>
          </a:p>
        </p:txBody>
      </p:sp>
      <p:sp>
        <p:nvSpPr>
          <p:cNvPr id="12" name="TextBox 11"/>
          <p:cNvSpPr txBox="1"/>
          <p:nvPr/>
        </p:nvSpPr>
        <p:spPr>
          <a:xfrm>
            <a:off x="1043608" y="4653136"/>
            <a:ext cx="910955" cy="369332"/>
          </a:xfrm>
          <a:prstGeom prst="rect">
            <a:avLst/>
          </a:prstGeom>
          <a:noFill/>
        </p:spPr>
        <p:txBody>
          <a:bodyPr wrap="none" rtlCol="0">
            <a:spAutoFit/>
          </a:bodyPr>
          <a:lstStyle/>
          <a:p>
            <a:r>
              <a:rPr lang="en-US" dirty="0" smtClean="0"/>
              <a:t>disobey</a:t>
            </a:r>
            <a:endParaRPr lang="en-GB" dirty="0"/>
          </a:p>
        </p:txBody>
      </p:sp>
      <p:sp>
        <p:nvSpPr>
          <p:cNvPr id="13" name="TextBox 12"/>
          <p:cNvSpPr txBox="1"/>
          <p:nvPr/>
        </p:nvSpPr>
        <p:spPr>
          <a:xfrm>
            <a:off x="2339752" y="3429000"/>
            <a:ext cx="729815" cy="369332"/>
          </a:xfrm>
          <a:prstGeom prst="rect">
            <a:avLst/>
          </a:prstGeom>
          <a:noFill/>
        </p:spPr>
        <p:txBody>
          <a:bodyPr wrap="none" rtlCol="0">
            <a:spAutoFit/>
          </a:bodyPr>
          <a:lstStyle/>
          <a:p>
            <a:r>
              <a:rPr lang="en-US" dirty="0" smtClean="0"/>
              <a:t>Obey </a:t>
            </a:r>
            <a:endParaRPr lang="en-GB" dirty="0"/>
          </a:p>
        </p:txBody>
      </p:sp>
      <p:sp>
        <p:nvSpPr>
          <p:cNvPr id="14" name="TextBox 13"/>
          <p:cNvSpPr txBox="1"/>
          <p:nvPr/>
        </p:nvSpPr>
        <p:spPr>
          <a:xfrm>
            <a:off x="3491880" y="3429000"/>
            <a:ext cx="910955" cy="369332"/>
          </a:xfrm>
          <a:prstGeom prst="rect">
            <a:avLst/>
          </a:prstGeom>
          <a:noFill/>
        </p:spPr>
        <p:txBody>
          <a:bodyPr wrap="none" rtlCol="0">
            <a:spAutoFit/>
          </a:bodyPr>
          <a:lstStyle/>
          <a:p>
            <a:r>
              <a:rPr lang="en-US" dirty="0" smtClean="0"/>
              <a:t>disobey</a:t>
            </a:r>
            <a:endParaRPr lang="en-GB" dirty="0"/>
          </a:p>
        </p:txBody>
      </p:sp>
      <p:graphicFrame>
        <p:nvGraphicFramePr>
          <p:cNvPr id="15" name="Table 14"/>
          <p:cNvGraphicFramePr>
            <a:graphicFrameLocks noGrp="1"/>
          </p:cNvGraphicFramePr>
          <p:nvPr/>
        </p:nvGraphicFramePr>
        <p:xfrm>
          <a:off x="2195736" y="4005064"/>
          <a:ext cx="2304256" cy="1008112"/>
        </p:xfrm>
        <a:graphic>
          <a:graphicData uri="http://schemas.openxmlformats.org/drawingml/2006/table">
            <a:tbl>
              <a:tblPr firstRow="1" bandRow="1">
                <a:tableStyleId>{5940675A-B579-460E-94D1-54222C63F5DA}</a:tableStyleId>
              </a:tblPr>
              <a:tblGrid>
                <a:gridCol w="1152128"/>
                <a:gridCol w="1152128"/>
              </a:tblGrid>
              <a:tr h="504056">
                <a:tc>
                  <a:txBody>
                    <a:bodyPr/>
                    <a:lstStyle/>
                    <a:p>
                      <a:r>
                        <a:rPr lang="en-US" dirty="0" smtClean="0"/>
                        <a:t>d</a:t>
                      </a:r>
                      <a:endParaRPr lang="en-GB" dirty="0"/>
                    </a:p>
                  </a:txBody>
                  <a:tcPr/>
                </a:tc>
                <a:tc>
                  <a:txBody>
                    <a:bodyPr/>
                    <a:lstStyle/>
                    <a:p>
                      <a:r>
                        <a:rPr lang="en-US" dirty="0" err="1" smtClean="0"/>
                        <a:t>d+D</a:t>
                      </a:r>
                      <a:endParaRPr lang="en-GB" dirty="0"/>
                    </a:p>
                  </a:txBody>
                  <a:tcPr/>
                </a:tc>
              </a:tr>
              <a:tr h="504056">
                <a:tc>
                  <a:txBody>
                    <a:bodyPr/>
                    <a:lstStyle/>
                    <a:p>
                      <a:r>
                        <a:rPr lang="en-US" dirty="0" smtClean="0"/>
                        <a:t>0</a:t>
                      </a:r>
                      <a:endParaRPr lang="en-GB" dirty="0"/>
                    </a:p>
                  </a:txBody>
                  <a:tcPr/>
                </a:tc>
                <a:tc>
                  <a:txBody>
                    <a:bodyPr/>
                    <a:lstStyle/>
                    <a:p>
                      <a:r>
                        <a:rPr lang="en-US" dirty="0" smtClean="0"/>
                        <a:t>D</a:t>
                      </a:r>
                      <a:endParaRPr lang="en-GB" dirty="0"/>
                    </a:p>
                  </a:txBody>
                  <a:tcPr/>
                </a:tc>
              </a:tr>
            </a:tbl>
          </a:graphicData>
        </a:graphic>
      </p:graphicFrame>
      <p:sp>
        <p:nvSpPr>
          <p:cNvPr id="17" name="TextBox 16"/>
          <p:cNvSpPr txBox="1"/>
          <p:nvPr/>
        </p:nvSpPr>
        <p:spPr>
          <a:xfrm>
            <a:off x="5220072" y="3284984"/>
            <a:ext cx="2300758" cy="369332"/>
          </a:xfrm>
          <a:prstGeom prst="rect">
            <a:avLst/>
          </a:prstGeom>
          <a:noFill/>
        </p:spPr>
        <p:txBody>
          <a:bodyPr wrap="none" rtlCol="0">
            <a:spAutoFit/>
          </a:bodyPr>
          <a:lstStyle/>
          <a:p>
            <a:r>
              <a:rPr lang="en-US" dirty="0" smtClean="0"/>
              <a:t>:</a:t>
            </a:r>
            <a:r>
              <a:rPr lang="en-US" dirty="0" err="1" smtClean="0"/>
              <a:t>deley</a:t>
            </a:r>
            <a:r>
              <a:rPr lang="en-US" dirty="0" smtClean="0"/>
              <a:t>     D: congestion</a:t>
            </a:r>
            <a:endParaRPr lang="en-GB" dirty="0"/>
          </a:p>
        </p:txBody>
      </p:sp>
      <p:sp>
        <p:nvSpPr>
          <p:cNvPr id="18" name="TextBox 17"/>
          <p:cNvSpPr txBox="1"/>
          <p:nvPr/>
        </p:nvSpPr>
        <p:spPr>
          <a:xfrm>
            <a:off x="4932040" y="4293096"/>
            <a:ext cx="3783536" cy="646331"/>
          </a:xfrm>
          <a:prstGeom prst="rect">
            <a:avLst/>
          </a:prstGeom>
          <a:noFill/>
        </p:spPr>
        <p:txBody>
          <a:bodyPr wrap="none" rtlCol="0">
            <a:spAutoFit/>
          </a:bodyPr>
          <a:lstStyle/>
          <a:p>
            <a:r>
              <a:rPr lang="en-US" dirty="0" smtClean="0"/>
              <a:t>Probability to catch  by traffic police :p</a:t>
            </a:r>
          </a:p>
          <a:p>
            <a:r>
              <a:rPr lang="en-US" dirty="0" smtClean="0"/>
              <a:t>F:fine for jumping</a:t>
            </a:r>
            <a:endParaRPr lang="en-GB" dirty="0"/>
          </a:p>
        </p:txBody>
      </p:sp>
      <p:sp>
        <p:nvSpPr>
          <p:cNvPr id="19" name="TextBox 18"/>
          <p:cNvSpPr txBox="1"/>
          <p:nvPr/>
        </p:nvSpPr>
        <p:spPr>
          <a:xfrm>
            <a:off x="3203848" y="3284984"/>
            <a:ext cx="300082" cy="369332"/>
          </a:xfrm>
          <a:prstGeom prst="rect">
            <a:avLst/>
          </a:prstGeom>
          <a:noFill/>
        </p:spPr>
        <p:txBody>
          <a:bodyPr wrap="none" rtlCol="0">
            <a:spAutoFit/>
          </a:bodyPr>
          <a:lstStyle/>
          <a:p>
            <a:r>
              <a:rPr lang="en-US" dirty="0" smtClean="0"/>
              <a:t>II</a:t>
            </a:r>
            <a:endParaRPr lang="en-GB" dirty="0"/>
          </a:p>
        </p:txBody>
      </p:sp>
      <p:sp>
        <p:nvSpPr>
          <p:cNvPr id="16" name="Date Placeholder 15"/>
          <p:cNvSpPr>
            <a:spLocks noGrp="1"/>
          </p:cNvSpPr>
          <p:nvPr>
            <p:ph type="dt" sz="half" idx="10"/>
          </p:nvPr>
        </p:nvSpPr>
        <p:spPr/>
        <p:txBody>
          <a:bodyPr/>
          <a:lstStyle/>
          <a:p>
            <a:fld id="{D80BC03F-B0BB-417C-9B53-F56E6414BD2A}" type="datetime1">
              <a:rPr lang="en-GB" smtClean="0"/>
              <a:pPr/>
              <a:t>01/12/2013</a:t>
            </a:fld>
            <a:endParaRPr lang="en-GB"/>
          </a:p>
        </p:txBody>
      </p:sp>
      <p:sp>
        <p:nvSpPr>
          <p:cNvPr id="20" name="Slide Number Placeholder 19"/>
          <p:cNvSpPr>
            <a:spLocks noGrp="1"/>
          </p:cNvSpPr>
          <p:nvPr>
            <p:ph type="sldNum" sz="quarter" idx="12"/>
          </p:nvPr>
        </p:nvSpPr>
        <p:spPr/>
        <p:txBody>
          <a:bodyPr/>
          <a:lstStyle/>
          <a:p>
            <a:fld id="{1AC99574-BD32-4BAE-A6F6-2684FFE94A8F}" type="slidenum">
              <a:rPr lang="en-GB" smtClean="0"/>
              <a:pPr/>
              <a:t>160</a:t>
            </a:fld>
            <a:endParaRPr lang="en-GB"/>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980728"/>
            <a:ext cx="910955" cy="923330"/>
          </a:xfrm>
          <a:prstGeom prst="rect">
            <a:avLst/>
          </a:prstGeom>
          <a:noFill/>
        </p:spPr>
        <p:txBody>
          <a:bodyPr wrap="none" rtlCol="0">
            <a:spAutoFit/>
          </a:bodyPr>
          <a:lstStyle/>
          <a:p>
            <a:r>
              <a:rPr lang="en-US" dirty="0" smtClean="0"/>
              <a:t>Obey</a:t>
            </a:r>
          </a:p>
          <a:p>
            <a:endParaRPr lang="en-US" dirty="0" smtClean="0"/>
          </a:p>
          <a:p>
            <a:r>
              <a:rPr lang="en-US" dirty="0" smtClean="0"/>
              <a:t>disobey</a:t>
            </a:r>
            <a:endParaRPr lang="en-GB" dirty="0"/>
          </a:p>
        </p:txBody>
      </p:sp>
      <p:sp>
        <p:nvSpPr>
          <p:cNvPr id="4" name="TextBox 3"/>
          <p:cNvSpPr txBox="1"/>
          <p:nvPr/>
        </p:nvSpPr>
        <p:spPr>
          <a:xfrm>
            <a:off x="1907704" y="476672"/>
            <a:ext cx="2566985" cy="369332"/>
          </a:xfrm>
          <a:prstGeom prst="rect">
            <a:avLst/>
          </a:prstGeom>
          <a:noFill/>
        </p:spPr>
        <p:txBody>
          <a:bodyPr wrap="none" rtlCol="0">
            <a:spAutoFit/>
          </a:bodyPr>
          <a:lstStyle/>
          <a:p>
            <a:r>
              <a:rPr lang="en-US" dirty="0" smtClean="0"/>
              <a:t>Obey                      disobey</a:t>
            </a:r>
            <a:endParaRPr lang="en-GB" dirty="0"/>
          </a:p>
        </p:txBody>
      </p:sp>
      <p:graphicFrame>
        <p:nvGraphicFramePr>
          <p:cNvPr id="5" name="Table 4"/>
          <p:cNvGraphicFramePr>
            <a:graphicFrameLocks noGrp="1"/>
          </p:cNvGraphicFramePr>
          <p:nvPr/>
        </p:nvGraphicFramePr>
        <p:xfrm>
          <a:off x="1907704" y="1124744"/>
          <a:ext cx="2903984" cy="731520"/>
        </p:xfrm>
        <a:graphic>
          <a:graphicData uri="http://schemas.openxmlformats.org/drawingml/2006/table">
            <a:tbl>
              <a:tblPr firstRow="1" bandRow="1">
                <a:tableStyleId>{5940675A-B579-460E-94D1-54222C63F5DA}</a:tableStyleId>
              </a:tblPr>
              <a:tblGrid>
                <a:gridCol w="1451992"/>
                <a:gridCol w="1451992"/>
              </a:tblGrid>
              <a:tr h="362952">
                <a:tc>
                  <a:txBody>
                    <a:bodyPr/>
                    <a:lstStyle/>
                    <a:p>
                      <a:r>
                        <a:rPr lang="en-US" dirty="0" smtClean="0"/>
                        <a:t>C(d,0,0)</a:t>
                      </a:r>
                      <a:endParaRPr lang="en-GB" dirty="0"/>
                    </a:p>
                  </a:txBody>
                  <a:tcPr/>
                </a:tc>
                <a:tc>
                  <a:txBody>
                    <a:bodyPr/>
                    <a:lstStyle/>
                    <a:p>
                      <a:r>
                        <a:rPr lang="en-US" dirty="0" smtClean="0"/>
                        <a:t>C(d+D,0,0)</a:t>
                      </a:r>
                      <a:endParaRPr lang="en-GB" dirty="0"/>
                    </a:p>
                  </a:txBody>
                  <a:tcPr/>
                </a:tc>
              </a:tr>
              <a:tr h="362952">
                <a:tc>
                  <a:txBody>
                    <a:bodyPr/>
                    <a:lstStyle/>
                    <a:p>
                      <a:r>
                        <a:rPr lang="en-US" dirty="0" smtClean="0"/>
                        <a:t>C(0,f,p)</a:t>
                      </a:r>
                      <a:endParaRPr lang="en-GB" dirty="0"/>
                    </a:p>
                  </a:txBody>
                  <a:tcPr/>
                </a:tc>
                <a:tc>
                  <a:txBody>
                    <a:bodyPr/>
                    <a:lstStyle/>
                    <a:p>
                      <a:r>
                        <a:rPr lang="en-US" dirty="0" smtClean="0"/>
                        <a:t>C(</a:t>
                      </a:r>
                      <a:r>
                        <a:rPr lang="en-US" dirty="0" err="1" smtClean="0"/>
                        <a:t>D,p,f</a:t>
                      </a:r>
                      <a:r>
                        <a:rPr lang="en-US" dirty="0" smtClean="0"/>
                        <a:t>)</a:t>
                      </a:r>
                      <a:endParaRPr lang="en-GB" dirty="0"/>
                    </a:p>
                  </a:txBody>
                  <a:tcPr/>
                </a:tc>
              </a:tr>
            </a:tbl>
          </a:graphicData>
        </a:graphic>
      </p:graphicFrame>
      <p:sp>
        <p:nvSpPr>
          <p:cNvPr id="6" name="TextBox 5"/>
          <p:cNvSpPr txBox="1"/>
          <p:nvPr/>
        </p:nvSpPr>
        <p:spPr>
          <a:xfrm>
            <a:off x="5508104" y="1412776"/>
            <a:ext cx="851195" cy="369332"/>
          </a:xfrm>
          <a:prstGeom prst="rect">
            <a:avLst/>
          </a:prstGeom>
          <a:noFill/>
        </p:spPr>
        <p:txBody>
          <a:bodyPr wrap="none" rtlCol="0">
            <a:spAutoFit/>
          </a:bodyPr>
          <a:lstStyle/>
          <a:p>
            <a:r>
              <a:rPr lang="en-US" dirty="0" smtClean="0"/>
              <a:t>C=</a:t>
            </a:r>
            <a:r>
              <a:rPr lang="en-US" dirty="0" err="1" smtClean="0"/>
              <a:t>d+pf</a:t>
            </a:r>
            <a:endParaRPr lang="en-GB" dirty="0"/>
          </a:p>
        </p:txBody>
      </p:sp>
      <p:sp>
        <p:nvSpPr>
          <p:cNvPr id="7" name="TextBox 6"/>
          <p:cNvSpPr txBox="1"/>
          <p:nvPr/>
        </p:nvSpPr>
        <p:spPr>
          <a:xfrm>
            <a:off x="827584" y="2708920"/>
            <a:ext cx="910955" cy="923330"/>
          </a:xfrm>
          <a:prstGeom prst="rect">
            <a:avLst/>
          </a:prstGeom>
          <a:noFill/>
        </p:spPr>
        <p:txBody>
          <a:bodyPr wrap="none" rtlCol="0">
            <a:spAutoFit/>
          </a:bodyPr>
          <a:lstStyle/>
          <a:p>
            <a:r>
              <a:rPr lang="en-US" dirty="0" smtClean="0"/>
              <a:t>Obey</a:t>
            </a:r>
          </a:p>
          <a:p>
            <a:endParaRPr lang="en-US" dirty="0" smtClean="0"/>
          </a:p>
          <a:p>
            <a:r>
              <a:rPr lang="en-US" dirty="0" smtClean="0"/>
              <a:t>disobey</a:t>
            </a:r>
            <a:endParaRPr lang="en-GB" dirty="0"/>
          </a:p>
        </p:txBody>
      </p:sp>
      <p:sp>
        <p:nvSpPr>
          <p:cNvPr id="8" name="TextBox 7"/>
          <p:cNvSpPr txBox="1"/>
          <p:nvPr/>
        </p:nvSpPr>
        <p:spPr>
          <a:xfrm>
            <a:off x="1835696" y="2492896"/>
            <a:ext cx="2196692" cy="369332"/>
          </a:xfrm>
          <a:prstGeom prst="rect">
            <a:avLst/>
          </a:prstGeom>
          <a:noFill/>
        </p:spPr>
        <p:txBody>
          <a:bodyPr wrap="none" rtlCol="0">
            <a:spAutoFit/>
          </a:bodyPr>
          <a:lstStyle/>
          <a:p>
            <a:r>
              <a:rPr lang="en-US" dirty="0" smtClean="0"/>
              <a:t>Obey           disobey    </a:t>
            </a:r>
            <a:endParaRPr lang="en-GB" dirty="0"/>
          </a:p>
        </p:txBody>
      </p:sp>
      <p:graphicFrame>
        <p:nvGraphicFramePr>
          <p:cNvPr id="9" name="Table 8"/>
          <p:cNvGraphicFramePr>
            <a:graphicFrameLocks noGrp="1"/>
          </p:cNvGraphicFramePr>
          <p:nvPr/>
        </p:nvGraphicFramePr>
        <p:xfrm>
          <a:off x="1763688" y="2924944"/>
          <a:ext cx="2232248" cy="731520"/>
        </p:xfrm>
        <a:graphic>
          <a:graphicData uri="http://schemas.openxmlformats.org/drawingml/2006/table">
            <a:tbl>
              <a:tblPr firstRow="1" bandRow="1">
                <a:tableStyleId>{5940675A-B579-460E-94D1-54222C63F5DA}</a:tableStyleId>
              </a:tblPr>
              <a:tblGrid>
                <a:gridCol w="1116124"/>
                <a:gridCol w="1116124"/>
              </a:tblGrid>
              <a:tr h="262828">
                <a:tc>
                  <a:txBody>
                    <a:bodyPr/>
                    <a:lstStyle/>
                    <a:p>
                      <a:r>
                        <a:rPr lang="en-US" dirty="0" smtClean="0"/>
                        <a:t>d</a:t>
                      </a:r>
                      <a:endParaRPr lang="en-GB" dirty="0"/>
                    </a:p>
                  </a:txBody>
                  <a:tcPr/>
                </a:tc>
                <a:tc>
                  <a:txBody>
                    <a:bodyPr/>
                    <a:lstStyle/>
                    <a:p>
                      <a:r>
                        <a:rPr lang="en-US" dirty="0" smtClean="0"/>
                        <a:t>D+D</a:t>
                      </a:r>
                      <a:endParaRPr lang="en-GB" dirty="0"/>
                    </a:p>
                  </a:txBody>
                  <a:tcPr/>
                </a:tc>
              </a:tr>
              <a:tr h="262828">
                <a:tc>
                  <a:txBody>
                    <a:bodyPr/>
                    <a:lstStyle/>
                    <a:p>
                      <a:r>
                        <a:rPr lang="en-US" dirty="0" smtClean="0"/>
                        <a:t>0+pf</a:t>
                      </a:r>
                      <a:endParaRPr lang="en-GB" dirty="0"/>
                    </a:p>
                  </a:txBody>
                  <a:tcPr/>
                </a:tc>
                <a:tc>
                  <a:txBody>
                    <a:bodyPr/>
                    <a:lstStyle/>
                    <a:p>
                      <a:r>
                        <a:rPr lang="en-US" dirty="0" err="1" smtClean="0"/>
                        <a:t>D+pf</a:t>
                      </a:r>
                      <a:endParaRPr lang="en-GB" dirty="0"/>
                    </a:p>
                  </a:txBody>
                  <a:tcPr/>
                </a:tc>
              </a:tr>
            </a:tbl>
          </a:graphicData>
        </a:graphic>
      </p:graphicFrame>
      <p:sp>
        <p:nvSpPr>
          <p:cNvPr id="11" name="TextBox 10"/>
          <p:cNvSpPr txBox="1"/>
          <p:nvPr/>
        </p:nvSpPr>
        <p:spPr>
          <a:xfrm>
            <a:off x="4716016" y="3140968"/>
            <a:ext cx="612412" cy="369332"/>
          </a:xfrm>
          <a:prstGeom prst="rect">
            <a:avLst/>
          </a:prstGeom>
          <a:noFill/>
        </p:spPr>
        <p:txBody>
          <a:bodyPr wrap="none" rtlCol="0">
            <a:spAutoFit/>
          </a:bodyPr>
          <a:lstStyle/>
          <a:p>
            <a:r>
              <a:rPr lang="en-US" dirty="0" smtClean="0"/>
              <a:t>Pf&gt;d</a:t>
            </a:r>
            <a:endParaRPr lang="en-GB" dirty="0"/>
          </a:p>
        </p:txBody>
      </p:sp>
      <p:cxnSp>
        <p:nvCxnSpPr>
          <p:cNvPr id="13" name="Straight Arrow Connector 12"/>
          <p:cNvCxnSpPr/>
          <p:nvPr/>
        </p:nvCxnSpPr>
        <p:spPr>
          <a:xfrm>
            <a:off x="5364088" y="328498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84168" y="3284984"/>
            <a:ext cx="2130776" cy="369332"/>
          </a:xfrm>
          <a:prstGeom prst="rect">
            <a:avLst/>
          </a:prstGeom>
          <a:noFill/>
        </p:spPr>
        <p:txBody>
          <a:bodyPr wrap="none" rtlCol="0">
            <a:spAutoFit/>
          </a:bodyPr>
          <a:lstStyle/>
          <a:p>
            <a:r>
              <a:rPr lang="en-US" dirty="0" smtClean="0"/>
              <a:t>Obey is best strategy</a:t>
            </a:r>
            <a:endParaRPr lang="en-GB" dirty="0"/>
          </a:p>
        </p:txBody>
      </p:sp>
      <p:cxnSp>
        <p:nvCxnSpPr>
          <p:cNvPr id="17" name="Straight Connector 16"/>
          <p:cNvCxnSpPr/>
          <p:nvPr/>
        </p:nvCxnSpPr>
        <p:spPr>
          <a:xfrm flipV="1">
            <a:off x="539552" y="3933056"/>
            <a:ext cx="5400600"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3568" y="4365104"/>
            <a:ext cx="1927772" cy="369332"/>
          </a:xfrm>
          <a:prstGeom prst="rect">
            <a:avLst/>
          </a:prstGeom>
          <a:noFill/>
        </p:spPr>
        <p:txBody>
          <a:bodyPr wrap="none" rtlCol="0">
            <a:spAutoFit/>
          </a:bodyPr>
          <a:lstStyle/>
          <a:p>
            <a:r>
              <a:rPr lang="en-US" dirty="0" smtClean="0"/>
              <a:t>Husband and wife </a:t>
            </a:r>
            <a:endParaRPr lang="en-GB" dirty="0"/>
          </a:p>
        </p:txBody>
      </p:sp>
      <p:sp>
        <p:nvSpPr>
          <p:cNvPr id="19" name="TextBox 18"/>
          <p:cNvSpPr txBox="1"/>
          <p:nvPr/>
        </p:nvSpPr>
        <p:spPr>
          <a:xfrm>
            <a:off x="2699792" y="4365104"/>
            <a:ext cx="328936" cy="369332"/>
          </a:xfrm>
          <a:prstGeom prst="rect">
            <a:avLst/>
          </a:prstGeom>
          <a:noFill/>
        </p:spPr>
        <p:txBody>
          <a:bodyPr wrap="square" rtlCol="0">
            <a:spAutoFit/>
          </a:bodyPr>
          <a:lstStyle/>
          <a:p>
            <a:r>
              <a:rPr lang="en-US" dirty="0" smtClean="0"/>
              <a:t>H</a:t>
            </a:r>
            <a:endParaRPr lang="en-GB" dirty="0"/>
          </a:p>
        </p:txBody>
      </p:sp>
      <p:cxnSp>
        <p:nvCxnSpPr>
          <p:cNvPr id="23" name="Straight Arrow Connector 22"/>
          <p:cNvCxnSpPr/>
          <p:nvPr/>
        </p:nvCxnSpPr>
        <p:spPr>
          <a:xfrm>
            <a:off x="3203848" y="458112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51920" y="4437112"/>
            <a:ext cx="308098" cy="369332"/>
          </a:xfrm>
          <a:prstGeom prst="rect">
            <a:avLst/>
          </a:prstGeom>
          <a:noFill/>
        </p:spPr>
        <p:txBody>
          <a:bodyPr wrap="none" rtlCol="0">
            <a:spAutoFit/>
          </a:bodyPr>
          <a:lstStyle/>
          <a:p>
            <a:r>
              <a:rPr lang="en-US" dirty="0" smtClean="0"/>
              <a:t>C</a:t>
            </a:r>
            <a:endParaRPr lang="en-GB" dirty="0"/>
          </a:p>
        </p:txBody>
      </p:sp>
      <p:sp>
        <p:nvSpPr>
          <p:cNvPr id="25" name="TextBox 24"/>
          <p:cNvSpPr txBox="1"/>
          <p:nvPr/>
        </p:nvSpPr>
        <p:spPr>
          <a:xfrm>
            <a:off x="4788024" y="4365104"/>
            <a:ext cx="389850" cy="369332"/>
          </a:xfrm>
          <a:prstGeom prst="rect">
            <a:avLst/>
          </a:prstGeom>
          <a:noFill/>
        </p:spPr>
        <p:txBody>
          <a:bodyPr wrap="none" rtlCol="0">
            <a:spAutoFit/>
          </a:bodyPr>
          <a:lstStyle/>
          <a:p>
            <a:r>
              <a:rPr lang="en-US" dirty="0" smtClean="0"/>
              <a:t>W</a:t>
            </a:r>
            <a:endParaRPr lang="en-GB" dirty="0"/>
          </a:p>
        </p:txBody>
      </p:sp>
      <p:cxnSp>
        <p:nvCxnSpPr>
          <p:cNvPr id="27" name="Straight Arrow Connector 26"/>
          <p:cNvCxnSpPr/>
          <p:nvPr/>
        </p:nvCxnSpPr>
        <p:spPr>
          <a:xfrm>
            <a:off x="5292080" y="458112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28184" y="4437112"/>
            <a:ext cx="381836" cy="369332"/>
          </a:xfrm>
          <a:prstGeom prst="rect">
            <a:avLst/>
          </a:prstGeom>
          <a:noFill/>
        </p:spPr>
        <p:txBody>
          <a:bodyPr wrap="none" rtlCol="0">
            <a:spAutoFit/>
          </a:bodyPr>
          <a:lstStyle/>
          <a:p>
            <a:r>
              <a:rPr lang="en-US" dirty="0" smtClean="0"/>
              <a:t>M</a:t>
            </a:r>
            <a:endParaRPr lang="en-GB" dirty="0"/>
          </a:p>
        </p:txBody>
      </p:sp>
      <p:sp>
        <p:nvSpPr>
          <p:cNvPr id="29" name="TextBox 28"/>
          <p:cNvSpPr txBox="1"/>
          <p:nvPr/>
        </p:nvSpPr>
        <p:spPr>
          <a:xfrm>
            <a:off x="251520" y="5877272"/>
            <a:ext cx="328936" cy="369332"/>
          </a:xfrm>
          <a:prstGeom prst="rect">
            <a:avLst/>
          </a:prstGeom>
          <a:noFill/>
        </p:spPr>
        <p:txBody>
          <a:bodyPr wrap="none" rtlCol="0">
            <a:spAutoFit/>
          </a:bodyPr>
          <a:lstStyle/>
          <a:p>
            <a:r>
              <a:rPr lang="en-US" dirty="0" smtClean="0"/>
              <a:t>H</a:t>
            </a:r>
            <a:endParaRPr lang="en-GB" dirty="0"/>
          </a:p>
        </p:txBody>
      </p:sp>
      <p:sp>
        <p:nvSpPr>
          <p:cNvPr id="31" name="TextBox 30"/>
          <p:cNvSpPr txBox="1"/>
          <p:nvPr/>
        </p:nvSpPr>
        <p:spPr>
          <a:xfrm>
            <a:off x="971600" y="5661248"/>
            <a:ext cx="890950" cy="923330"/>
          </a:xfrm>
          <a:prstGeom prst="rect">
            <a:avLst/>
          </a:prstGeom>
          <a:noFill/>
        </p:spPr>
        <p:txBody>
          <a:bodyPr wrap="none" rtlCol="0">
            <a:spAutoFit/>
          </a:bodyPr>
          <a:lstStyle/>
          <a:p>
            <a:r>
              <a:rPr lang="en-US" dirty="0" smtClean="0"/>
              <a:t>Movies</a:t>
            </a:r>
          </a:p>
          <a:p>
            <a:endParaRPr lang="en-US" dirty="0" smtClean="0"/>
          </a:p>
          <a:p>
            <a:r>
              <a:rPr lang="en-US" dirty="0" smtClean="0"/>
              <a:t>cricket</a:t>
            </a:r>
            <a:endParaRPr lang="en-GB" dirty="0"/>
          </a:p>
        </p:txBody>
      </p:sp>
      <p:sp>
        <p:nvSpPr>
          <p:cNvPr id="32" name="TextBox 31"/>
          <p:cNvSpPr txBox="1"/>
          <p:nvPr/>
        </p:nvSpPr>
        <p:spPr>
          <a:xfrm>
            <a:off x="2771800" y="4941168"/>
            <a:ext cx="389850" cy="369332"/>
          </a:xfrm>
          <a:prstGeom prst="rect">
            <a:avLst/>
          </a:prstGeom>
          <a:noFill/>
        </p:spPr>
        <p:txBody>
          <a:bodyPr wrap="none" rtlCol="0">
            <a:spAutoFit/>
          </a:bodyPr>
          <a:lstStyle/>
          <a:p>
            <a:r>
              <a:rPr lang="en-US" dirty="0" smtClean="0"/>
              <a:t>W</a:t>
            </a:r>
            <a:endParaRPr lang="en-GB" dirty="0"/>
          </a:p>
        </p:txBody>
      </p:sp>
      <p:sp>
        <p:nvSpPr>
          <p:cNvPr id="33" name="TextBox 32"/>
          <p:cNvSpPr txBox="1"/>
          <p:nvPr/>
        </p:nvSpPr>
        <p:spPr>
          <a:xfrm>
            <a:off x="2195736" y="5301208"/>
            <a:ext cx="1851725" cy="369332"/>
          </a:xfrm>
          <a:prstGeom prst="rect">
            <a:avLst/>
          </a:prstGeom>
          <a:noFill/>
        </p:spPr>
        <p:txBody>
          <a:bodyPr wrap="none" rtlCol="0">
            <a:spAutoFit/>
          </a:bodyPr>
          <a:lstStyle/>
          <a:p>
            <a:r>
              <a:rPr lang="en-US" dirty="0" smtClean="0"/>
              <a:t>Movies       cricket</a:t>
            </a:r>
            <a:endParaRPr lang="en-GB" dirty="0"/>
          </a:p>
        </p:txBody>
      </p:sp>
      <p:graphicFrame>
        <p:nvGraphicFramePr>
          <p:cNvPr id="34" name="Table 33"/>
          <p:cNvGraphicFramePr>
            <a:graphicFrameLocks noGrp="1"/>
          </p:cNvGraphicFramePr>
          <p:nvPr/>
        </p:nvGraphicFramePr>
        <p:xfrm>
          <a:off x="1979712" y="5733256"/>
          <a:ext cx="2376264" cy="731520"/>
        </p:xfrm>
        <a:graphic>
          <a:graphicData uri="http://schemas.openxmlformats.org/drawingml/2006/table">
            <a:tbl>
              <a:tblPr firstRow="1" bandRow="1">
                <a:tableStyleId>{5940675A-B579-460E-94D1-54222C63F5DA}</a:tableStyleId>
              </a:tblPr>
              <a:tblGrid>
                <a:gridCol w="1188132"/>
                <a:gridCol w="1188132"/>
              </a:tblGrid>
              <a:tr h="334836">
                <a:tc>
                  <a:txBody>
                    <a:bodyPr/>
                    <a:lstStyle/>
                    <a:p>
                      <a:r>
                        <a:rPr lang="en-US" dirty="0" smtClean="0"/>
                        <a:t>10,5</a:t>
                      </a:r>
                      <a:endParaRPr lang="en-GB" dirty="0"/>
                    </a:p>
                  </a:txBody>
                  <a:tcPr/>
                </a:tc>
                <a:tc>
                  <a:txBody>
                    <a:bodyPr/>
                    <a:lstStyle/>
                    <a:p>
                      <a:r>
                        <a:rPr lang="en-US" dirty="0" smtClean="0"/>
                        <a:t>1,1</a:t>
                      </a:r>
                      <a:endParaRPr lang="en-GB" dirty="0"/>
                    </a:p>
                  </a:txBody>
                  <a:tcPr/>
                </a:tc>
              </a:tr>
              <a:tr h="334836">
                <a:tc>
                  <a:txBody>
                    <a:bodyPr/>
                    <a:lstStyle/>
                    <a:p>
                      <a:r>
                        <a:rPr lang="en-US" dirty="0" smtClean="0"/>
                        <a:t>-10,-10</a:t>
                      </a:r>
                      <a:endParaRPr lang="en-GB" dirty="0"/>
                    </a:p>
                  </a:txBody>
                  <a:tcPr/>
                </a:tc>
                <a:tc>
                  <a:txBody>
                    <a:bodyPr/>
                    <a:lstStyle/>
                    <a:p>
                      <a:r>
                        <a:rPr lang="en-US" dirty="0" smtClean="0"/>
                        <a:t>5,10</a:t>
                      </a:r>
                      <a:endParaRPr lang="en-GB" dirty="0"/>
                    </a:p>
                  </a:txBody>
                  <a:tcPr/>
                </a:tc>
              </a:tr>
            </a:tbl>
          </a:graphicData>
        </a:graphic>
      </p:graphicFrame>
      <p:sp>
        <p:nvSpPr>
          <p:cNvPr id="26" name="Date Placeholder 25"/>
          <p:cNvSpPr>
            <a:spLocks noGrp="1"/>
          </p:cNvSpPr>
          <p:nvPr>
            <p:ph type="dt" sz="half" idx="10"/>
          </p:nvPr>
        </p:nvSpPr>
        <p:spPr/>
        <p:txBody>
          <a:bodyPr/>
          <a:lstStyle/>
          <a:p>
            <a:fld id="{5C6734F8-871D-4EFF-A784-2666475A9316}" type="datetime1">
              <a:rPr lang="en-GB" smtClean="0"/>
              <a:pPr/>
              <a:t>01/12/2013</a:t>
            </a:fld>
            <a:endParaRPr lang="en-GB"/>
          </a:p>
        </p:txBody>
      </p:sp>
      <p:sp>
        <p:nvSpPr>
          <p:cNvPr id="30" name="Slide Number Placeholder 29"/>
          <p:cNvSpPr>
            <a:spLocks noGrp="1"/>
          </p:cNvSpPr>
          <p:nvPr>
            <p:ph type="sldNum" sz="quarter" idx="12"/>
          </p:nvPr>
        </p:nvSpPr>
        <p:spPr/>
        <p:txBody>
          <a:bodyPr/>
          <a:lstStyle/>
          <a:p>
            <a:fld id="{1AC99574-BD32-4BAE-A6F6-2684FFE94A8F}" type="slidenum">
              <a:rPr lang="en-GB" smtClean="0"/>
              <a:pPr/>
              <a:t>161</a:t>
            </a:fld>
            <a:endParaRPr lang="en-GB"/>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76672"/>
            <a:ext cx="2895986" cy="369332"/>
          </a:xfrm>
          <a:prstGeom prst="rect">
            <a:avLst/>
          </a:prstGeom>
          <a:noFill/>
        </p:spPr>
        <p:txBody>
          <a:bodyPr wrap="none" rtlCol="0">
            <a:spAutoFit/>
          </a:bodyPr>
          <a:lstStyle/>
          <a:p>
            <a:r>
              <a:rPr lang="en-US" dirty="0" smtClean="0"/>
              <a:t>Washington  -Hanoi  -conflict</a:t>
            </a:r>
            <a:endParaRPr lang="en-GB" dirty="0"/>
          </a:p>
        </p:txBody>
      </p:sp>
      <p:sp>
        <p:nvSpPr>
          <p:cNvPr id="4" name="TextBox 3"/>
          <p:cNvSpPr txBox="1"/>
          <p:nvPr/>
        </p:nvSpPr>
        <p:spPr>
          <a:xfrm>
            <a:off x="539552" y="1772816"/>
            <a:ext cx="1418081" cy="369332"/>
          </a:xfrm>
          <a:prstGeom prst="rect">
            <a:avLst/>
          </a:prstGeom>
          <a:noFill/>
        </p:spPr>
        <p:txBody>
          <a:bodyPr wrap="none" rtlCol="0">
            <a:spAutoFit/>
          </a:bodyPr>
          <a:lstStyle/>
          <a:p>
            <a:r>
              <a:rPr lang="en-US" dirty="0" smtClean="0"/>
              <a:t>Washington :</a:t>
            </a:r>
            <a:endParaRPr lang="en-GB" dirty="0"/>
          </a:p>
        </p:txBody>
      </p:sp>
      <p:sp>
        <p:nvSpPr>
          <p:cNvPr id="5" name="Left Brace 4"/>
          <p:cNvSpPr/>
          <p:nvPr/>
        </p:nvSpPr>
        <p:spPr>
          <a:xfrm>
            <a:off x="2123728" y="1268760"/>
            <a:ext cx="72008" cy="1440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2411760" y="1484784"/>
            <a:ext cx="947567" cy="369332"/>
          </a:xfrm>
          <a:prstGeom prst="rect">
            <a:avLst/>
          </a:prstGeom>
          <a:noFill/>
        </p:spPr>
        <p:txBody>
          <a:bodyPr wrap="none" rtlCol="0">
            <a:spAutoFit/>
          </a:bodyPr>
          <a:lstStyle/>
          <a:p>
            <a:r>
              <a:rPr lang="en-US" dirty="0" smtClean="0"/>
              <a:t>escalate</a:t>
            </a:r>
            <a:endParaRPr lang="en-GB" dirty="0"/>
          </a:p>
        </p:txBody>
      </p:sp>
      <p:sp>
        <p:nvSpPr>
          <p:cNvPr id="7" name="TextBox 6"/>
          <p:cNvSpPr txBox="1"/>
          <p:nvPr/>
        </p:nvSpPr>
        <p:spPr>
          <a:xfrm>
            <a:off x="2411760" y="1844824"/>
            <a:ext cx="1106585" cy="646331"/>
          </a:xfrm>
          <a:prstGeom prst="rect">
            <a:avLst/>
          </a:prstGeom>
          <a:noFill/>
        </p:spPr>
        <p:txBody>
          <a:bodyPr wrap="none" rtlCol="0">
            <a:spAutoFit/>
          </a:bodyPr>
          <a:lstStyle/>
          <a:p>
            <a:r>
              <a:rPr lang="en-US" dirty="0" smtClean="0"/>
              <a:t>Negotiate</a:t>
            </a:r>
          </a:p>
          <a:p>
            <a:r>
              <a:rPr lang="en-US" dirty="0" smtClean="0"/>
              <a:t>Pull out</a:t>
            </a:r>
            <a:endParaRPr lang="en-GB" dirty="0"/>
          </a:p>
        </p:txBody>
      </p:sp>
      <p:sp>
        <p:nvSpPr>
          <p:cNvPr id="8" name="TextBox 7"/>
          <p:cNvSpPr txBox="1"/>
          <p:nvPr/>
        </p:nvSpPr>
        <p:spPr>
          <a:xfrm>
            <a:off x="611560" y="3429000"/>
            <a:ext cx="736099" cy="369332"/>
          </a:xfrm>
          <a:prstGeom prst="rect">
            <a:avLst/>
          </a:prstGeom>
          <a:noFill/>
        </p:spPr>
        <p:txBody>
          <a:bodyPr wrap="none" rtlCol="0">
            <a:spAutoFit/>
          </a:bodyPr>
          <a:lstStyle/>
          <a:p>
            <a:r>
              <a:rPr lang="en-US" dirty="0" smtClean="0"/>
              <a:t>Hanoi</a:t>
            </a:r>
            <a:endParaRPr lang="en-GB" dirty="0"/>
          </a:p>
        </p:txBody>
      </p:sp>
      <p:sp>
        <p:nvSpPr>
          <p:cNvPr id="9" name="Left Brace 8"/>
          <p:cNvSpPr/>
          <p:nvPr/>
        </p:nvSpPr>
        <p:spPr>
          <a:xfrm>
            <a:off x="1547664" y="3212976"/>
            <a:ext cx="72008"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1835696" y="3356992"/>
            <a:ext cx="1079334" cy="646331"/>
          </a:xfrm>
          <a:prstGeom prst="rect">
            <a:avLst/>
          </a:prstGeom>
          <a:noFill/>
        </p:spPr>
        <p:txBody>
          <a:bodyPr wrap="none" rtlCol="0">
            <a:spAutoFit/>
          </a:bodyPr>
          <a:lstStyle/>
          <a:p>
            <a:r>
              <a:rPr lang="en-US" dirty="0" smtClean="0"/>
              <a:t>Escalate</a:t>
            </a:r>
          </a:p>
          <a:p>
            <a:r>
              <a:rPr lang="en-US" dirty="0" smtClean="0"/>
              <a:t>negotiate</a:t>
            </a:r>
            <a:endParaRPr lang="en-GB" dirty="0"/>
          </a:p>
        </p:txBody>
      </p:sp>
      <p:cxnSp>
        <p:nvCxnSpPr>
          <p:cNvPr id="12" name="Straight Connector 11"/>
          <p:cNvCxnSpPr/>
          <p:nvPr/>
        </p:nvCxnSpPr>
        <p:spPr>
          <a:xfrm flipV="1">
            <a:off x="3635896" y="2420888"/>
            <a:ext cx="0" cy="187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35896" y="2420888"/>
            <a:ext cx="51125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35896" y="3068960"/>
            <a:ext cx="5112568"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35896" y="4293096"/>
            <a:ext cx="51125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067944" y="3068960"/>
            <a:ext cx="0" cy="1224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44008" y="2420888"/>
            <a:ext cx="0" cy="187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067944" y="3645024"/>
            <a:ext cx="4680520"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748464" y="2420888"/>
            <a:ext cx="0" cy="187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868144" y="2780928"/>
            <a:ext cx="0" cy="151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452320" y="2852936"/>
            <a:ext cx="0" cy="151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644008" y="2780928"/>
            <a:ext cx="4104456"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563888" y="3356992"/>
            <a:ext cx="481222" cy="646331"/>
          </a:xfrm>
          <a:prstGeom prst="rect">
            <a:avLst/>
          </a:prstGeom>
          <a:noFill/>
        </p:spPr>
        <p:txBody>
          <a:bodyPr wrap="none" rtlCol="0">
            <a:spAutoFit/>
          </a:bodyPr>
          <a:lstStyle/>
          <a:p>
            <a:r>
              <a:rPr lang="en-US" dirty="0" smtClean="0"/>
              <a:t>Ha</a:t>
            </a:r>
          </a:p>
          <a:p>
            <a:r>
              <a:rPr lang="en-US" dirty="0" err="1" smtClean="0"/>
              <a:t>noi</a:t>
            </a:r>
            <a:endParaRPr lang="en-GB" dirty="0"/>
          </a:p>
        </p:txBody>
      </p:sp>
      <p:sp>
        <p:nvSpPr>
          <p:cNvPr id="56" name="TextBox 55"/>
          <p:cNvSpPr txBox="1"/>
          <p:nvPr/>
        </p:nvSpPr>
        <p:spPr>
          <a:xfrm>
            <a:off x="4211960" y="3140968"/>
            <a:ext cx="300082" cy="369332"/>
          </a:xfrm>
          <a:prstGeom prst="rect">
            <a:avLst/>
          </a:prstGeom>
          <a:noFill/>
        </p:spPr>
        <p:txBody>
          <a:bodyPr wrap="none" rtlCol="0">
            <a:spAutoFit/>
          </a:bodyPr>
          <a:lstStyle/>
          <a:p>
            <a:r>
              <a:rPr lang="en-US" dirty="0" smtClean="0"/>
              <a:t>e</a:t>
            </a:r>
            <a:endParaRPr lang="en-GB" dirty="0"/>
          </a:p>
        </p:txBody>
      </p:sp>
      <p:sp>
        <p:nvSpPr>
          <p:cNvPr id="57" name="TextBox 56"/>
          <p:cNvSpPr txBox="1"/>
          <p:nvPr/>
        </p:nvSpPr>
        <p:spPr>
          <a:xfrm>
            <a:off x="4139952" y="3717032"/>
            <a:ext cx="306494" cy="369332"/>
          </a:xfrm>
          <a:prstGeom prst="rect">
            <a:avLst/>
          </a:prstGeom>
          <a:noFill/>
        </p:spPr>
        <p:txBody>
          <a:bodyPr wrap="none" rtlCol="0">
            <a:spAutoFit/>
          </a:bodyPr>
          <a:lstStyle/>
          <a:p>
            <a:r>
              <a:rPr lang="en-US" dirty="0" smtClean="0"/>
              <a:t>n</a:t>
            </a:r>
            <a:endParaRPr lang="en-GB" dirty="0"/>
          </a:p>
        </p:txBody>
      </p:sp>
      <p:sp>
        <p:nvSpPr>
          <p:cNvPr id="58" name="TextBox 57"/>
          <p:cNvSpPr txBox="1"/>
          <p:nvPr/>
        </p:nvSpPr>
        <p:spPr>
          <a:xfrm>
            <a:off x="4932040" y="2780928"/>
            <a:ext cx="300082" cy="369332"/>
          </a:xfrm>
          <a:prstGeom prst="rect">
            <a:avLst/>
          </a:prstGeom>
          <a:noFill/>
        </p:spPr>
        <p:txBody>
          <a:bodyPr wrap="none" rtlCol="0">
            <a:spAutoFit/>
          </a:bodyPr>
          <a:lstStyle/>
          <a:p>
            <a:r>
              <a:rPr lang="en-US" dirty="0" smtClean="0"/>
              <a:t>e</a:t>
            </a:r>
            <a:endParaRPr lang="en-GB" dirty="0"/>
          </a:p>
        </p:txBody>
      </p:sp>
      <p:sp>
        <p:nvSpPr>
          <p:cNvPr id="59" name="TextBox 58"/>
          <p:cNvSpPr txBox="1"/>
          <p:nvPr/>
        </p:nvSpPr>
        <p:spPr>
          <a:xfrm>
            <a:off x="6300192" y="2780928"/>
            <a:ext cx="306494" cy="369332"/>
          </a:xfrm>
          <a:prstGeom prst="rect">
            <a:avLst/>
          </a:prstGeom>
          <a:noFill/>
        </p:spPr>
        <p:txBody>
          <a:bodyPr wrap="none" rtlCol="0">
            <a:spAutoFit/>
          </a:bodyPr>
          <a:lstStyle/>
          <a:p>
            <a:r>
              <a:rPr lang="en-US" dirty="0" smtClean="0"/>
              <a:t>n</a:t>
            </a:r>
            <a:endParaRPr lang="en-GB" dirty="0"/>
          </a:p>
        </p:txBody>
      </p:sp>
      <p:sp>
        <p:nvSpPr>
          <p:cNvPr id="60" name="TextBox 59"/>
          <p:cNvSpPr txBox="1"/>
          <p:nvPr/>
        </p:nvSpPr>
        <p:spPr>
          <a:xfrm>
            <a:off x="7812360" y="2780928"/>
            <a:ext cx="306494" cy="369332"/>
          </a:xfrm>
          <a:prstGeom prst="rect">
            <a:avLst/>
          </a:prstGeom>
          <a:noFill/>
        </p:spPr>
        <p:txBody>
          <a:bodyPr wrap="none" rtlCol="0">
            <a:spAutoFit/>
          </a:bodyPr>
          <a:lstStyle/>
          <a:p>
            <a:r>
              <a:rPr lang="en-US" dirty="0" smtClean="0"/>
              <a:t>p</a:t>
            </a:r>
            <a:endParaRPr lang="en-GB" dirty="0"/>
          </a:p>
        </p:txBody>
      </p:sp>
      <p:sp>
        <p:nvSpPr>
          <p:cNvPr id="61" name="TextBox 60"/>
          <p:cNvSpPr txBox="1"/>
          <p:nvPr/>
        </p:nvSpPr>
        <p:spPr>
          <a:xfrm>
            <a:off x="5580112" y="2420888"/>
            <a:ext cx="1268039" cy="369332"/>
          </a:xfrm>
          <a:prstGeom prst="rect">
            <a:avLst/>
          </a:prstGeom>
          <a:noFill/>
        </p:spPr>
        <p:txBody>
          <a:bodyPr wrap="none" rtlCol="0">
            <a:spAutoFit/>
          </a:bodyPr>
          <a:lstStyle/>
          <a:p>
            <a:r>
              <a:rPr lang="en-US" dirty="0" err="1" smtClean="0"/>
              <a:t>washington</a:t>
            </a:r>
            <a:endParaRPr lang="en-GB" dirty="0"/>
          </a:p>
        </p:txBody>
      </p:sp>
      <p:sp>
        <p:nvSpPr>
          <p:cNvPr id="62" name="TextBox 61"/>
          <p:cNvSpPr txBox="1"/>
          <p:nvPr/>
        </p:nvSpPr>
        <p:spPr>
          <a:xfrm>
            <a:off x="4572000" y="2996952"/>
            <a:ext cx="1340623" cy="646331"/>
          </a:xfrm>
          <a:prstGeom prst="rect">
            <a:avLst/>
          </a:prstGeom>
          <a:noFill/>
        </p:spPr>
        <p:txBody>
          <a:bodyPr wrap="none" rtlCol="0">
            <a:spAutoFit/>
          </a:bodyPr>
          <a:lstStyle/>
          <a:p>
            <a:r>
              <a:rPr lang="en-US" dirty="0" smtClean="0"/>
              <a:t>Stalemate</a:t>
            </a:r>
          </a:p>
          <a:p>
            <a:r>
              <a:rPr lang="en-US" dirty="0" smtClean="0"/>
              <a:t>,more killing</a:t>
            </a:r>
            <a:endParaRPr lang="en-GB" dirty="0"/>
          </a:p>
        </p:txBody>
      </p:sp>
      <p:sp>
        <p:nvSpPr>
          <p:cNvPr id="63" name="TextBox 62"/>
          <p:cNvSpPr txBox="1"/>
          <p:nvPr/>
        </p:nvSpPr>
        <p:spPr>
          <a:xfrm>
            <a:off x="5940152" y="3068960"/>
            <a:ext cx="1177887" cy="646331"/>
          </a:xfrm>
          <a:prstGeom prst="rect">
            <a:avLst/>
          </a:prstGeom>
          <a:noFill/>
        </p:spPr>
        <p:txBody>
          <a:bodyPr wrap="none" rtlCol="0">
            <a:spAutoFit/>
          </a:bodyPr>
          <a:lstStyle/>
          <a:p>
            <a:r>
              <a:rPr lang="en-US" dirty="0" smtClean="0"/>
              <a:t>Advantage</a:t>
            </a:r>
          </a:p>
          <a:p>
            <a:r>
              <a:rPr lang="en-US" dirty="0" smtClean="0"/>
              <a:t>To </a:t>
            </a:r>
            <a:r>
              <a:rPr lang="en-US" dirty="0" err="1" smtClean="0"/>
              <a:t>hanoi</a:t>
            </a:r>
            <a:endParaRPr lang="en-GB" dirty="0"/>
          </a:p>
        </p:txBody>
      </p:sp>
      <p:sp>
        <p:nvSpPr>
          <p:cNvPr id="64" name="TextBox 63"/>
          <p:cNvSpPr txBox="1"/>
          <p:nvPr/>
        </p:nvSpPr>
        <p:spPr>
          <a:xfrm>
            <a:off x="7524328" y="3068960"/>
            <a:ext cx="1177887" cy="646331"/>
          </a:xfrm>
          <a:prstGeom prst="rect">
            <a:avLst/>
          </a:prstGeom>
          <a:noFill/>
        </p:spPr>
        <p:txBody>
          <a:bodyPr wrap="none" rtlCol="0">
            <a:spAutoFit/>
          </a:bodyPr>
          <a:lstStyle/>
          <a:p>
            <a:r>
              <a:rPr lang="en-US" dirty="0" smtClean="0"/>
              <a:t>Advantage</a:t>
            </a:r>
          </a:p>
          <a:p>
            <a:r>
              <a:rPr lang="en-US" dirty="0" err="1" smtClean="0"/>
              <a:t>hanoi</a:t>
            </a:r>
            <a:endParaRPr lang="en-GB" dirty="0"/>
          </a:p>
        </p:txBody>
      </p:sp>
      <p:sp>
        <p:nvSpPr>
          <p:cNvPr id="65" name="TextBox 64"/>
          <p:cNvSpPr txBox="1"/>
          <p:nvPr/>
        </p:nvSpPr>
        <p:spPr>
          <a:xfrm>
            <a:off x="4644008" y="3645024"/>
            <a:ext cx="1230786" cy="646331"/>
          </a:xfrm>
          <a:prstGeom prst="rect">
            <a:avLst/>
          </a:prstGeom>
          <a:noFill/>
        </p:spPr>
        <p:txBody>
          <a:bodyPr wrap="none" rtlCol="0">
            <a:spAutoFit/>
          </a:bodyPr>
          <a:lstStyle/>
          <a:p>
            <a:r>
              <a:rPr lang="en-US" dirty="0" smtClean="0"/>
              <a:t>Advantage </a:t>
            </a:r>
          </a:p>
          <a:p>
            <a:r>
              <a:rPr lang="en-US" dirty="0" smtClean="0"/>
              <a:t>W</a:t>
            </a:r>
            <a:endParaRPr lang="en-GB" dirty="0"/>
          </a:p>
        </p:txBody>
      </p:sp>
      <p:sp>
        <p:nvSpPr>
          <p:cNvPr id="66" name="TextBox 65"/>
          <p:cNvSpPr txBox="1"/>
          <p:nvPr/>
        </p:nvSpPr>
        <p:spPr>
          <a:xfrm>
            <a:off x="5796136" y="3645024"/>
            <a:ext cx="1608646" cy="646331"/>
          </a:xfrm>
          <a:prstGeom prst="rect">
            <a:avLst/>
          </a:prstGeom>
          <a:noFill/>
        </p:spPr>
        <p:txBody>
          <a:bodyPr wrap="none" rtlCol="0">
            <a:spAutoFit/>
          </a:bodyPr>
          <a:lstStyle/>
          <a:p>
            <a:r>
              <a:rPr lang="en-US" dirty="0" err="1" smtClean="0"/>
              <a:t>M,p</a:t>
            </a:r>
            <a:r>
              <a:rPr lang="en-US" dirty="0" smtClean="0"/>
              <a:t> ,</a:t>
            </a:r>
            <a:r>
              <a:rPr lang="en-US" dirty="0" err="1" smtClean="0"/>
              <a:t>stalement</a:t>
            </a:r>
            <a:endParaRPr lang="en-US" dirty="0" smtClean="0"/>
          </a:p>
          <a:p>
            <a:r>
              <a:rPr lang="en-US" dirty="0" smtClean="0"/>
              <a:t>,less killing</a:t>
            </a:r>
            <a:endParaRPr lang="en-GB" dirty="0"/>
          </a:p>
        </p:txBody>
      </p:sp>
      <p:sp>
        <p:nvSpPr>
          <p:cNvPr id="67" name="TextBox 66"/>
          <p:cNvSpPr txBox="1"/>
          <p:nvPr/>
        </p:nvSpPr>
        <p:spPr>
          <a:xfrm>
            <a:off x="7452320" y="3717032"/>
            <a:ext cx="971356" cy="646331"/>
          </a:xfrm>
          <a:prstGeom prst="rect">
            <a:avLst/>
          </a:prstGeom>
          <a:noFill/>
        </p:spPr>
        <p:txBody>
          <a:bodyPr wrap="none" rtlCol="0">
            <a:spAutoFit/>
          </a:bodyPr>
          <a:lstStyle/>
          <a:p>
            <a:r>
              <a:rPr lang="en-US" dirty="0" err="1" smtClean="0"/>
              <a:t>P,adv</a:t>
            </a:r>
            <a:r>
              <a:rPr lang="en-US" dirty="0" smtClean="0"/>
              <a:t> to </a:t>
            </a:r>
          </a:p>
          <a:p>
            <a:r>
              <a:rPr lang="en-US" dirty="0" err="1" smtClean="0"/>
              <a:t>hanoi</a:t>
            </a:r>
            <a:endParaRPr lang="en-GB" dirty="0"/>
          </a:p>
        </p:txBody>
      </p:sp>
      <p:cxnSp>
        <p:nvCxnSpPr>
          <p:cNvPr id="68" name="Straight Connector 67"/>
          <p:cNvCxnSpPr/>
          <p:nvPr/>
        </p:nvCxnSpPr>
        <p:spPr>
          <a:xfrm flipV="1">
            <a:off x="3059832" y="4653136"/>
            <a:ext cx="0" cy="187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059832" y="4653136"/>
            <a:ext cx="51125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059832" y="5301208"/>
            <a:ext cx="5112568"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059832" y="6525344"/>
            <a:ext cx="51125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491880" y="5301208"/>
            <a:ext cx="0" cy="1224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067944" y="4653136"/>
            <a:ext cx="0" cy="187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91880" y="5877272"/>
            <a:ext cx="4680520"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172400" y="4653136"/>
            <a:ext cx="0" cy="1872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292080" y="5013176"/>
            <a:ext cx="0" cy="151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76256" y="5085184"/>
            <a:ext cx="0" cy="151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67944" y="5013176"/>
            <a:ext cx="4104456" cy="720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987824" y="5589240"/>
            <a:ext cx="481222" cy="646331"/>
          </a:xfrm>
          <a:prstGeom prst="rect">
            <a:avLst/>
          </a:prstGeom>
          <a:noFill/>
        </p:spPr>
        <p:txBody>
          <a:bodyPr wrap="none" rtlCol="0">
            <a:spAutoFit/>
          </a:bodyPr>
          <a:lstStyle/>
          <a:p>
            <a:r>
              <a:rPr lang="en-US" dirty="0" smtClean="0"/>
              <a:t>Ha</a:t>
            </a:r>
          </a:p>
          <a:p>
            <a:r>
              <a:rPr lang="en-US" dirty="0" err="1" smtClean="0"/>
              <a:t>noi</a:t>
            </a:r>
            <a:endParaRPr lang="en-GB" dirty="0"/>
          </a:p>
        </p:txBody>
      </p:sp>
      <p:sp>
        <p:nvSpPr>
          <p:cNvPr id="80" name="TextBox 79"/>
          <p:cNvSpPr txBox="1"/>
          <p:nvPr/>
        </p:nvSpPr>
        <p:spPr>
          <a:xfrm>
            <a:off x="3635896" y="5373216"/>
            <a:ext cx="300082" cy="369332"/>
          </a:xfrm>
          <a:prstGeom prst="rect">
            <a:avLst/>
          </a:prstGeom>
          <a:noFill/>
        </p:spPr>
        <p:txBody>
          <a:bodyPr wrap="none" rtlCol="0">
            <a:spAutoFit/>
          </a:bodyPr>
          <a:lstStyle/>
          <a:p>
            <a:r>
              <a:rPr lang="en-US" dirty="0" smtClean="0"/>
              <a:t>e</a:t>
            </a:r>
            <a:endParaRPr lang="en-GB" dirty="0"/>
          </a:p>
        </p:txBody>
      </p:sp>
      <p:sp>
        <p:nvSpPr>
          <p:cNvPr id="81" name="TextBox 80"/>
          <p:cNvSpPr txBox="1"/>
          <p:nvPr/>
        </p:nvSpPr>
        <p:spPr>
          <a:xfrm>
            <a:off x="3563888" y="5949280"/>
            <a:ext cx="306494" cy="369332"/>
          </a:xfrm>
          <a:prstGeom prst="rect">
            <a:avLst/>
          </a:prstGeom>
          <a:noFill/>
        </p:spPr>
        <p:txBody>
          <a:bodyPr wrap="none" rtlCol="0">
            <a:spAutoFit/>
          </a:bodyPr>
          <a:lstStyle/>
          <a:p>
            <a:r>
              <a:rPr lang="en-US" dirty="0" smtClean="0"/>
              <a:t>n</a:t>
            </a:r>
            <a:endParaRPr lang="en-GB" dirty="0"/>
          </a:p>
        </p:txBody>
      </p:sp>
      <p:sp>
        <p:nvSpPr>
          <p:cNvPr id="82" name="TextBox 81"/>
          <p:cNvSpPr txBox="1"/>
          <p:nvPr/>
        </p:nvSpPr>
        <p:spPr>
          <a:xfrm>
            <a:off x="4355976" y="5013176"/>
            <a:ext cx="300082" cy="369332"/>
          </a:xfrm>
          <a:prstGeom prst="rect">
            <a:avLst/>
          </a:prstGeom>
          <a:noFill/>
        </p:spPr>
        <p:txBody>
          <a:bodyPr wrap="none" rtlCol="0">
            <a:spAutoFit/>
          </a:bodyPr>
          <a:lstStyle/>
          <a:p>
            <a:r>
              <a:rPr lang="en-US" dirty="0" smtClean="0"/>
              <a:t>e</a:t>
            </a:r>
            <a:endParaRPr lang="en-GB" dirty="0"/>
          </a:p>
        </p:txBody>
      </p:sp>
      <p:sp>
        <p:nvSpPr>
          <p:cNvPr id="83" name="TextBox 82"/>
          <p:cNvSpPr txBox="1"/>
          <p:nvPr/>
        </p:nvSpPr>
        <p:spPr>
          <a:xfrm>
            <a:off x="5724128" y="5013176"/>
            <a:ext cx="306494" cy="369332"/>
          </a:xfrm>
          <a:prstGeom prst="rect">
            <a:avLst/>
          </a:prstGeom>
          <a:noFill/>
        </p:spPr>
        <p:txBody>
          <a:bodyPr wrap="none" rtlCol="0">
            <a:spAutoFit/>
          </a:bodyPr>
          <a:lstStyle/>
          <a:p>
            <a:r>
              <a:rPr lang="en-US" dirty="0" smtClean="0"/>
              <a:t>n</a:t>
            </a:r>
            <a:endParaRPr lang="en-GB" dirty="0"/>
          </a:p>
        </p:txBody>
      </p:sp>
      <p:sp>
        <p:nvSpPr>
          <p:cNvPr id="84" name="TextBox 83"/>
          <p:cNvSpPr txBox="1"/>
          <p:nvPr/>
        </p:nvSpPr>
        <p:spPr>
          <a:xfrm>
            <a:off x="7236296" y="5013176"/>
            <a:ext cx="306494" cy="369332"/>
          </a:xfrm>
          <a:prstGeom prst="rect">
            <a:avLst/>
          </a:prstGeom>
          <a:noFill/>
        </p:spPr>
        <p:txBody>
          <a:bodyPr wrap="none" rtlCol="0">
            <a:spAutoFit/>
          </a:bodyPr>
          <a:lstStyle/>
          <a:p>
            <a:r>
              <a:rPr lang="en-US" dirty="0" smtClean="0"/>
              <a:t>p</a:t>
            </a:r>
            <a:endParaRPr lang="en-GB" dirty="0"/>
          </a:p>
        </p:txBody>
      </p:sp>
      <p:sp>
        <p:nvSpPr>
          <p:cNvPr id="85" name="TextBox 84"/>
          <p:cNvSpPr txBox="1"/>
          <p:nvPr/>
        </p:nvSpPr>
        <p:spPr>
          <a:xfrm>
            <a:off x="5004048" y="4653136"/>
            <a:ext cx="1268039" cy="369332"/>
          </a:xfrm>
          <a:prstGeom prst="rect">
            <a:avLst/>
          </a:prstGeom>
          <a:noFill/>
        </p:spPr>
        <p:txBody>
          <a:bodyPr wrap="none" rtlCol="0">
            <a:spAutoFit/>
          </a:bodyPr>
          <a:lstStyle/>
          <a:p>
            <a:r>
              <a:rPr lang="en-US" dirty="0" err="1" smtClean="0"/>
              <a:t>washington</a:t>
            </a:r>
            <a:endParaRPr lang="en-GB" dirty="0"/>
          </a:p>
        </p:txBody>
      </p:sp>
      <p:sp>
        <p:nvSpPr>
          <p:cNvPr id="86" name="TextBox 85"/>
          <p:cNvSpPr txBox="1"/>
          <p:nvPr/>
        </p:nvSpPr>
        <p:spPr>
          <a:xfrm>
            <a:off x="4283968" y="5373216"/>
            <a:ext cx="792088" cy="369332"/>
          </a:xfrm>
          <a:prstGeom prst="rect">
            <a:avLst/>
          </a:prstGeom>
          <a:noFill/>
        </p:spPr>
        <p:txBody>
          <a:bodyPr wrap="square" rtlCol="0">
            <a:spAutoFit/>
          </a:bodyPr>
          <a:lstStyle/>
          <a:p>
            <a:r>
              <a:rPr lang="en-US" dirty="0" smtClean="0"/>
              <a:t>-1,2</a:t>
            </a:r>
            <a:endParaRPr lang="en-GB" dirty="0"/>
          </a:p>
        </p:txBody>
      </p:sp>
      <p:sp>
        <p:nvSpPr>
          <p:cNvPr id="87" name="TextBox 86"/>
          <p:cNvSpPr txBox="1"/>
          <p:nvPr/>
        </p:nvSpPr>
        <p:spPr>
          <a:xfrm>
            <a:off x="5796136" y="5445224"/>
            <a:ext cx="476412" cy="369332"/>
          </a:xfrm>
          <a:prstGeom prst="rect">
            <a:avLst/>
          </a:prstGeom>
          <a:noFill/>
        </p:spPr>
        <p:txBody>
          <a:bodyPr wrap="none" rtlCol="0">
            <a:spAutoFit/>
          </a:bodyPr>
          <a:lstStyle/>
          <a:p>
            <a:r>
              <a:rPr lang="en-US" dirty="0" smtClean="0"/>
              <a:t>1,3</a:t>
            </a:r>
            <a:endParaRPr lang="en-GB" dirty="0"/>
          </a:p>
        </p:txBody>
      </p:sp>
      <p:sp>
        <p:nvSpPr>
          <p:cNvPr id="88" name="TextBox 87"/>
          <p:cNvSpPr txBox="1"/>
          <p:nvPr/>
        </p:nvSpPr>
        <p:spPr>
          <a:xfrm>
            <a:off x="7236296" y="5445224"/>
            <a:ext cx="546945" cy="369332"/>
          </a:xfrm>
          <a:prstGeom prst="rect">
            <a:avLst/>
          </a:prstGeom>
          <a:noFill/>
        </p:spPr>
        <p:txBody>
          <a:bodyPr wrap="none" rtlCol="0">
            <a:spAutoFit/>
          </a:bodyPr>
          <a:lstStyle/>
          <a:p>
            <a:r>
              <a:rPr lang="en-US" dirty="0" smtClean="0"/>
              <a:t>3,-5</a:t>
            </a:r>
            <a:endParaRPr lang="en-GB" dirty="0"/>
          </a:p>
        </p:txBody>
      </p:sp>
      <p:sp>
        <p:nvSpPr>
          <p:cNvPr id="89" name="TextBox 88"/>
          <p:cNvSpPr txBox="1"/>
          <p:nvPr/>
        </p:nvSpPr>
        <p:spPr>
          <a:xfrm>
            <a:off x="4355976" y="6021288"/>
            <a:ext cx="546945" cy="369332"/>
          </a:xfrm>
          <a:prstGeom prst="rect">
            <a:avLst/>
          </a:prstGeom>
          <a:noFill/>
        </p:spPr>
        <p:txBody>
          <a:bodyPr wrap="none" rtlCol="0">
            <a:spAutoFit/>
          </a:bodyPr>
          <a:lstStyle/>
          <a:p>
            <a:r>
              <a:rPr lang="en-US" dirty="0" smtClean="0"/>
              <a:t>-3,1</a:t>
            </a:r>
            <a:endParaRPr lang="en-GB" dirty="0"/>
          </a:p>
        </p:txBody>
      </p:sp>
      <p:sp>
        <p:nvSpPr>
          <p:cNvPr id="90" name="TextBox 89"/>
          <p:cNvSpPr txBox="1"/>
          <p:nvPr/>
        </p:nvSpPr>
        <p:spPr>
          <a:xfrm>
            <a:off x="5796136" y="5949280"/>
            <a:ext cx="476412" cy="369332"/>
          </a:xfrm>
          <a:prstGeom prst="rect">
            <a:avLst/>
          </a:prstGeom>
          <a:noFill/>
        </p:spPr>
        <p:txBody>
          <a:bodyPr wrap="none" rtlCol="0">
            <a:spAutoFit/>
          </a:bodyPr>
          <a:lstStyle/>
          <a:p>
            <a:r>
              <a:rPr lang="en-US" dirty="0" smtClean="0"/>
              <a:t>0,0</a:t>
            </a:r>
            <a:endParaRPr lang="en-GB" dirty="0"/>
          </a:p>
        </p:txBody>
      </p:sp>
      <p:sp>
        <p:nvSpPr>
          <p:cNvPr id="91" name="TextBox 90"/>
          <p:cNvSpPr txBox="1"/>
          <p:nvPr/>
        </p:nvSpPr>
        <p:spPr>
          <a:xfrm>
            <a:off x="7236296" y="6021288"/>
            <a:ext cx="546945" cy="369332"/>
          </a:xfrm>
          <a:prstGeom prst="rect">
            <a:avLst/>
          </a:prstGeom>
          <a:noFill/>
        </p:spPr>
        <p:txBody>
          <a:bodyPr wrap="none" rtlCol="0">
            <a:spAutoFit/>
          </a:bodyPr>
          <a:lstStyle/>
          <a:p>
            <a:r>
              <a:rPr lang="en-US" dirty="0" smtClean="0"/>
              <a:t>3,-3</a:t>
            </a:r>
            <a:endParaRPr lang="en-GB" dirty="0"/>
          </a:p>
        </p:txBody>
      </p:sp>
      <p:sp>
        <p:nvSpPr>
          <p:cNvPr id="92" name="Date Placeholder 91"/>
          <p:cNvSpPr>
            <a:spLocks noGrp="1"/>
          </p:cNvSpPr>
          <p:nvPr>
            <p:ph type="dt" sz="half" idx="10"/>
          </p:nvPr>
        </p:nvSpPr>
        <p:spPr/>
        <p:txBody>
          <a:bodyPr/>
          <a:lstStyle/>
          <a:p>
            <a:fld id="{F0B1D69F-184E-44F5-A45A-999295D86C1C}" type="datetime1">
              <a:rPr lang="en-GB" smtClean="0"/>
              <a:pPr/>
              <a:t>01/12/2013</a:t>
            </a:fld>
            <a:endParaRPr lang="en-GB"/>
          </a:p>
        </p:txBody>
      </p:sp>
      <p:sp>
        <p:nvSpPr>
          <p:cNvPr id="93" name="Slide Number Placeholder 92"/>
          <p:cNvSpPr>
            <a:spLocks noGrp="1"/>
          </p:cNvSpPr>
          <p:nvPr>
            <p:ph type="sldNum" sz="quarter" idx="12"/>
          </p:nvPr>
        </p:nvSpPr>
        <p:spPr/>
        <p:txBody>
          <a:bodyPr/>
          <a:lstStyle/>
          <a:p>
            <a:fld id="{1AC99574-BD32-4BAE-A6F6-2684FFE94A8F}" type="slidenum">
              <a:rPr lang="en-GB" smtClean="0"/>
              <a:pPr/>
              <a:t>162</a:t>
            </a:fld>
            <a:endParaRPr lang="en-GB"/>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76672"/>
            <a:ext cx="3722622" cy="369332"/>
          </a:xfrm>
          <a:prstGeom prst="rect">
            <a:avLst/>
          </a:prstGeom>
          <a:noFill/>
        </p:spPr>
        <p:txBody>
          <a:bodyPr wrap="none" rtlCol="0">
            <a:spAutoFit/>
          </a:bodyPr>
          <a:lstStyle/>
          <a:p>
            <a:r>
              <a:rPr lang="en-US" dirty="0" smtClean="0"/>
              <a:t>The  battle of </a:t>
            </a:r>
            <a:r>
              <a:rPr lang="en-US" dirty="0" err="1" smtClean="0"/>
              <a:t>bismark</a:t>
            </a:r>
            <a:r>
              <a:rPr lang="en-US" dirty="0" smtClean="0"/>
              <a:t>  sea : zero sum </a:t>
            </a:r>
            <a:endParaRPr lang="en-GB" dirty="0"/>
          </a:p>
        </p:txBody>
      </p:sp>
      <p:cxnSp>
        <p:nvCxnSpPr>
          <p:cNvPr id="5" name="Straight Connector 4"/>
          <p:cNvCxnSpPr/>
          <p:nvPr/>
        </p:nvCxnSpPr>
        <p:spPr>
          <a:xfrm>
            <a:off x="611560" y="836712"/>
            <a:ext cx="36724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5536" y="1340768"/>
            <a:ext cx="652743" cy="369332"/>
          </a:xfrm>
          <a:prstGeom prst="rect">
            <a:avLst/>
          </a:prstGeom>
          <a:noFill/>
        </p:spPr>
        <p:txBody>
          <a:bodyPr wrap="none" rtlCol="0">
            <a:spAutoFit/>
          </a:bodyPr>
          <a:lstStyle/>
          <a:p>
            <a:r>
              <a:rPr lang="en-US" dirty="0" smtClean="0"/>
              <a:t>1943</a:t>
            </a:r>
            <a:endParaRPr lang="en-GB" dirty="0"/>
          </a:p>
        </p:txBody>
      </p:sp>
      <p:cxnSp>
        <p:nvCxnSpPr>
          <p:cNvPr id="8" name="Straight Arrow Connector 7"/>
          <p:cNvCxnSpPr/>
          <p:nvPr/>
        </p:nvCxnSpPr>
        <p:spPr>
          <a:xfrm>
            <a:off x="1115616" y="1484784"/>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99792" y="1268760"/>
            <a:ext cx="1217769" cy="369332"/>
          </a:xfrm>
          <a:prstGeom prst="rect">
            <a:avLst/>
          </a:prstGeom>
          <a:noFill/>
        </p:spPr>
        <p:txBody>
          <a:bodyPr wrap="none" rtlCol="0">
            <a:spAutoFit/>
          </a:bodyPr>
          <a:lstStyle/>
          <a:p>
            <a:r>
              <a:rPr lang="en-US" dirty="0" smtClean="0"/>
              <a:t>USA,JAPAN</a:t>
            </a:r>
            <a:endParaRPr lang="en-GB" dirty="0"/>
          </a:p>
        </p:txBody>
      </p:sp>
      <p:sp>
        <p:nvSpPr>
          <p:cNvPr id="10" name="TextBox 9"/>
          <p:cNvSpPr txBox="1"/>
          <p:nvPr/>
        </p:nvSpPr>
        <p:spPr>
          <a:xfrm>
            <a:off x="323528" y="2564904"/>
            <a:ext cx="902876" cy="369332"/>
          </a:xfrm>
          <a:prstGeom prst="rect">
            <a:avLst/>
          </a:prstGeom>
          <a:noFill/>
        </p:spPr>
        <p:txBody>
          <a:bodyPr wrap="none" rtlCol="0">
            <a:spAutoFit/>
          </a:bodyPr>
          <a:lstStyle/>
          <a:p>
            <a:r>
              <a:rPr lang="en-US" dirty="0" err="1" smtClean="0"/>
              <a:t>Kimora</a:t>
            </a:r>
            <a:r>
              <a:rPr lang="en-US" dirty="0" smtClean="0"/>
              <a:t> </a:t>
            </a:r>
            <a:endParaRPr lang="en-GB" dirty="0"/>
          </a:p>
        </p:txBody>
      </p:sp>
      <p:sp>
        <p:nvSpPr>
          <p:cNvPr id="11" name="Left Brace 10"/>
          <p:cNvSpPr/>
          <p:nvPr/>
        </p:nvSpPr>
        <p:spPr>
          <a:xfrm>
            <a:off x="1547664" y="2276872"/>
            <a:ext cx="45719"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1835696" y="2420888"/>
            <a:ext cx="1810945" cy="923330"/>
          </a:xfrm>
          <a:prstGeom prst="rect">
            <a:avLst/>
          </a:prstGeom>
          <a:noFill/>
        </p:spPr>
        <p:txBody>
          <a:bodyPr wrap="none" rtlCol="0">
            <a:spAutoFit/>
          </a:bodyPr>
          <a:lstStyle/>
          <a:p>
            <a:r>
              <a:rPr lang="en-US" dirty="0" smtClean="0"/>
              <a:t>North way short</a:t>
            </a:r>
          </a:p>
          <a:p>
            <a:endParaRPr lang="en-US" dirty="0" smtClean="0"/>
          </a:p>
          <a:p>
            <a:r>
              <a:rPr lang="en-US" dirty="0" smtClean="0"/>
              <a:t>South way longer</a:t>
            </a:r>
            <a:endParaRPr lang="en-GB" dirty="0"/>
          </a:p>
        </p:txBody>
      </p:sp>
      <p:sp>
        <p:nvSpPr>
          <p:cNvPr id="13" name="TextBox 12"/>
          <p:cNvSpPr txBox="1"/>
          <p:nvPr/>
        </p:nvSpPr>
        <p:spPr>
          <a:xfrm>
            <a:off x="611560" y="4437112"/>
            <a:ext cx="690767" cy="369332"/>
          </a:xfrm>
          <a:prstGeom prst="rect">
            <a:avLst/>
          </a:prstGeom>
          <a:noFill/>
        </p:spPr>
        <p:txBody>
          <a:bodyPr wrap="none" rtlCol="0">
            <a:spAutoFit/>
          </a:bodyPr>
          <a:lstStyle/>
          <a:p>
            <a:r>
              <a:rPr lang="en-US" dirty="0" err="1" smtClean="0"/>
              <a:t>Keny</a:t>
            </a:r>
            <a:r>
              <a:rPr lang="en-US" dirty="0" smtClean="0"/>
              <a:t> </a:t>
            </a:r>
            <a:endParaRPr lang="en-GB" dirty="0"/>
          </a:p>
        </p:txBody>
      </p:sp>
      <p:sp>
        <p:nvSpPr>
          <p:cNvPr id="14" name="TextBox 13"/>
          <p:cNvSpPr txBox="1"/>
          <p:nvPr/>
        </p:nvSpPr>
        <p:spPr>
          <a:xfrm>
            <a:off x="2555776" y="3645024"/>
            <a:ext cx="833946" cy="369332"/>
          </a:xfrm>
          <a:prstGeom prst="rect">
            <a:avLst/>
          </a:prstGeom>
          <a:noFill/>
        </p:spPr>
        <p:txBody>
          <a:bodyPr wrap="none" rtlCol="0">
            <a:spAutoFit/>
          </a:bodyPr>
          <a:lstStyle/>
          <a:p>
            <a:r>
              <a:rPr lang="en-US" dirty="0" err="1" smtClean="0"/>
              <a:t>kimora</a:t>
            </a:r>
            <a:endParaRPr lang="en-GB" dirty="0"/>
          </a:p>
        </p:txBody>
      </p:sp>
      <p:graphicFrame>
        <p:nvGraphicFramePr>
          <p:cNvPr id="15" name="Table 14"/>
          <p:cNvGraphicFramePr>
            <a:graphicFrameLocks noGrp="1"/>
          </p:cNvGraphicFramePr>
          <p:nvPr/>
        </p:nvGraphicFramePr>
        <p:xfrm>
          <a:off x="1619672" y="4077072"/>
          <a:ext cx="3960441" cy="1112520"/>
        </p:xfrm>
        <a:graphic>
          <a:graphicData uri="http://schemas.openxmlformats.org/drawingml/2006/table">
            <a:tbl>
              <a:tblPr firstRow="1" bandRow="1">
                <a:tableStyleId>{5940675A-B579-460E-94D1-54222C63F5DA}</a:tableStyleId>
              </a:tblPr>
              <a:tblGrid>
                <a:gridCol w="1320147"/>
                <a:gridCol w="1320147"/>
                <a:gridCol w="1320147"/>
              </a:tblGrid>
              <a:tr h="370840">
                <a:tc>
                  <a:txBody>
                    <a:bodyPr/>
                    <a:lstStyle/>
                    <a:p>
                      <a:endParaRPr lang="en-GB" dirty="0"/>
                    </a:p>
                  </a:txBody>
                  <a:tcPr/>
                </a:tc>
                <a:tc>
                  <a:txBody>
                    <a:bodyPr/>
                    <a:lstStyle/>
                    <a:p>
                      <a:r>
                        <a:rPr lang="en-US" dirty="0" smtClean="0"/>
                        <a:t>N</a:t>
                      </a:r>
                      <a:endParaRPr lang="en-GB" dirty="0"/>
                    </a:p>
                  </a:txBody>
                  <a:tcPr/>
                </a:tc>
                <a:tc>
                  <a:txBody>
                    <a:bodyPr/>
                    <a:lstStyle/>
                    <a:p>
                      <a:r>
                        <a:rPr lang="en-US" dirty="0" smtClean="0"/>
                        <a:t>S</a:t>
                      </a:r>
                      <a:endParaRPr lang="en-GB" dirty="0"/>
                    </a:p>
                  </a:txBody>
                  <a:tcPr/>
                </a:tc>
              </a:tr>
              <a:tr h="370840">
                <a:tc>
                  <a:txBody>
                    <a:bodyPr/>
                    <a:lstStyle/>
                    <a:p>
                      <a:r>
                        <a:rPr lang="en-US" dirty="0" smtClean="0"/>
                        <a:t>N</a:t>
                      </a:r>
                      <a:endParaRPr lang="en-GB" dirty="0"/>
                    </a:p>
                  </a:txBody>
                  <a:tcPr/>
                </a:tc>
                <a:tc>
                  <a:txBody>
                    <a:bodyPr/>
                    <a:lstStyle/>
                    <a:p>
                      <a:r>
                        <a:rPr lang="en-US" dirty="0" smtClean="0"/>
                        <a:t>2,-2</a:t>
                      </a:r>
                      <a:endParaRPr lang="en-GB" dirty="0"/>
                    </a:p>
                  </a:txBody>
                  <a:tcPr/>
                </a:tc>
                <a:tc>
                  <a:txBody>
                    <a:bodyPr/>
                    <a:lstStyle/>
                    <a:p>
                      <a:r>
                        <a:rPr lang="en-US" dirty="0" smtClean="0"/>
                        <a:t>2,-2</a:t>
                      </a:r>
                      <a:endParaRPr lang="en-GB" dirty="0"/>
                    </a:p>
                  </a:txBody>
                  <a:tcPr/>
                </a:tc>
              </a:tr>
              <a:tr h="370840">
                <a:tc>
                  <a:txBody>
                    <a:bodyPr/>
                    <a:lstStyle/>
                    <a:p>
                      <a:r>
                        <a:rPr lang="en-US" dirty="0" smtClean="0"/>
                        <a:t>S</a:t>
                      </a:r>
                      <a:endParaRPr lang="en-GB" dirty="0"/>
                    </a:p>
                  </a:txBody>
                  <a:tcPr/>
                </a:tc>
                <a:tc>
                  <a:txBody>
                    <a:bodyPr/>
                    <a:lstStyle/>
                    <a:p>
                      <a:r>
                        <a:rPr lang="en-US" dirty="0" smtClean="0"/>
                        <a:t>1,-1</a:t>
                      </a:r>
                      <a:endParaRPr lang="en-GB" dirty="0"/>
                    </a:p>
                  </a:txBody>
                  <a:tcPr/>
                </a:tc>
                <a:tc>
                  <a:txBody>
                    <a:bodyPr/>
                    <a:lstStyle/>
                    <a:p>
                      <a:r>
                        <a:rPr lang="en-US" dirty="0" smtClean="0"/>
                        <a:t>3,-3</a:t>
                      </a:r>
                      <a:endParaRPr lang="en-GB" dirty="0"/>
                    </a:p>
                  </a:txBody>
                  <a:tcPr/>
                </a:tc>
              </a:tr>
            </a:tbl>
          </a:graphicData>
        </a:graphic>
      </p:graphicFrame>
      <p:sp>
        <p:nvSpPr>
          <p:cNvPr id="16" name="Date Placeholder 15"/>
          <p:cNvSpPr>
            <a:spLocks noGrp="1"/>
          </p:cNvSpPr>
          <p:nvPr>
            <p:ph type="dt" sz="half" idx="10"/>
          </p:nvPr>
        </p:nvSpPr>
        <p:spPr/>
        <p:txBody>
          <a:bodyPr/>
          <a:lstStyle/>
          <a:p>
            <a:fld id="{48FF6476-82CC-488B-AA88-910A6309394A}" type="datetime1">
              <a:rPr lang="en-GB" smtClean="0"/>
              <a:pPr/>
              <a:t>01/12/2013</a:t>
            </a:fld>
            <a:endParaRPr lang="en-GB"/>
          </a:p>
        </p:txBody>
      </p:sp>
      <p:sp>
        <p:nvSpPr>
          <p:cNvPr id="17" name="Slide Number Placeholder 16"/>
          <p:cNvSpPr>
            <a:spLocks noGrp="1"/>
          </p:cNvSpPr>
          <p:nvPr>
            <p:ph type="sldNum" sz="quarter" idx="12"/>
          </p:nvPr>
        </p:nvSpPr>
        <p:spPr/>
        <p:txBody>
          <a:bodyPr/>
          <a:lstStyle/>
          <a:p>
            <a:fld id="{1AC99574-BD32-4BAE-A6F6-2684FFE94A8F}" type="slidenum">
              <a:rPr lang="en-GB" smtClean="0"/>
              <a:pPr/>
              <a:t>163</a:t>
            </a:fld>
            <a:endParaRPr lang="en-GB"/>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04664"/>
            <a:ext cx="2023887" cy="646331"/>
          </a:xfrm>
          <a:prstGeom prst="rect">
            <a:avLst/>
          </a:prstGeom>
          <a:noFill/>
        </p:spPr>
        <p:txBody>
          <a:bodyPr wrap="none" rtlCol="0">
            <a:spAutoFit/>
          </a:bodyPr>
          <a:lstStyle/>
          <a:p>
            <a:r>
              <a:rPr lang="en-US" dirty="0" smtClean="0"/>
              <a:t>The welfare  game :</a:t>
            </a:r>
          </a:p>
          <a:p>
            <a:endParaRPr lang="en-GB" dirty="0"/>
          </a:p>
        </p:txBody>
      </p:sp>
      <p:sp>
        <p:nvSpPr>
          <p:cNvPr id="4" name="TextBox 3"/>
          <p:cNvSpPr txBox="1"/>
          <p:nvPr/>
        </p:nvSpPr>
        <p:spPr>
          <a:xfrm>
            <a:off x="251520" y="1772816"/>
            <a:ext cx="1420004" cy="369332"/>
          </a:xfrm>
          <a:prstGeom prst="rect">
            <a:avLst/>
          </a:prstGeom>
          <a:noFill/>
        </p:spPr>
        <p:txBody>
          <a:bodyPr wrap="none" rtlCol="0">
            <a:spAutoFit/>
          </a:bodyPr>
          <a:lstStyle/>
          <a:p>
            <a:r>
              <a:rPr lang="en-US" dirty="0" smtClean="0"/>
              <a:t>Government </a:t>
            </a:r>
            <a:endParaRPr lang="en-GB" dirty="0"/>
          </a:p>
        </p:txBody>
      </p:sp>
      <p:sp>
        <p:nvSpPr>
          <p:cNvPr id="5" name="TextBox 4"/>
          <p:cNvSpPr txBox="1"/>
          <p:nvPr/>
        </p:nvSpPr>
        <p:spPr>
          <a:xfrm>
            <a:off x="2843808" y="1124744"/>
            <a:ext cx="828497" cy="369332"/>
          </a:xfrm>
          <a:prstGeom prst="rect">
            <a:avLst/>
          </a:prstGeom>
          <a:noFill/>
        </p:spPr>
        <p:txBody>
          <a:bodyPr wrap="none" rtlCol="0">
            <a:spAutoFit/>
          </a:bodyPr>
          <a:lstStyle/>
          <a:p>
            <a:r>
              <a:rPr lang="en-US" dirty="0" smtClean="0"/>
              <a:t>beggar</a:t>
            </a:r>
            <a:endParaRPr lang="en-GB" dirty="0"/>
          </a:p>
        </p:txBody>
      </p:sp>
      <p:graphicFrame>
        <p:nvGraphicFramePr>
          <p:cNvPr id="6" name="Table 5"/>
          <p:cNvGraphicFramePr>
            <a:graphicFrameLocks noGrp="1"/>
          </p:cNvGraphicFramePr>
          <p:nvPr/>
        </p:nvGraphicFramePr>
        <p:xfrm>
          <a:off x="1907704" y="1628800"/>
          <a:ext cx="3240360" cy="1097280"/>
        </p:xfrm>
        <a:graphic>
          <a:graphicData uri="http://schemas.openxmlformats.org/drawingml/2006/table">
            <a:tbl>
              <a:tblPr firstRow="1" bandRow="1">
                <a:tableStyleId>{5940675A-B579-460E-94D1-54222C63F5DA}</a:tableStyleId>
              </a:tblPr>
              <a:tblGrid>
                <a:gridCol w="1080120"/>
                <a:gridCol w="1080120"/>
                <a:gridCol w="1080120"/>
              </a:tblGrid>
              <a:tr h="202821">
                <a:tc>
                  <a:txBody>
                    <a:bodyPr/>
                    <a:lstStyle/>
                    <a:p>
                      <a:r>
                        <a:rPr lang="en-US" dirty="0" smtClean="0"/>
                        <a:t>G/B</a:t>
                      </a:r>
                      <a:endParaRPr lang="en-GB" dirty="0"/>
                    </a:p>
                  </a:txBody>
                  <a:tcPr/>
                </a:tc>
                <a:tc>
                  <a:txBody>
                    <a:bodyPr/>
                    <a:lstStyle/>
                    <a:p>
                      <a:r>
                        <a:rPr lang="en-US" dirty="0" smtClean="0"/>
                        <a:t>working</a:t>
                      </a:r>
                      <a:endParaRPr lang="en-GB" dirty="0"/>
                    </a:p>
                  </a:txBody>
                  <a:tcPr/>
                </a:tc>
                <a:tc>
                  <a:txBody>
                    <a:bodyPr/>
                    <a:lstStyle/>
                    <a:p>
                      <a:r>
                        <a:rPr lang="en-US" dirty="0" smtClean="0"/>
                        <a:t>beggar</a:t>
                      </a:r>
                      <a:endParaRPr lang="en-GB" dirty="0"/>
                    </a:p>
                  </a:txBody>
                  <a:tcPr/>
                </a:tc>
              </a:tr>
              <a:tr h="202821">
                <a:tc>
                  <a:txBody>
                    <a:bodyPr/>
                    <a:lstStyle/>
                    <a:p>
                      <a:r>
                        <a:rPr lang="en-US" dirty="0" smtClean="0"/>
                        <a:t>support</a:t>
                      </a:r>
                      <a:endParaRPr lang="en-GB" dirty="0"/>
                    </a:p>
                  </a:txBody>
                  <a:tcPr/>
                </a:tc>
                <a:tc>
                  <a:txBody>
                    <a:bodyPr/>
                    <a:lstStyle/>
                    <a:p>
                      <a:r>
                        <a:rPr lang="en-US" dirty="0" smtClean="0"/>
                        <a:t>3,2</a:t>
                      </a:r>
                      <a:endParaRPr lang="en-GB" dirty="0"/>
                    </a:p>
                  </a:txBody>
                  <a:tcPr/>
                </a:tc>
                <a:tc>
                  <a:txBody>
                    <a:bodyPr/>
                    <a:lstStyle/>
                    <a:p>
                      <a:r>
                        <a:rPr lang="en-US" dirty="0" smtClean="0"/>
                        <a:t>-1,3</a:t>
                      </a:r>
                      <a:endParaRPr lang="en-GB" dirty="0"/>
                    </a:p>
                  </a:txBody>
                  <a:tcPr/>
                </a:tc>
              </a:tr>
              <a:tr h="202821">
                <a:tc>
                  <a:txBody>
                    <a:bodyPr/>
                    <a:lstStyle/>
                    <a:p>
                      <a:r>
                        <a:rPr lang="en-US" dirty="0" err="1" smtClean="0"/>
                        <a:t>unspport</a:t>
                      </a:r>
                      <a:endParaRPr lang="en-GB" dirty="0"/>
                    </a:p>
                  </a:txBody>
                  <a:tcPr/>
                </a:tc>
                <a:tc>
                  <a:txBody>
                    <a:bodyPr/>
                    <a:lstStyle/>
                    <a:p>
                      <a:r>
                        <a:rPr lang="en-US" dirty="0" smtClean="0"/>
                        <a:t>-1,1</a:t>
                      </a:r>
                      <a:endParaRPr lang="en-GB" dirty="0"/>
                    </a:p>
                  </a:txBody>
                  <a:tcPr/>
                </a:tc>
                <a:tc>
                  <a:txBody>
                    <a:bodyPr/>
                    <a:lstStyle/>
                    <a:p>
                      <a:r>
                        <a:rPr lang="en-US" dirty="0" smtClean="0"/>
                        <a:t>0,0</a:t>
                      </a:r>
                      <a:endParaRPr lang="en-GB" dirty="0"/>
                    </a:p>
                  </a:txBody>
                  <a:tcPr/>
                </a:tc>
              </a:tr>
            </a:tbl>
          </a:graphicData>
        </a:graphic>
      </p:graphicFrame>
      <p:sp>
        <p:nvSpPr>
          <p:cNvPr id="7" name="TextBox 6"/>
          <p:cNvSpPr txBox="1"/>
          <p:nvPr/>
        </p:nvSpPr>
        <p:spPr>
          <a:xfrm>
            <a:off x="1403648" y="1988840"/>
            <a:ext cx="284052" cy="369332"/>
          </a:xfrm>
          <a:prstGeom prst="rect">
            <a:avLst/>
          </a:prstGeom>
          <a:noFill/>
        </p:spPr>
        <p:txBody>
          <a:bodyPr wrap="none" rtlCol="0">
            <a:spAutoFit/>
          </a:bodyPr>
          <a:lstStyle/>
          <a:p>
            <a:r>
              <a:rPr lang="en-US" dirty="0" smtClean="0"/>
              <a:t>x</a:t>
            </a:r>
            <a:endParaRPr lang="en-GB" dirty="0"/>
          </a:p>
        </p:txBody>
      </p:sp>
      <p:sp>
        <p:nvSpPr>
          <p:cNvPr id="8" name="TextBox 7"/>
          <p:cNvSpPr txBox="1"/>
          <p:nvPr/>
        </p:nvSpPr>
        <p:spPr>
          <a:xfrm>
            <a:off x="1187624" y="2348880"/>
            <a:ext cx="471604" cy="369332"/>
          </a:xfrm>
          <a:prstGeom prst="rect">
            <a:avLst/>
          </a:prstGeom>
          <a:noFill/>
        </p:spPr>
        <p:txBody>
          <a:bodyPr wrap="none" rtlCol="0">
            <a:spAutoFit/>
          </a:bodyPr>
          <a:lstStyle/>
          <a:p>
            <a:r>
              <a:rPr lang="en-US" dirty="0" smtClean="0"/>
              <a:t>1-x</a:t>
            </a:r>
            <a:endParaRPr lang="en-GB" dirty="0"/>
          </a:p>
        </p:txBody>
      </p:sp>
      <p:sp>
        <p:nvSpPr>
          <p:cNvPr id="9" name="TextBox 8"/>
          <p:cNvSpPr txBox="1"/>
          <p:nvPr/>
        </p:nvSpPr>
        <p:spPr>
          <a:xfrm>
            <a:off x="3203848" y="2780928"/>
            <a:ext cx="288862" cy="369332"/>
          </a:xfrm>
          <a:prstGeom prst="rect">
            <a:avLst/>
          </a:prstGeom>
          <a:noFill/>
        </p:spPr>
        <p:txBody>
          <a:bodyPr wrap="none" rtlCol="0">
            <a:spAutoFit/>
          </a:bodyPr>
          <a:lstStyle/>
          <a:p>
            <a:r>
              <a:rPr lang="en-US" dirty="0" smtClean="0"/>
              <a:t>y</a:t>
            </a:r>
            <a:endParaRPr lang="en-GB" dirty="0"/>
          </a:p>
        </p:txBody>
      </p:sp>
      <p:sp>
        <p:nvSpPr>
          <p:cNvPr id="10" name="TextBox 9"/>
          <p:cNvSpPr txBox="1"/>
          <p:nvPr/>
        </p:nvSpPr>
        <p:spPr>
          <a:xfrm>
            <a:off x="4283968" y="2708920"/>
            <a:ext cx="476412" cy="369332"/>
          </a:xfrm>
          <a:prstGeom prst="rect">
            <a:avLst/>
          </a:prstGeom>
          <a:noFill/>
        </p:spPr>
        <p:txBody>
          <a:bodyPr wrap="none" rtlCol="0">
            <a:spAutoFit/>
          </a:bodyPr>
          <a:lstStyle/>
          <a:p>
            <a:r>
              <a:rPr lang="en-US" dirty="0" smtClean="0"/>
              <a:t>1-y</a:t>
            </a:r>
            <a:endParaRPr lang="en-GB" dirty="0"/>
          </a:p>
        </p:txBody>
      </p:sp>
      <p:sp>
        <p:nvSpPr>
          <p:cNvPr id="11" name="Date Placeholder 10"/>
          <p:cNvSpPr>
            <a:spLocks noGrp="1"/>
          </p:cNvSpPr>
          <p:nvPr>
            <p:ph type="dt" sz="half" idx="10"/>
          </p:nvPr>
        </p:nvSpPr>
        <p:spPr/>
        <p:txBody>
          <a:bodyPr/>
          <a:lstStyle/>
          <a:p>
            <a:fld id="{270086FD-CEDD-43E8-9841-EC9964B4FE78}" type="datetime1">
              <a:rPr lang="en-GB" smtClean="0"/>
              <a:pPr/>
              <a:t>01/12/2013</a:t>
            </a:fld>
            <a:endParaRPr lang="en-GB"/>
          </a:p>
        </p:txBody>
      </p:sp>
      <p:sp>
        <p:nvSpPr>
          <p:cNvPr id="12" name="Slide Number Placeholder 11"/>
          <p:cNvSpPr>
            <a:spLocks noGrp="1"/>
          </p:cNvSpPr>
          <p:nvPr>
            <p:ph type="sldNum" sz="quarter" idx="12"/>
          </p:nvPr>
        </p:nvSpPr>
        <p:spPr/>
        <p:txBody>
          <a:bodyPr/>
          <a:lstStyle/>
          <a:p>
            <a:fld id="{1AC99574-BD32-4BAE-A6F6-2684FFE94A8F}" type="slidenum">
              <a:rPr lang="en-GB" smtClean="0"/>
              <a:pPr/>
              <a:t>164</a:t>
            </a:fld>
            <a:endParaRPr lang="en-GB"/>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32656"/>
            <a:ext cx="4958858" cy="369332"/>
          </a:xfrm>
          <a:prstGeom prst="rect">
            <a:avLst/>
          </a:prstGeom>
          <a:noFill/>
        </p:spPr>
        <p:txBody>
          <a:bodyPr wrap="none" rtlCol="0">
            <a:spAutoFit/>
          </a:bodyPr>
          <a:lstStyle/>
          <a:p>
            <a:r>
              <a:rPr lang="en-US" dirty="0" smtClean="0"/>
              <a:t>Inspection :   soldier ,</a:t>
            </a:r>
            <a:r>
              <a:rPr lang="en-US" dirty="0" err="1" smtClean="0"/>
              <a:t>commender</a:t>
            </a:r>
            <a:r>
              <a:rPr lang="en-US" dirty="0" smtClean="0"/>
              <a:t> ,</a:t>
            </a:r>
            <a:r>
              <a:rPr lang="en-US" dirty="0" err="1" smtClean="0"/>
              <a:t>worker,manager</a:t>
            </a:r>
            <a:endParaRPr lang="en-GB" dirty="0"/>
          </a:p>
        </p:txBody>
      </p:sp>
      <p:sp>
        <p:nvSpPr>
          <p:cNvPr id="4" name="TextBox 3"/>
          <p:cNvSpPr txBox="1"/>
          <p:nvPr/>
        </p:nvSpPr>
        <p:spPr>
          <a:xfrm>
            <a:off x="323528" y="1484784"/>
            <a:ext cx="927370" cy="369332"/>
          </a:xfrm>
          <a:prstGeom prst="rect">
            <a:avLst/>
          </a:prstGeom>
          <a:noFill/>
        </p:spPr>
        <p:txBody>
          <a:bodyPr wrap="none" rtlCol="0">
            <a:spAutoFit/>
          </a:bodyPr>
          <a:lstStyle/>
          <a:p>
            <a:r>
              <a:rPr lang="en-US" dirty="0" smtClean="0"/>
              <a:t>Worker </a:t>
            </a:r>
            <a:endParaRPr lang="en-GB" dirty="0"/>
          </a:p>
        </p:txBody>
      </p:sp>
      <p:sp>
        <p:nvSpPr>
          <p:cNvPr id="5" name="Left Brace 4"/>
          <p:cNvSpPr/>
          <p:nvPr/>
        </p:nvSpPr>
        <p:spPr>
          <a:xfrm>
            <a:off x="1403648" y="1196752"/>
            <a:ext cx="72008" cy="1224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1691680" y="1196752"/>
            <a:ext cx="290464" cy="369332"/>
          </a:xfrm>
          <a:prstGeom prst="rect">
            <a:avLst/>
          </a:prstGeom>
          <a:noFill/>
        </p:spPr>
        <p:txBody>
          <a:bodyPr wrap="none" rtlCol="0">
            <a:spAutoFit/>
          </a:bodyPr>
          <a:lstStyle/>
          <a:p>
            <a:r>
              <a:rPr lang="en-US" dirty="0" smtClean="0"/>
              <a:t>S</a:t>
            </a:r>
            <a:endParaRPr lang="en-GB" dirty="0"/>
          </a:p>
        </p:txBody>
      </p:sp>
      <p:cxnSp>
        <p:nvCxnSpPr>
          <p:cNvPr id="8" name="Straight Arrow Connector 7"/>
          <p:cNvCxnSpPr/>
          <p:nvPr/>
        </p:nvCxnSpPr>
        <p:spPr>
          <a:xfrm>
            <a:off x="2195736" y="134076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31840" y="1196752"/>
            <a:ext cx="1483035" cy="369332"/>
          </a:xfrm>
          <a:prstGeom prst="rect">
            <a:avLst/>
          </a:prstGeom>
          <a:noFill/>
        </p:spPr>
        <p:txBody>
          <a:bodyPr wrap="none" rtlCol="0">
            <a:spAutoFit/>
          </a:bodyPr>
          <a:lstStyle/>
          <a:p>
            <a:r>
              <a:rPr lang="en-US" dirty="0" smtClean="0"/>
              <a:t>Working   bad</a:t>
            </a:r>
            <a:endParaRPr lang="en-GB" dirty="0"/>
          </a:p>
        </p:txBody>
      </p:sp>
      <p:sp>
        <p:nvSpPr>
          <p:cNvPr id="10" name="TextBox 9"/>
          <p:cNvSpPr txBox="1"/>
          <p:nvPr/>
        </p:nvSpPr>
        <p:spPr>
          <a:xfrm>
            <a:off x="1763688" y="2132856"/>
            <a:ext cx="349776" cy="369332"/>
          </a:xfrm>
          <a:prstGeom prst="rect">
            <a:avLst/>
          </a:prstGeom>
          <a:noFill/>
        </p:spPr>
        <p:txBody>
          <a:bodyPr wrap="none" rtlCol="0">
            <a:spAutoFit/>
          </a:bodyPr>
          <a:lstStyle/>
          <a:p>
            <a:r>
              <a:rPr lang="en-US" dirty="0" smtClean="0"/>
              <a:t>w</a:t>
            </a:r>
            <a:endParaRPr lang="en-GB" dirty="0"/>
          </a:p>
        </p:txBody>
      </p:sp>
      <p:cxnSp>
        <p:nvCxnSpPr>
          <p:cNvPr id="12" name="Straight Arrow Connector 11"/>
          <p:cNvCxnSpPr/>
          <p:nvPr/>
        </p:nvCxnSpPr>
        <p:spPr>
          <a:xfrm>
            <a:off x="2267744" y="2348880"/>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56" y="2132856"/>
            <a:ext cx="1495859" cy="369332"/>
          </a:xfrm>
          <a:prstGeom prst="rect">
            <a:avLst/>
          </a:prstGeom>
          <a:noFill/>
        </p:spPr>
        <p:txBody>
          <a:bodyPr wrap="none" rtlCol="0">
            <a:spAutoFit/>
          </a:bodyPr>
          <a:lstStyle/>
          <a:p>
            <a:r>
              <a:rPr lang="en-US" dirty="0" smtClean="0"/>
              <a:t>Working good</a:t>
            </a:r>
            <a:endParaRPr lang="en-GB" dirty="0"/>
          </a:p>
        </p:txBody>
      </p:sp>
      <p:sp>
        <p:nvSpPr>
          <p:cNvPr id="14" name="TextBox 13"/>
          <p:cNvSpPr txBox="1"/>
          <p:nvPr/>
        </p:nvSpPr>
        <p:spPr>
          <a:xfrm>
            <a:off x="467544" y="3140968"/>
            <a:ext cx="6328335" cy="1477328"/>
          </a:xfrm>
          <a:prstGeom prst="rect">
            <a:avLst/>
          </a:prstGeom>
          <a:noFill/>
        </p:spPr>
        <p:txBody>
          <a:bodyPr wrap="none" rtlCol="0">
            <a:spAutoFit/>
          </a:bodyPr>
          <a:lstStyle/>
          <a:p>
            <a:r>
              <a:rPr lang="en-US" dirty="0" smtClean="0"/>
              <a:t>Cost of worker :y       Out put  of worker :v       Inspection :I    </a:t>
            </a:r>
          </a:p>
          <a:p>
            <a:r>
              <a:rPr lang="en-US" dirty="0" smtClean="0"/>
              <a:t>Not I </a:t>
            </a:r>
            <a:r>
              <a:rPr lang="en-US" dirty="0" err="1" smtClean="0"/>
              <a:t>nspection</a:t>
            </a:r>
            <a:r>
              <a:rPr lang="en-US" dirty="0" smtClean="0"/>
              <a:t> : NI       cost of inspection :h      salary  of working  </a:t>
            </a:r>
          </a:p>
          <a:p>
            <a:r>
              <a:rPr lang="en-US" dirty="0" smtClean="0"/>
              <a:t>X  </a:t>
            </a:r>
            <a:r>
              <a:rPr lang="en-US" dirty="0" err="1" smtClean="0"/>
              <a:t>probablity</a:t>
            </a:r>
            <a:r>
              <a:rPr lang="en-US" dirty="0" smtClean="0"/>
              <a:t>   worker work bad </a:t>
            </a:r>
          </a:p>
          <a:p>
            <a:r>
              <a:rPr lang="en-US" dirty="0" smtClean="0"/>
              <a:t>Y  </a:t>
            </a:r>
            <a:r>
              <a:rPr lang="en-US" dirty="0" err="1" smtClean="0"/>
              <a:t>probablity</a:t>
            </a:r>
            <a:r>
              <a:rPr lang="en-US" dirty="0" smtClean="0"/>
              <a:t>  of inspection </a:t>
            </a:r>
          </a:p>
          <a:p>
            <a:r>
              <a:rPr lang="en-US" dirty="0" smtClean="0"/>
              <a:t>Y=g/w   x=h/w     </a:t>
            </a:r>
            <a:endParaRPr lang="en-GB" dirty="0"/>
          </a:p>
        </p:txBody>
      </p:sp>
      <p:sp>
        <p:nvSpPr>
          <p:cNvPr id="15" name="Date Placeholder 14"/>
          <p:cNvSpPr>
            <a:spLocks noGrp="1"/>
          </p:cNvSpPr>
          <p:nvPr>
            <p:ph type="dt" sz="half" idx="10"/>
          </p:nvPr>
        </p:nvSpPr>
        <p:spPr/>
        <p:txBody>
          <a:bodyPr/>
          <a:lstStyle/>
          <a:p>
            <a:fld id="{B2BAD10D-F239-47B9-ABB4-3424007D085D}" type="datetime1">
              <a:rPr lang="en-GB" smtClean="0"/>
              <a:pPr/>
              <a:t>01/12/2013</a:t>
            </a:fld>
            <a:endParaRPr lang="en-GB"/>
          </a:p>
        </p:txBody>
      </p:sp>
      <p:sp>
        <p:nvSpPr>
          <p:cNvPr id="16" name="Slide Number Placeholder 15"/>
          <p:cNvSpPr>
            <a:spLocks noGrp="1"/>
          </p:cNvSpPr>
          <p:nvPr>
            <p:ph type="sldNum" sz="quarter" idx="12"/>
          </p:nvPr>
        </p:nvSpPr>
        <p:spPr/>
        <p:txBody>
          <a:bodyPr/>
          <a:lstStyle/>
          <a:p>
            <a:fld id="{1AC99574-BD32-4BAE-A6F6-2684FFE94A8F}" type="slidenum">
              <a:rPr lang="en-GB" smtClean="0"/>
              <a:pPr/>
              <a:t>165</a:t>
            </a:fld>
            <a:endParaRPr lang="en-GB"/>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3081036" cy="923330"/>
          </a:xfrm>
          <a:prstGeom prst="rect">
            <a:avLst/>
          </a:prstGeom>
          <a:noFill/>
        </p:spPr>
        <p:txBody>
          <a:bodyPr wrap="none" rtlCol="0">
            <a:spAutoFit/>
          </a:bodyPr>
          <a:lstStyle/>
          <a:p>
            <a:r>
              <a:rPr lang="en-US" dirty="0" smtClean="0"/>
              <a:t>Example :Motorist  -</a:t>
            </a:r>
            <a:r>
              <a:rPr lang="en-US" dirty="0" err="1" smtClean="0"/>
              <a:t>pedestrain</a:t>
            </a:r>
            <a:endParaRPr lang="en-US" dirty="0" smtClean="0"/>
          </a:p>
          <a:p>
            <a:r>
              <a:rPr lang="en-US" dirty="0" smtClean="0"/>
              <a:t>Pure strict liability </a:t>
            </a:r>
          </a:p>
          <a:p>
            <a:r>
              <a:rPr lang="en-US" dirty="0" smtClean="0"/>
              <a:t>  </a:t>
            </a:r>
            <a:endParaRPr lang="en-GB" dirty="0"/>
          </a:p>
        </p:txBody>
      </p:sp>
      <p:sp>
        <p:nvSpPr>
          <p:cNvPr id="4" name="TextBox 3"/>
          <p:cNvSpPr txBox="1"/>
          <p:nvPr/>
        </p:nvSpPr>
        <p:spPr>
          <a:xfrm>
            <a:off x="395536" y="2132856"/>
            <a:ext cx="1282018" cy="369332"/>
          </a:xfrm>
          <a:prstGeom prst="rect">
            <a:avLst/>
          </a:prstGeom>
          <a:noFill/>
        </p:spPr>
        <p:txBody>
          <a:bodyPr wrap="none" rtlCol="0">
            <a:spAutoFit/>
          </a:bodyPr>
          <a:lstStyle/>
          <a:p>
            <a:r>
              <a:rPr lang="en-US" dirty="0" err="1" smtClean="0"/>
              <a:t>Pedestrain</a:t>
            </a:r>
            <a:r>
              <a:rPr lang="en-US" dirty="0" smtClean="0"/>
              <a:t>  </a:t>
            </a:r>
            <a:endParaRPr lang="en-GB" dirty="0"/>
          </a:p>
        </p:txBody>
      </p:sp>
      <p:sp>
        <p:nvSpPr>
          <p:cNvPr id="5" name="TextBox 4"/>
          <p:cNvSpPr txBox="1"/>
          <p:nvPr/>
        </p:nvSpPr>
        <p:spPr>
          <a:xfrm>
            <a:off x="1907704" y="1772816"/>
            <a:ext cx="960391" cy="923330"/>
          </a:xfrm>
          <a:prstGeom prst="rect">
            <a:avLst/>
          </a:prstGeom>
          <a:noFill/>
        </p:spPr>
        <p:txBody>
          <a:bodyPr wrap="none" rtlCol="0">
            <a:spAutoFit/>
          </a:bodyPr>
          <a:lstStyle/>
          <a:p>
            <a:r>
              <a:rPr lang="en-US" dirty="0" smtClean="0"/>
              <a:t>No care </a:t>
            </a:r>
          </a:p>
          <a:p>
            <a:endParaRPr lang="en-US" dirty="0" smtClean="0"/>
          </a:p>
          <a:p>
            <a:r>
              <a:rPr lang="en-US" dirty="0" smtClean="0"/>
              <a:t>Care </a:t>
            </a:r>
            <a:endParaRPr lang="en-GB" dirty="0"/>
          </a:p>
        </p:txBody>
      </p:sp>
      <p:sp>
        <p:nvSpPr>
          <p:cNvPr id="6" name="TextBox 5"/>
          <p:cNvSpPr txBox="1"/>
          <p:nvPr/>
        </p:nvSpPr>
        <p:spPr>
          <a:xfrm>
            <a:off x="3131840" y="1196752"/>
            <a:ext cx="997389" cy="646331"/>
          </a:xfrm>
          <a:prstGeom prst="rect">
            <a:avLst/>
          </a:prstGeom>
          <a:noFill/>
        </p:spPr>
        <p:txBody>
          <a:bodyPr wrap="none" rtlCol="0">
            <a:spAutoFit/>
          </a:bodyPr>
          <a:lstStyle/>
          <a:p>
            <a:r>
              <a:rPr lang="en-US" dirty="0" smtClean="0"/>
              <a:t>Motorist</a:t>
            </a:r>
          </a:p>
          <a:p>
            <a:endParaRPr lang="en-GB" dirty="0"/>
          </a:p>
        </p:txBody>
      </p:sp>
      <p:sp>
        <p:nvSpPr>
          <p:cNvPr id="7" name="TextBox 6"/>
          <p:cNvSpPr txBox="1"/>
          <p:nvPr/>
        </p:nvSpPr>
        <p:spPr>
          <a:xfrm>
            <a:off x="2771800" y="1484784"/>
            <a:ext cx="1888722" cy="369332"/>
          </a:xfrm>
          <a:prstGeom prst="rect">
            <a:avLst/>
          </a:prstGeom>
          <a:noFill/>
        </p:spPr>
        <p:txBody>
          <a:bodyPr wrap="none" rtlCol="0">
            <a:spAutoFit/>
          </a:bodyPr>
          <a:lstStyle/>
          <a:p>
            <a:r>
              <a:rPr lang="en-US" dirty="0" smtClean="0"/>
              <a:t>Care          no care </a:t>
            </a:r>
            <a:endParaRPr lang="en-GB" dirty="0"/>
          </a:p>
        </p:txBody>
      </p:sp>
      <p:graphicFrame>
        <p:nvGraphicFramePr>
          <p:cNvPr id="8" name="Table 7"/>
          <p:cNvGraphicFramePr>
            <a:graphicFrameLocks noGrp="1"/>
          </p:cNvGraphicFramePr>
          <p:nvPr/>
        </p:nvGraphicFramePr>
        <p:xfrm>
          <a:off x="2843808" y="1916832"/>
          <a:ext cx="2160240" cy="731520"/>
        </p:xfrm>
        <a:graphic>
          <a:graphicData uri="http://schemas.openxmlformats.org/drawingml/2006/table">
            <a:tbl>
              <a:tblPr firstRow="1" bandRow="1">
                <a:tableStyleId>{5940675A-B579-460E-94D1-54222C63F5DA}</a:tableStyleId>
              </a:tblPr>
              <a:tblGrid>
                <a:gridCol w="1008112"/>
                <a:gridCol w="1152128"/>
              </a:tblGrid>
              <a:tr h="329756">
                <a:tc>
                  <a:txBody>
                    <a:bodyPr/>
                    <a:lstStyle/>
                    <a:p>
                      <a:r>
                        <a:rPr lang="en-US" dirty="0" smtClean="0"/>
                        <a:t>0,-100</a:t>
                      </a:r>
                      <a:endParaRPr lang="en-GB" dirty="0"/>
                    </a:p>
                  </a:txBody>
                  <a:tcPr/>
                </a:tc>
                <a:tc>
                  <a:txBody>
                    <a:bodyPr/>
                    <a:lstStyle/>
                    <a:p>
                      <a:r>
                        <a:rPr lang="en-US" dirty="0" smtClean="0"/>
                        <a:t>0,110</a:t>
                      </a:r>
                      <a:endParaRPr lang="en-GB" dirty="0"/>
                    </a:p>
                  </a:txBody>
                  <a:tcPr/>
                </a:tc>
              </a:tr>
              <a:tr h="329756">
                <a:tc>
                  <a:txBody>
                    <a:bodyPr/>
                    <a:lstStyle/>
                    <a:p>
                      <a:r>
                        <a:rPr lang="en-US" dirty="0" smtClean="0"/>
                        <a:t>-10,-100</a:t>
                      </a:r>
                      <a:endParaRPr lang="en-GB" dirty="0"/>
                    </a:p>
                  </a:txBody>
                  <a:tcPr/>
                </a:tc>
                <a:tc>
                  <a:txBody>
                    <a:bodyPr/>
                    <a:lstStyle/>
                    <a:p>
                      <a:r>
                        <a:rPr lang="en-US" dirty="0" smtClean="0"/>
                        <a:t>-10,-20</a:t>
                      </a:r>
                      <a:endParaRPr lang="en-GB" dirty="0"/>
                    </a:p>
                  </a:txBody>
                  <a:tcPr/>
                </a:tc>
              </a:tr>
            </a:tbl>
          </a:graphicData>
        </a:graphic>
      </p:graphicFrame>
      <p:sp>
        <p:nvSpPr>
          <p:cNvPr id="9" name="TextBox 8"/>
          <p:cNvSpPr txBox="1"/>
          <p:nvPr/>
        </p:nvSpPr>
        <p:spPr>
          <a:xfrm>
            <a:off x="467544" y="3429000"/>
            <a:ext cx="4270080" cy="646331"/>
          </a:xfrm>
          <a:prstGeom prst="rect">
            <a:avLst/>
          </a:prstGeom>
          <a:noFill/>
        </p:spPr>
        <p:txBody>
          <a:bodyPr wrap="none" rtlCol="0">
            <a:spAutoFit/>
          </a:bodyPr>
          <a:lstStyle/>
          <a:p>
            <a:r>
              <a:rPr lang="en-US" dirty="0" smtClean="0"/>
              <a:t>Strict liability  with contributory negligence </a:t>
            </a:r>
          </a:p>
          <a:p>
            <a:endParaRPr lang="en-GB" dirty="0"/>
          </a:p>
        </p:txBody>
      </p:sp>
      <p:sp>
        <p:nvSpPr>
          <p:cNvPr id="10" name="TextBox 9"/>
          <p:cNvSpPr txBox="1"/>
          <p:nvPr/>
        </p:nvSpPr>
        <p:spPr>
          <a:xfrm>
            <a:off x="395536" y="4941168"/>
            <a:ext cx="1184042" cy="369332"/>
          </a:xfrm>
          <a:prstGeom prst="rect">
            <a:avLst/>
          </a:prstGeom>
          <a:noFill/>
        </p:spPr>
        <p:txBody>
          <a:bodyPr wrap="none" rtlCol="0">
            <a:spAutoFit/>
          </a:bodyPr>
          <a:lstStyle/>
          <a:p>
            <a:r>
              <a:rPr lang="en-US" dirty="0" err="1" smtClean="0"/>
              <a:t>pedestrain</a:t>
            </a:r>
            <a:endParaRPr lang="en-GB" dirty="0"/>
          </a:p>
        </p:txBody>
      </p:sp>
      <p:sp>
        <p:nvSpPr>
          <p:cNvPr id="11" name="TextBox 10"/>
          <p:cNvSpPr txBox="1"/>
          <p:nvPr/>
        </p:nvSpPr>
        <p:spPr>
          <a:xfrm>
            <a:off x="1979712" y="4797152"/>
            <a:ext cx="907493" cy="923330"/>
          </a:xfrm>
          <a:prstGeom prst="rect">
            <a:avLst/>
          </a:prstGeom>
          <a:noFill/>
        </p:spPr>
        <p:txBody>
          <a:bodyPr wrap="none" rtlCol="0">
            <a:spAutoFit/>
          </a:bodyPr>
          <a:lstStyle/>
          <a:p>
            <a:r>
              <a:rPr lang="en-US" dirty="0" smtClean="0"/>
              <a:t>No care</a:t>
            </a:r>
          </a:p>
          <a:p>
            <a:endParaRPr lang="en-US" dirty="0" smtClean="0"/>
          </a:p>
          <a:p>
            <a:r>
              <a:rPr lang="en-US" dirty="0" smtClean="0"/>
              <a:t>Care </a:t>
            </a:r>
            <a:endParaRPr lang="en-GB" dirty="0"/>
          </a:p>
        </p:txBody>
      </p:sp>
      <p:sp>
        <p:nvSpPr>
          <p:cNvPr id="12" name="TextBox 11"/>
          <p:cNvSpPr txBox="1"/>
          <p:nvPr/>
        </p:nvSpPr>
        <p:spPr>
          <a:xfrm>
            <a:off x="3491880" y="4149080"/>
            <a:ext cx="997389" cy="369332"/>
          </a:xfrm>
          <a:prstGeom prst="rect">
            <a:avLst/>
          </a:prstGeom>
          <a:noFill/>
        </p:spPr>
        <p:txBody>
          <a:bodyPr wrap="none" rtlCol="0">
            <a:spAutoFit/>
          </a:bodyPr>
          <a:lstStyle/>
          <a:p>
            <a:r>
              <a:rPr lang="en-US" dirty="0" smtClean="0"/>
              <a:t>Motorist</a:t>
            </a:r>
            <a:endParaRPr lang="en-GB" dirty="0"/>
          </a:p>
        </p:txBody>
      </p:sp>
      <p:sp>
        <p:nvSpPr>
          <p:cNvPr id="13" name="TextBox 12"/>
          <p:cNvSpPr txBox="1"/>
          <p:nvPr/>
        </p:nvSpPr>
        <p:spPr>
          <a:xfrm>
            <a:off x="3131840" y="4581128"/>
            <a:ext cx="1782604" cy="369332"/>
          </a:xfrm>
          <a:prstGeom prst="rect">
            <a:avLst/>
          </a:prstGeom>
          <a:noFill/>
        </p:spPr>
        <p:txBody>
          <a:bodyPr wrap="none" rtlCol="0">
            <a:spAutoFit/>
          </a:bodyPr>
          <a:lstStyle/>
          <a:p>
            <a:r>
              <a:rPr lang="en-US" dirty="0" smtClean="0"/>
              <a:t>No care      </a:t>
            </a:r>
            <a:r>
              <a:rPr lang="en-US" dirty="0" err="1" smtClean="0"/>
              <a:t>care</a:t>
            </a:r>
            <a:r>
              <a:rPr lang="en-US" dirty="0" smtClean="0"/>
              <a:t>   </a:t>
            </a:r>
            <a:endParaRPr lang="en-GB" dirty="0"/>
          </a:p>
        </p:txBody>
      </p:sp>
      <p:graphicFrame>
        <p:nvGraphicFramePr>
          <p:cNvPr id="14" name="Table 13"/>
          <p:cNvGraphicFramePr>
            <a:graphicFrameLocks noGrp="1"/>
          </p:cNvGraphicFramePr>
          <p:nvPr/>
        </p:nvGraphicFramePr>
        <p:xfrm>
          <a:off x="2843808" y="4941168"/>
          <a:ext cx="2376264" cy="731520"/>
        </p:xfrm>
        <a:graphic>
          <a:graphicData uri="http://schemas.openxmlformats.org/drawingml/2006/table">
            <a:tbl>
              <a:tblPr firstRow="1" bandRow="1">
                <a:tableStyleId>{5940675A-B579-460E-94D1-54222C63F5DA}</a:tableStyleId>
              </a:tblPr>
              <a:tblGrid>
                <a:gridCol w="1188132"/>
                <a:gridCol w="1188132"/>
              </a:tblGrid>
              <a:tr h="298832">
                <a:tc>
                  <a:txBody>
                    <a:bodyPr/>
                    <a:lstStyle/>
                    <a:p>
                      <a:r>
                        <a:rPr lang="en-US" dirty="0" smtClean="0"/>
                        <a:t>-100,0</a:t>
                      </a:r>
                      <a:endParaRPr lang="en-GB" dirty="0"/>
                    </a:p>
                  </a:txBody>
                  <a:tcPr/>
                </a:tc>
                <a:tc>
                  <a:txBody>
                    <a:bodyPr/>
                    <a:lstStyle/>
                    <a:p>
                      <a:r>
                        <a:rPr lang="en-US" dirty="0" smtClean="0"/>
                        <a:t>-100,-10</a:t>
                      </a:r>
                      <a:endParaRPr lang="en-GB" dirty="0"/>
                    </a:p>
                  </a:txBody>
                  <a:tcPr/>
                </a:tc>
              </a:tr>
              <a:tr h="298832">
                <a:tc>
                  <a:txBody>
                    <a:bodyPr/>
                    <a:lstStyle/>
                    <a:p>
                      <a:r>
                        <a:rPr lang="en-US" dirty="0" smtClean="0"/>
                        <a:t>-10,-100</a:t>
                      </a:r>
                      <a:endParaRPr lang="en-GB" dirty="0"/>
                    </a:p>
                  </a:txBody>
                  <a:tcPr/>
                </a:tc>
                <a:tc>
                  <a:txBody>
                    <a:bodyPr/>
                    <a:lstStyle/>
                    <a:p>
                      <a:r>
                        <a:rPr lang="en-US" dirty="0" smtClean="0"/>
                        <a:t>-10,-20</a:t>
                      </a:r>
                      <a:endParaRPr lang="en-GB" dirty="0"/>
                    </a:p>
                  </a:txBody>
                  <a:tcPr/>
                </a:tc>
              </a:tr>
            </a:tbl>
          </a:graphicData>
        </a:graphic>
      </p:graphicFrame>
      <p:sp>
        <p:nvSpPr>
          <p:cNvPr id="15" name="Date Placeholder 14"/>
          <p:cNvSpPr>
            <a:spLocks noGrp="1"/>
          </p:cNvSpPr>
          <p:nvPr>
            <p:ph type="dt" sz="half" idx="10"/>
          </p:nvPr>
        </p:nvSpPr>
        <p:spPr/>
        <p:txBody>
          <a:bodyPr/>
          <a:lstStyle/>
          <a:p>
            <a:fld id="{C0182E47-F0F2-4AC5-BC36-E971A223551D}" type="datetime1">
              <a:rPr lang="en-GB" smtClean="0"/>
              <a:pPr/>
              <a:t>01/12/2013</a:t>
            </a:fld>
            <a:endParaRPr lang="en-GB"/>
          </a:p>
        </p:txBody>
      </p:sp>
      <p:sp>
        <p:nvSpPr>
          <p:cNvPr id="16" name="Slide Number Placeholder 15"/>
          <p:cNvSpPr>
            <a:spLocks noGrp="1"/>
          </p:cNvSpPr>
          <p:nvPr>
            <p:ph type="sldNum" sz="quarter" idx="12"/>
          </p:nvPr>
        </p:nvSpPr>
        <p:spPr/>
        <p:txBody>
          <a:bodyPr/>
          <a:lstStyle/>
          <a:p>
            <a:fld id="{1AC99574-BD32-4BAE-A6F6-2684FFE94A8F}" type="slidenum">
              <a:rPr lang="en-GB" smtClean="0"/>
              <a:pPr/>
              <a:t>166</a:t>
            </a:fld>
            <a:endParaRPr lang="en-GB"/>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AAA0C-5A1C-49AA-A337-519EA757E7A9}" type="datetime1">
              <a:rPr lang="en-GB" smtClean="0"/>
              <a:pPr/>
              <a:t>03/12/2013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167</a:t>
            </a:fld>
            <a:endParaRPr lang="en-GB"/>
          </a:p>
        </p:txBody>
      </p:sp>
      <p:pic>
        <p:nvPicPr>
          <p:cNvPr id="63489" name="Picture 1"/>
          <p:cNvPicPr>
            <a:picLocks noChangeAspect="1" noChangeArrowheads="1"/>
          </p:cNvPicPr>
          <p:nvPr/>
        </p:nvPicPr>
        <p:blipFill>
          <a:blip r:embed="rId2" cstate="print"/>
          <a:srcRect/>
          <a:stretch>
            <a:fillRect/>
          </a:stretch>
        </p:blipFill>
        <p:spPr bwMode="auto">
          <a:xfrm>
            <a:off x="395536" y="0"/>
            <a:ext cx="8017896" cy="584448"/>
          </a:xfrm>
          <a:prstGeom prst="rect">
            <a:avLst/>
          </a:prstGeom>
          <a:noFill/>
          <a:ln w="9525">
            <a:noFill/>
            <a:miter lim="800000"/>
            <a:headEnd/>
            <a:tailEnd/>
          </a:ln>
        </p:spPr>
      </p:pic>
      <p:pic>
        <p:nvPicPr>
          <p:cNvPr id="63490" name="Picture 2"/>
          <p:cNvPicPr>
            <a:picLocks noChangeAspect="1" noChangeArrowheads="1"/>
          </p:cNvPicPr>
          <p:nvPr/>
        </p:nvPicPr>
        <p:blipFill>
          <a:blip r:embed="rId3" cstate="print"/>
          <a:srcRect/>
          <a:stretch>
            <a:fillRect/>
          </a:stretch>
        </p:blipFill>
        <p:spPr bwMode="auto">
          <a:xfrm>
            <a:off x="395536" y="548680"/>
            <a:ext cx="1184648" cy="432048"/>
          </a:xfrm>
          <a:prstGeom prst="rect">
            <a:avLst/>
          </a:prstGeom>
          <a:noFill/>
          <a:ln w="9525">
            <a:noFill/>
            <a:miter lim="800000"/>
            <a:headEnd/>
            <a:tailEnd/>
          </a:ln>
        </p:spPr>
      </p:pic>
      <p:sp>
        <p:nvSpPr>
          <p:cNvPr id="6" name="TextBox 5"/>
          <p:cNvSpPr txBox="1"/>
          <p:nvPr/>
        </p:nvSpPr>
        <p:spPr>
          <a:xfrm>
            <a:off x="1475656" y="548680"/>
            <a:ext cx="247184" cy="369332"/>
          </a:xfrm>
          <a:prstGeom prst="rect">
            <a:avLst/>
          </a:prstGeom>
          <a:noFill/>
        </p:spPr>
        <p:txBody>
          <a:bodyPr wrap="none" rtlCol="0">
            <a:spAutoFit/>
          </a:bodyPr>
          <a:lstStyle/>
          <a:p>
            <a:r>
              <a:rPr lang="en-US" dirty="0" smtClean="0"/>
              <a:t>:</a:t>
            </a:r>
            <a:endParaRPr lang="en-GB" dirty="0"/>
          </a:p>
        </p:txBody>
      </p:sp>
      <p:pic>
        <p:nvPicPr>
          <p:cNvPr id="63491" name="Picture 3"/>
          <p:cNvPicPr>
            <a:picLocks noChangeAspect="1" noChangeArrowheads="1"/>
          </p:cNvPicPr>
          <p:nvPr/>
        </p:nvPicPr>
        <p:blipFill>
          <a:blip r:embed="rId4" cstate="print"/>
          <a:srcRect/>
          <a:stretch>
            <a:fillRect/>
          </a:stretch>
        </p:blipFill>
        <p:spPr bwMode="auto">
          <a:xfrm>
            <a:off x="0" y="980728"/>
            <a:ext cx="8932025" cy="715516"/>
          </a:xfrm>
          <a:prstGeom prst="rect">
            <a:avLst/>
          </a:prstGeom>
          <a:noFill/>
          <a:ln w="9525">
            <a:noFill/>
            <a:miter lim="800000"/>
            <a:headEnd/>
            <a:tailEnd/>
          </a:ln>
        </p:spPr>
      </p:pic>
      <p:pic>
        <p:nvPicPr>
          <p:cNvPr id="63492" name="Picture 4"/>
          <p:cNvPicPr>
            <a:picLocks noChangeAspect="1" noChangeArrowheads="1"/>
          </p:cNvPicPr>
          <p:nvPr/>
        </p:nvPicPr>
        <p:blipFill>
          <a:blip r:embed="rId5" cstate="print"/>
          <a:srcRect/>
          <a:stretch>
            <a:fillRect/>
          </a:stretch>
        </p:blipFill>
        <p:spPr bwMode="auto">
          <a:xfrm>
            <a:off x="201498" y="1700808"/>
            <a:ext cx="8942502" cy="2531343"/>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93703" y="4167045"/>
            <a:ext cx="9050297" cy="26909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11FB2-9003-494B-A6AE-F92DA9FD5041}" type="datetime1">
              <a:rPr lang="en-GB" smtClean="0"/>
              <a:pPr/>
              <a:t>03/12/2013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168</a:t>
            </a:fld>
            <a:endParaRPr lang="en-GB"/>
          </a:p>
        </p:txBody>
      </p:sp>
      <p:pic>
        <p:nvPicPr>
          <p:cNvPr id="376836" name="Picture 4"/>
          <p:cNvPicPr>
            <a:picLocks noChangeAspect="1" noChangeArrowheads="1"/>
          </p:cNvPicPr>
          <p:nvPr/>
        </p:nvPicPr>
        <p:blipFill>
          <a:blip r:embed="rId2" cstate="print"/>
          <a:srcRect/>
          <a:stretch>
            <a:fillRect/>
          </a:stretch>
        </p:blipFill>
        <p:spPr bwMode="auto">
          <a:xfrm>
            <a:off x="179512" y="0"/>
            <a:ext cx="1294245" cy="421382"/>
          </a:xfrm>
          <a:prstGeom prst="rect">
            <a:avLst/>
          </a:prstGeom>
          <a:noFill/>
          <a:ln w="9525">
            <a:noFill/>
            <a:miter lim="800000"/>
            <a:headEnd/>
            <a:tailEnd/>
          </a:ln>
        </p:spPr>
      </p:pic>
      <p:pic>
        <p:nvPicPr>
          <p:cNvPr id="376837" name="Picture 5"/>
          <p:cNvPicPr>
            <a:picLocks noChangeAspect="1" noChangeArrowheads="1"/>
          </p:cNvPicPr>
          <p:nvPr/>
        </p:nvPicPr>
        <p:blipFill>
          <a:blip r:embed="rId3" cstate="print"/>
          <a:srcRect/>
          <a:stretch>
            <a:fillRect/>
          </a:stretch>
        </p:blipFill>
        <p:spPr bwMode="auto">
          <a:xfrm>
            <a:off x="0" y="332656"/>
            <a:ext cx="8694643" cy="3509764"/>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179512" y="3933056"/>
            <a:ext cx="8964488" cy="2066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0EB7F-E65F-4D0B-95FF-1E6CB7E1A208}" type="datetime1">
              <a:rPr lang="en-GB" smtClean="0"/>
              <a:pPr/>
              <a:t>03/12/2013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169</a:t>
            </a:fld>
            <a:endParaRPr lang="en-GB"/>
          </a:p>
        </p:txBody>
      </p:sp>
      <p:pic>
        <p:nvPicPr>
          <p:cNvPr id="377859" name="Picture 3"/>
          <p:cNvPicPr>
            <a:picLocks noChangeAspect="1" noChangeArrowheads="1"/>
          </p:cNvPicPr>
          <p:nvPr/>
        </p:nvPicPr>
        <p:blipFill>
          <a:blip r:embed="rId2" cstate="print"/>
          <a:srcRect/>
          <a:stretch>
            <a:fillRect/>
          </a:stretch>
        </p:blipFill>
        <p:spPr bwMode="auto">
          <a:xfrm>
            <a:off x="48613" y="0"/>
            <a:ext cx="9095387" cy="3227783"/>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251520" y="3068960"/>
            <a:ext cx="1426689" cy="463674"/>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72511" y="3501008"/>
            <a:ext cx="8971489" cy="22873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611559" y="476672"/>
          <a:ext cx="1750931" cy="1008112"/>
        </p:xfrm>
        <a:graphic>
          <a:graphicData uri="http://schemas.openxmlformats.org/presentationml/2006/ole">
            <p:oleObj spid="_x0000_s32770" name="Equation" r:id="rId3" imgW="838080" imgH="482400" progId="Equation.3">
              <p:embed/>
            </p:oleObj>
          </a:graphicData>
        </a:graphic>
      </p:graphicFrame>
      <p:graphicFrame>
        <p:nvGraphicFramePr>
          <p:cNvPr id="4" name="Object 3"/>
          <p:cNvGraphicFramePr>
            <a:graphicFrameLocks noChangeAspect="1"/>
          </p:cNvGraphicFramePr>
          <p:nvPr/>
        </p:nvGraphicFramePr>
        <p:xfrm>
          <a:off x="2123728" y="692696"/>
          <a:ext cx="2376264" cy="712194"/>
        </p:xfrm>
        <a:graphic>
          <a:graphicData uri="http://schemas.openxmlformats.org/presentationml/2006/ole">
            <p:oleObj spid="_x0000_s32772" name="Equation" r:id="rId4" imgW="761760" imgH="228600" progId="Equation.3">
              <p:embed/>
            </p:oleObj>
          </a:graphicData>
        </a:graphic>
      </p:graphicFrame>
      <p:graphicFrame>
        <p:nvGraphicFramePr>
          <p:cNvPr id="5" name="Object 4"/>
          <p:cNvGraphicFramePr>
            <a:graphicFrameLocks noChangeAspect="1"/>
          </p:cNvGraphicFramePr>
          <p:nvPr/>
        </p:nvGraphicFramePr>
        <p:xfrm>
          <a:off x="395536" y="1478043"/>
          <a:ext cx="4464496" cy="995679"/>
        </p:xfrm>
        <a:graphic>
          <a:graphicData uri="http://schemas.openxmlformats.org/presentationml/2006/ole">
            <p:oleObj spid="_x0000_s32773" name="Equation" r:id="rId5" imgW="1765080" imgH="393480" progId="Equation.3">
              <p:embed/>
            </p:oleObj>
          </a:graphicData>
        </a:graphic>
      </p:graphicFrame>
      <p:sp>
        <p:nvSpPr>
          <p:cNvPr id="8" name="TextBox 7"/>
          <p:cNvSpPr txBox="1"/>
          <p:nvPr/>
        </p:nvSpPr>
        <p:spPr>
          <a:xfrm>
            <a:off x="5220072" y="1412776"/>
            <a:ext cx="3923928" cy="830997"/>
          </a:xfrm>
          <a:prstGeom prst="rect">
            <a:avLst/>
          </a:prstGeom>
          <a:noFill/>
        </p:spPr>
        <p:txBody>
          <a:bodyPr wrap="square" rtlCol="0">
            <a:spAutoFit/>
          </a:bodyPr>
          <a:lstStyle/>
          <a:p>
            <a:r>
              <a:rPr lang="en-US" sz="2400" dirty="0" smtClean="0"/>
              <a:t>Inefficiently low effort  because at the margin</a:t>
            </a:r>
            <a:endParaRPr lang="en-GB" sz="2400" dirty="0"/>
          </a:p>
        </p:txBody>
      </p:sp>
      <p:cxnSp>
        <p:nvCxnSpPr>
          <p:cNvPr id="12" name="Straight Arrow Connector 11"/>
          <p:cNvCxnSpPr/>
          <p:nvPr/>
        </p:nvCxnSpPr>
        <p:spPr>
          <a:xfrm>
            <a:off x="2051720" y="6381328"/>
            <a:ext cx="49685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051720" y="3068960"/>
            <a:ext cx="0" cy="33123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771800" y="2924944"/>
            <a:ext cx="792088" cy="338437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123728" y="3645024"/>
            <a:ext cx="3240360" cy="187220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771800" y="3068960"/>
            <a:ext cx="1512168" cy="33123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123728" y="3140968"/>
            <a:ext cx="2808312" cy="23042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79912" y="4005064"/>
            <a:ext cx="72008"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051720" y="4005064"/>
            <a:ext cx="1728192"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nvGraphicFramePr>
        <p:xfrm>
          <a:off x="3779912" y="5993579"/>
          <a:ext cx="432048" cy="864421"/>
        </p:xfrm>
        <a:graphic>
          <a:graphicData uri="http://schemas.openxmlformats.org/presentationml/2006/ole">
            <p:oleObj spid="_x0000_s32775" name="Equation" r:id="rId6" imgW="164880" imgH="228600" progId="Equation.3">
              <p:embed/>
            </p:oleObj>
          </a:graphicData>
        </a:graphic>
      </p:graphicFrame>
      <p:graphicFrame>
        <p:nvGraphicFramePr>
          <p:cNvPr id="32776" name="Object 8"/>
          <p:cNvGraphicFramePr>
            <a:graphicFrameLocks noChangeAspect="1"/>
          </p:cNvGraphicFramePr>
          <p:nvPr/>
        </p:nvGraphicFramePr>
        <p:xfrm>
          <a:off x="1187624" y="3501008"/>
          <a:ext cx="431800" cy="865187"/>
        </p:xfrm>
        <a:graphic>
          <a:graphicData uri="http://schemas.openxmlformats.org/presentationml/2006/ole">
            <p:oleObj spid="_x0000_s32776" name="Equation" r:id="rId7" imgW="164880" imgH="228600" progId="Equation.3">
              <p:embed/>
            </p:oleObj>
          </a:graphicData>
        </a:graphic>
      </p:graphicFrame>
      <p:graphicFrame>
        <p:nvGraphicFramePr>
          <p:cNvPr id="32777" name="Object 9"/>
          <p:cNvGraphicFramePr>
            <a:graphicFrameLocks noChangeAspect="1"/>
          </p:cNvGraphicFramePr>
          <p:nvPr/>
        </p:nvGraphicFramePr>
        <p:xfrm>
          <a:off x="2123728" y="2564904"/>
          <a:ext cx="431800" cy="865187"/>
        </p:xfrm>
        <a:graphic>
          <a:graphicData uri="http://schemas.openxmlformats.org/presentationml/2006/ole">
            <p:oleObj spid="_x0000_s32777" name="Equation" r:id="rId8" imgW="164880" imgH="228600" progId="Equation.3">
              <p:embed/>
            </p:oleObj>
          </a:graphicData>
        </a:graphic>
      </p:graphicFrame>
      <p:graphicFrame>
        <p:nvGraphicFramePr>
          <p:cNvPr id="32778" name="Object 10"/>
          <p:cNvGraphicFramePr>
            <a:graphicFrameLocks noChangeAspect="1"/>
          </p:cNvGraphicFramePr>
          <p:nvPr/>
        </p:nvGraphicFramePr>
        <p:xfrm>
          <a:off x="7164288" y="5992813"/>
          <a:ext cx="431800" cy="865187"/>
        </p:xfrm>
        <a:graphic>
          <a:graphicData uri="http://schemas.openxmlformats.org/presentationml/2006/ole">
            <p:oleObj spid="_x0000_s32778" name="Equation" r:id="rId9" imgW="164880" imgH="228600" progId="Equation.3">
              <p:embed/>
            </p:oleObj>
          </a:graphicData>
        </a:graphic>
      </p:graphicFrame>
      <p:sp>
        <p:nvSpPr>
          <p:cNvPr id="39" name="TextBox 38"/>
          <p:cNvSpPr txBox="1"/>
          <p:nvPr/>
        </p:nvSpPr>
        <p:spPr>
          <a:xfrm>
            <a:off x="323528" y="2420888"/>
            <a:ext cx="2304256" cy="523220"/>
          </a:xfrm>
          <a:prstGeom prst="rect">
            <a:avLst/>
          </a:prstGeom>
          <a:noFill/>
        </p:spPr>
        <p:txBody>
          <a:bodyPr wrap="square" rtlCol="0">
            <a:spAutoFit/>
          </a:bodyPr>
          <a:lstStyle/>
          <a:p>
            <a:r>
              <a:rPr lang="en-US" sz="2800" dirty="0" smtClean="0"/>
              <a:t>Externalit</a:t>
            </a:r>
            <a:r>
              <a:rPr lang="en-US" dirty="0" smtClean="0"/>
              <a:t>y</a:t>
            </a:r>
            <a:endParaRPr lang="en-GB" dirty="0"/>
          </a:p>
        </p:txBody>
      </p:sp>
      <p:sp>
        <p:nvSpPr>
          <p:cNvPr id="19" name="Date Placeholder 18"/>
          <p:cNvSpPr>
            <a:spLocks noGrp="1"/>
          </p:cNvSpPr>
          <p:nvPr>
            <p:ph type="dt" sz="half" idx="10"/>
          </p:nvPr>
        </p:nvSpPr>
        <p:spPr/>
        <p:txBody>
          <a:bodyPr/>
          <a:lstStyle/>
          <a:p>
            <a:fld id="{0AA16B90-C160-4AA2-A7B9-CF91D5C49861}" type="datetime1">
              <a:rPr lang="en-GB" smtClean="0"/>
              <a:pPr/>
              <a:t>01/12/2013</a:t>
            </a:fld>
            <a:endParaRPr lang="en-GB"/>
          </a:p>
        </p:txBody>
      </p:sp>
      <p:sp>
        <p:nvSpPr>
          <p:cNvPr id="20" name="Slide Number Placeholder 19"/>
          <p:cNvSpPr>
            <a:spLocks noGrp="1"/>
          </p:cNvSpPr>
          <p:nvPr>
            <p:ph type="sldNum" sz="quarter" idx="12"/>
          </p:nvPr>
        </p:nvSpPr>
        <p:spPr/>
        <p:txBody>
          <a:bodyPr/>
          <a:lstStyle/>
          <a:p>
            <a:fld id="{1AC99574-BD32-4BAE-A6F6-2684FFE94A8F}" type="slidenum">
              <a:rPr lang="en-GB" smtClean="0"/>
              <a:pPr/>
              <a:t>17</a:t>
            </a:fld>
            <a:endParaRPr lang="en-GB"/>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B75A7-F284-4B9F-9257-07259B38B449}" type="datetime1">
              <a:rPr lang="en-GB" smtClean="0"/>
              <a:pPr/>
              <a:t>03/12/2013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170</a:t>
            </a:fld>
            <a:endParaRPr lang="en-GB"/>
          </a:p>
        </p:txBody>
      </p:sp>
      <p:pic>
        <p:nvPicPr>
          <p:cNvPr id="378884" name="Picture 4"/>
          <p:cNvPicPr>
            <a:picLocks noChangeAspect="1" noChangeArrowheads="1"/>
          </p:cNvPicPr>
          <p:nvPr/>
        </p:nvPicPr>
        <p:blipFill>
          <a:blip r:embed="rId2" cstate="print"/>
          <a:srcRect/>
          <a:stretch>
            <a:fillRect/>
          </a:stretch>
        </p:blipFill>
        <p:spPr bwMode="auto">
          <a:xfrm>
            <a:off x="179819" y="188640"/>
            <a:ext cx="8964181" cy="1092324"/>
          </a:xfrm>
          <a:prstGeom prst="rect">
            <a:avLst/>
          </a:prstGeom>
          <a:noFill/>
          <a:ln w="9525">
            <a:noFill/>
            <a:miter lim="800000"/>
            <a:headEnd/>
            <a:tailEnd/>
          </a:ln>
        </p:spPr>
      </p:pic>
      <p:pic>
        <p:nvPicPr>
          <p:cNvPr id="378885" name="Picture 5"/>
          <p:cNvPicPr>
            <a:picLocks noChangeAspect="1" noChangeArrowheads="1"/>
          </p:cNvPicPr>
          <p:nvPr/>
        </p:nvPicPr>
        <p:blipFill>
          <a:blip r:embed="rId3" cstate="print"/>
          <a:srcRect/>
          <a:stretch>
            <a:fillRect/>
          </a:stretch>
        </p:blipFill>
        <p:spPr bwMode="auto">
          <a:xfrm>
            <a:off x="0" y="1340768"/>
            <a:ext cx="8813662" cy="1583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BCE62-670C-4FA5-BFF9-A037948238ED}" type="datetime1">
              <a:rPr lang="en-GB" smtClean="0"/>
              <a:pPr/>
              <a:t>03/12/2013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171</a:t>
            </a:fld>
            <a:endParaRPr lang="en-GB"/>
          </a:p>
        </p:txBody>
      </p:sp>
      <p:pic>
        <p:nvPicPr>
          <p:cNvPr id="379906" name="Picture 2"/>
          <p:cNvPicPr>
            <a:picLocks noChangeAspect="1" noChangeArrowheads="1"/>
          </p:cNvPicPr>
          <p:nvPr/>
        </p:nvPicPr>
        <p:blipFill>
          <a:blip r:embed="rId2" cstate="print"/>
          <a:srcRect/>
          <a:stretch>
            <a:fillRect/>
          </a:stretch>
        </p:blipFill>
        <p:spPr bwMode="auto">
          <a:xfrm>
            <a:off x="323528" y="0"/>
            <a:ext cx="1031340" cy="432048"/>
          </a:xfrm>
          <a:prstGeom prst="rect">
            <a:avLst/>
          </a:prstGeom>
          <a:noFill/>
          <a:ln w="9525">
            <a:noFill/>
            <a:miter lim="800000"/>
            <a:headEnd/>
            <a:tailEnd/>
          </a:ln>
        </p:spPr>
      </p:pic>
      <p:pic>
        <p:nvPicPr>
          <p:cNvPr id="379907" name="Picture 3"/>
          <p:cNvPicPr>
            <a:picLocks noChangeAspect="1" noChangeArrowheads="1"/>
          </p:cNvPicPr>
          <p:nvPr/>
        </p:nvPicPr>
        <p:blipFill>
          <a:blip r:embed="rId3" cstate="print"/>
          <a:srcRect/>
          <a:stretch>
            <a:fillRect/>
          </a:stretch>
        </p:blipFill>
        <p:spPr bwMode="auto">
          <a:xfrm>
            <a:off x="1" y="334470"/>
            <a:ext cx="9144000" cy="5324964"/>
          </a:xfrm>
          <a:prstGeom prst="rect">
            <a:avLst/>
          </a:prstGeom>
          <a:noFill/>
          <a:ln w="9525">
            <a:noFill/>
            <a:miter lim="800000"/>
            <a:headEnd/>
            <a:tailEnd/>
          </a:ln>
        </p:spPr>
      </p:pic>
      <p:sp>
        <p:nvSpPr>
          <p:cNvPr id="6" name="Rectangle 5"/>
          <p:cNvSpPr/>
          <p:nvPr/>
        </p:nvSpPr>
        <p:spPr>
          <a:xfrm>
            <a:off x="7164288" y="404664"/>
            <a:ext cx="151216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ECBA2-C56E-4FC2-A3F6-B35A301C2E58}"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172</a:t>
            </a:fld>
            <a:endParaRPr lang="en-GB"/>
          </a:p>
        </p:txBody>
      </p:sp>
      <p:sp>
        <p:nvSpPr>
          <p:cNvPr id="4" name="TextBox 3"/>
          <p:cNvSpPr txBox="1"/>
          <p:nvPr/>
        </p:nvSpPr>
        <p:spPr>
          <a:xfrm>
            <a:off x="2339752" y="2060848"/>
            <a:ext cx="3698257" cy="1569660"/>
          </a:xfrm>
          <a:prstGeom prst="rect">
            <a:avLst/>
          </a:prstGeom>
          <a:noFill/>
        </p:spPr>
        <p:txBody>
          <a:bodyPr wrap="none" rtlCol="0">
            <a:spAutoFit/>
          </a:bodyPr>
          <a:lstStyle/>
          <a:p>
            <a:r>
              <a:rPr lang="en-US" sz="9600" dirty="0" smtClean="0"/>
              <a:t>Thanks</a:t>
            </a:r>
            <a:endParaRPr lang="en-GB" sz="9600"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9101A-3232-4AEC-B2E0-21217D0185E1}"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173</a:t>
            </a:fld>
            <a:endParaRPr lang="en-GB"/>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4BD15-AECD-4F49-97D3-BD59C518F04D}"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174</a:t>
            </a:fld>
            <a:endParaRPr lang="en-GB"/>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88B15-850A-448A-AF4A-D67081DEB1AE}"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175</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0" y="692696"/>
          <a:ext cx="9018019" cy="4032448"/>
        </p:xfrm>
        <a:graphic>
          <a:graphicData uri="http://schemas.openxmlformats.org/presentationml/2006/ole">
            <p:oleObj spid="_x0000_s33794" name="Equation" r:id="rId3" imgW="3124080" imgH="1396800" progId="Equation.3">
              <p:embed/>
            </p:oleObj>
          </a:graphicData>
        </a:graphic>
      </p:graphicFrame>
      <p:sp>
        <p:nvSpPr>
          <p:cNvPr id="4" name="Date Placeholder 3"/>
          <p:cNvSpPr>
            <a:spLocks noGrp="1"/>
          </p:cNvSpPr>
          <p:nvPr>
            <p:ph type="dt" sz="half" idx="10"/>
          </p:nvPr>
        </p:nvSpPr>
        <p:spPr/>
        <p:txBody>
          <a:bodyPr/>
          <a:lstStyle/>
          <a:p>
            <a:fld id="{0902A382-AE9A-41A2-817E-EA02A23986A2}" type="datetime1">
              <a:rPr lang="en-GB" smtClean="0"/>
              <a:pPr/>
              <a:t>01/12/2013</a:t>
            </a:fld>
            <a:endParaRPr lang="en-GB"/>
          </a:p>
        </p:txBody>
      </p:sp>
      <p:sp>
        <p:nvSpPr>
          <p:cNvPr id="5" name="Slide Number Placeholder 4"/>
          <p:cNvSpPr>
            <a:spLocks noGrp="1"/>
          </p:cNvSpPr>
          <p:nvPr>
            <p:ph type="sldNum" sz="quarter" idx="12"/>
          </p:nvPr>
        </p:nvSpPr>
        <p:spPr/>
        <p:txBody>
          <a:bodyPr/>
          <a:lstStyle/>
          <a:p>
            <a:fld id="{1AC99574-BD32-4BAE-A6F6-2684FFE94A8F}" type="slidenum">
              <a:rPr lang="en-GB" smtClean="0"/>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88640"/>
            <a:ext cx="2592288" cy="369332"/>
          </a:xfrm>
          <a:prstGeom prst="rect">
            <a:avLst/>
          </a:prstGeom>
          <a:noFill/>
        </p:spPr>
        <p:txBody>
          <a:bodyPr wrap="square" rtlCol="0">
            <a:spAutoFit/>
          </a:bodyPr>
          <a:lstStyle/>
          <a:p>
            <a:r>
              <a:rPr lang="en-US" dirty="0" smtClean="0">
                <a:solidFill>
                  <a:srgbClr val="C00000"/>
                </a:solidFill>
              </a:rPr>
              <a:t>Nash Equilibrium:</a:t>
            </a:r>
            <a:endParaRPr lang="en-GB" dirty="0">
              <a:solidFill>
                <a:srgbClr val="C00000"/>
              </a:solidFill>
            </a:endParaRPr>
          </a:p>
        </p:txBody>
      </p:sp>
      <p:sp>
        <p:nvSpPr>
          <p:cNvPr id="4" name="TextBox 3"/>
          <p:cNvSpPr txBox="1"/>
          <p:nvPr/>
        </p:nvSpPr>
        <p:spPr>
          <a:xfrm>
            <a:off x="539552" y="836712"/>
            <a:ext cx="2881686" cy="369332"/>
          </a:xfrm>
          <a:prstGeom prst="rect">
            <a:avLst/>
          </a:prstGeom>
          <a:noFill/>
        </p:spPr>
        <p:txBody>
          <a:bodyPr wrap="none" rtlCol="0">
            <a:spAutoFit/>
          </a:bodyPr>
          <a:lstStyle/>
          <a:p>
            <a:r>
              <a:rPr lang="en-US" dirty="0" err="1" smtClean="0"/>
              <a:t>Definition:A</a:t>
            </a:r>
            <a:r>
              <a:rPr lang="en-US" dirty="0" smtClean="0"/>
              <a:t> strongly  profile </a:t>
            </a:r>
            <a:endParaRPr lang="en-GB" dirty="0"/>
          </a:p>
        </p:txBody>
      </p:sp>
      <p:graphicFrame>
        <p:nvGraphicFramePr>
          <p:cNvPr id="5" name="Object 4"/>
          <p:cNvGraphicFramePr>
            <a:graphicFrameLocks noChangeAspect="1"/>
          </p:cNvGraphicFramePr>
          <p:nvPr/>
        </p:nvGraphicFramePr>
        <p:xfrm>
          <a:off x="3275856" y="764704"/>
          <a:ext cx="1872208" cy="547261"/>
        </p:xfrm>
        <a:graphic>
          <a:graphicData uri="http://schemas.openxmlformats.org/presentationml/2006/ole">
            <p:oleObj spid="_x0000_s34818" name="Equation" r:id="rId3" imgW="825480" imgH="241200" progId="Equation.3">
              <p:embed/>
            </p:oleObj>
          </a:graphicData>
        </a:graphic>
      </p:graphicFrame>
      <p:sp>
        <p:nvSpPr>
          <p:cNvPr id="6" name="TextBox 5"/>
          <p:cNvSpPr txBox="1"/>
          <p:nvPr/>
        </p:nvSpPr>
        <p:spPr>
          <a:xfrm>
            <a:off x="5148064" y="836712"/>
            <a:ext cx="3052374" cy="369332"/>
          </a:xfrm>
          <a:prstGeom prst="rect">
            <a:avLst/>
          </a:prstGeom>
          <a:noFill/>
        </p:spPr>
        <p:txBody>
          <a:bodyPr wrap="none" rtlCol="0">
            <a:spAutoFit/>
          </a:bodyPr>
          <a:lstStyle/>
          <a:p>
            <a:r>
              <a:rPr lang="en-US" dirty="0" smtClean="0"/>
              <a:t>Is a NE  if for each I her choice </a:t>
            </a:r>
            <a:endParaRPr lang="en-GB" dirty="0"/>
          </a:p>
        </p:txBody>
      </p:sp>
      <p:graphicFrame>
        <p:nvGraphicFramePr>
          <p:cNvPr id="34819" name="Object 3"/>
          <p:cNvGraphicFramePr>
            <a:graphicFrameLocks noChangeAspect="1"/>
          </p:cNvGraphicFramePr>
          <p:nvPr/>
        </p:nvGraphicFramePr>
        <p:xfrm>
          <a:off x="8172400" y="764704"/>
          <a:ext cx="373062" cy="546100"/>
        </p:xfrm>
        <a:graphic>
          <a:graphicData uri="http://schemas.openxmlformats.org/presentationml/2006/ole">
            <p:oleObj spid="_x0000_s34819" name="Equation" r:id="rId4" imgW="164880" imgH="241200" progId="Equation.3">
              <p:embed/>
            </p:oleObj>
          </a:graphicData>
        </a:graphic>
      </p:graphicFrame>
      <p:sp>
        <p:nvSpPr>
          <p:cNvPr id="8" name="TextBox 7"/>
          <p:cNvSpPr txBox="1"/>
          <p:nvPr/>
        </p:nvSpPr>
        <p:spPr>
          <a:xfrm>
            <a:off x="539552" y="1484784"/>
            <a:ext cx="4598182" cy="369332"/>
          </a:xfrm>
          <a:prstGeom prst="rect">
            <a:avLst/>
          </a:prstGeom>
          <a:noFill/>
        </p:spPr>
        <p:txBody>
          <a:bodyPr wrap="none" rtlCol="0">
            <a:spAutoFit/>
          </a:bodyPr>
          <a:lstStyle/>
          <a:p>
            <a:r>
              <a:rPr lang="en-US" dirty="0" smtClean="0"/>
              <a:t>Is  a best </a:t>
            </a:r>
            <a:r>
              <a:rPr lang="en-US" dirty="0" err="1" smtClean="0"/>
              <a:t>respone</a:t>
            </a:r>
            <a:r>
              <a:rPr lang="en-US" dirty="0" smtClean="0"/>
              <a:t>  to the other player’s  choice </a:t>
            </a:r>
            <a:endParaRPr lang="en-GB" dirty="0"/>
          </a:p>
        </p:txBody>
      </p:sp>
      <p:graphicFrame>
        <p:nvGraphicFramePr>
          <p:cNvPr id="34820" name="Object 4"/>
          <p:cNvGraphicFramePr>
            <a:graphicFrameLocks noChangeAspect="1"/>
          </p:cNvGraphicFramePr>
          <p:nvPr/>
        </p:nvGraphicFramePr>
        <p:xfrm>
          <a:off x="5004048" y="1412776"/>
          <a:ext cx="430213" cy="546100"/>
        </p:xfrm>
        <a:graphic>
          <a:graphicData uri="http://schemas.openxmlformats.org/presentationml/2006/ole">
            <p:oleObj spid="_x0000_s34820" name="Equation" r:id="rId5" imgW="190440" imgH="241200" progId="Equation.3">
              <p:embed/>
            </p:oleObj>
          </a:graphicData>
        </a:graphic>
      </p:graphicFrame>
      <p:sp>
        <p:nvSpPr>
          <p:cNvPr id="10" name="TextBox 9"/>
          <p:cNvSpPr txBox="1"/>
          <p:nvPr/>
        </p:nvSpPr>
        <p:spPr>
          <a:xfrm>
            <a:off x="5508104" y="1484784"/>
            <a:ext cx="170366" cy="369332"/>
          </a:xfrm>
          <a:prstGeom prst="rect">
            <a:avLst/>
          </a:prstGeom>
          <a:noFill/>
        </p:spPr>
        <p:txBody>
          <a:bodyPr wrap="square" rtlCol="0">
            <a:spAutoFit/>
          </a:bodyPr>
          <a:lstStyle/>
          <a:p>
            <a:r>
              <a:rPr lang="en-US" dirty="0" smtClean="0"/>
              <a:t>.</a:t>
            </a:r>
            <a:endParaRPr lang="en-GB" dirty="0"/>
          </a:p>
        </p:txBody>
      </p:sp>
      <p:sp>
        <p:nvSpPr>
          <p:cNvPr id="11" name="TextBox 10"/>
          <p:cNvSpPr txBox="1"/>
          <p:nvPr/>
        </p:nvSpPr>
        <p:spPr>
          <a:xfrm>
            <a:off x="611560" y="2132856"/>
            <a:ext cx="7848872" cy="369332"/>
          </a:xfrm>
          <a:prstGeom prst="rect">
            <a:avLst/>
          </a:prstGeom>
          <a:noFill/>
        </p:spPr>
        <p:txBody>
          <a:bodyPr wrap="square" rtlCol="0">
            <a:spAutoFit/>
          </a:bodyPr>
          <a:lstStyle/>
          <a:p>
            <a:r>
              <a:rPr lang="en-US" dirty="0" smtClean="0"/>
              <a:t>Motivation: No individual can do strictly better by deviating  holding others fixed.</a:t>
            </a:r>
            <a:endParaRPr lang="en-GB" dirty="0"/>
          </a:p>
        </p:txBody>
      </p:sp>
      <p:cxnSp>
        <p:nvCxnSpPr>
          <p:cNvPr id="16" name="Straight Arrow Connector 15"/>
          <p:cNvCxnSpPr/>
          <p:nvPr/>
        </p:nvCxnSpPr>
        <p:spPr>
          <a:xfrm flipH="1" flipV="1">
            <a:off x="2051720" y="2780928"/>
            <a:ext cx="72008" cy="29523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23728" y="5661248"/>
            <a:ext cx="3816424" cy="720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555776" y="3356992"/>
            <a:ext cx="1872208" cy="237626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123728" y="4005064"/>
            <a:ext cx="2808312" cy="12961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34821" name="Object 5"/>
          <p:cNvGraphicFramePr>
            <a:graphicFrameLocks noChangeAspect="1"/>
          </p:cNvGraphicFramePr>
          <p:nvPr/>
        </p:nvGraphicFramePr>
        <p:xfrm>
          <a:off x="1504950" y="2579688"/>
          <a:ext cx="373063" cy="517525"/>
        </p:xfrm>
        <a:graphic>
          <a:graphicData uri="http://schemas.openxmlformats.org/presentationml/2006/ole">
            <p:oleObj spid="_x0000_s34821" name="Equation" r:id="rId6" imgW="164880" imgH="228600" progId="Equation.3">
              <p:embed/>
            </p:oleObj>
          </a:graphicData>
        </a:graphic>
      </p:graphicFrame>
      <p:cxnSp>
        <p:nvCxnSpPr>
          <p:cNvPr id="25" name="Straight Connector 24"/>
          <p:cNvCxnSpPr/>
          <p:nvPr/>
        </p:nvCxnSpPr>
        <p:spPr>
          <a:xfrm>
            <a:off x="3275856" y="4869160"/>
            <a:ext cx="0" cy="93610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123728" y="4797152"/>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07904" y="4149080"/>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123728" y="4149080"/>
            <a:ext cx="158417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4822" name="Object 6"/>
          <p:cNvGraphicFramePr>
            <a:graphicFrameLocks noChangeAspect="1"/>
          </p:cNvGraphicFramePr>
          <p:nvPr/>
        </p:nvGraphicFramePr>
        <p:xfrm>
          <a:off x="1619672" y="3789040"/>
          <a:ext cx="344488" cy="488950"/>
        </p:xfrm>
        <a:graphic>
          <a:graphicData uri="http://schemas.openxmlformats.org/presentationml/2006/ole">
            <p:oleObj spid="_x0000_s34822" name="Equation" r:id="rId7" imgW="152280" imgH="215640" progId="Equation.3">
              <p:embed/>
            </p:oleObj>
          </a:graphicData>
        </a:graphic>
      </p:graphicFrame>
      <p:graphicFrame>
        <p:nvGraphicFramePr>
          <p:cNvPr id="34823" name="Object 7"/>
          <p:cNvGraphicFramePr>
            <a:graphicFrameLocks noChangeAspect="1"/>
          </p:cNvGraphicFramePr>
          <p:nvPr/>
        </p:nvGraphicFramePr>
        <p:xfrm>
          <a:off x="1475656" y="5013176"/>
          <a:ext cx="373063" cy="519113"/>
        </p:xfrm>
        <a:graphic>
          <a:graphicData uri="http://schemas.openxmlformats.org/presentationml/2006/ole">
            <p:oleObj spid="_x0000_s34823" name="Equation" r:id="rId8" imgW="164880" imgH="228600" progId="Equation.3">
              <p:embed/>
            </p:oleObj>
          </a:graphicData>
        </a:graphic>
      </p:graphicFrame>
      <p:graphicFrame>
        <p:nvGraphicFramePr>
          <p:cNvPr id="34824" name="Object 8"/>
          <p:cNvGraphicFramePr>
            <a:graphicFrameLocks noChangeAspect="1"/>
          </p:cNvGraphicFramePr>
          <p:nvPr/>
        </p:nvGraphicFramePr>
        <p:xfrm>
          <a:off x="2339752" y="5661248"/>
          <a:ext cx="373063" cy="519113"/>
        </p:xfrm>
        <a:graphic>
          <a:graphicData uri="http://schemas.openxmlformats.org/presentationml/2006/ole">
            <p:oleObj spid="_x0000_s34824" name="Equation" r:id="rId9" imgW="164880" imgH="228600" progId="Equation.3">
              <p:embed/>
            </p:oleObj>
          </a:graphicData>
        </a:graphic>
      </p:graphicFrame>
      <p:graphicFrame>
        <p:nvGraphicFramePr>
          <p:cNvPr id="34825" name="Object 9"/>
          <p:cNvGraphicFramePr>
            <a:graphicFrameLocks noChangeAspect="1"/>
          </p:cNvGraphicFramePr>
          <p:nvPr/>
        </p:nvGraphicFramePr>
        <p:xfrm>
          <a:off x="3131840" y="5733256"/>
          <a:ext cx="344488" cy="488950"/>
        </p:xfrm>
        <a:graphic>
          <a:graphicData uri="http://schemas.openxmlformats.org/presentationml/2006/ole">
            <p:oleObj spid="_x0000_s34825" name="Equation" r:id="rId10" imgW="152280" imgH="215640" progId="Equation.3">
              <p:embed/>
            </p:oleObj>
          </a:graphicData>
        </a:graphic>
      </p:graphicFrame>
      <p:graphicFrame>
        <p:nvGraphicFramePr>
          <p:cNvPr id="34826" name="Object 10"/>
          <p:cNvGraphicFramePr>
            <a:graphicFrameLocks noChangeAspect="1"/>
          </p:cNvGraphicFramePr>
          <p:nvPr/>
        </p:nvGraphicFramePr>
        <p:xfrm>
          <a:off x="6084168" y="5301208"/>
          <a:ext cx="373063" cy="517525"/>
        </p:xfrm>
        <a:graphic>
          <a:graphicData uri="http://schemas.openxmlformats.org/presentationml/2006/ole">
            <p:oleObj spid="_x0000_s34826" name="Equation" r:id="rId11" imgW="164880" imgH="228600" progId="Equation.3">
              <p:embed/>
            </p:oleObj>
          </a:graphicData>
        </a:graphic>
      </p:graphicFrame>
      <p:sp>
        <p:nvSpPr>
          <p:cNvPr id="26" name="Date Placeholder 25"/>
          <p:cNvSpPr>
            <a:spLocks noGrp="1"/>
          </p:cNvSpPr>
          <p:nvPr>
            <p:ph type="dt" sz="half" idx="10"/>
          </p:nvPr>
        </p:nvSpPr>
        <p:spPr/>
        <p:txBody>
          <a:bodyPr/>
          <a:lstStyle/>
          <a:p>
            <a:fld id="{CFF80C4B-8E2D-4038-B7B8-11E251F194ED}" type="datetime1">
              <a:rPr lang="en-GB" smtClean="0"/>
              <a:pPr/>
              <a:t>01/12/2013</a:t>
            </a:fld>
            <a:endParaRPr lang="en-GB"/>
          </a:p>
        </p:txBody>
      </p:sp>
      <p:sp>
        <p:nvSpPr>
          <p:cNvPr id="28" name="Slide Number Placeholder 27"/>
          <p:cNvSpPr>
            <a:spLocks noGrp="1"/>
          </p:cNvSpPr>
          <p:nvPr>
            <p:ph type="sldNum" sz="quarter" idx="12"/>
          </p:nvPr>
        </p:nvSpPr>
        <p:spPr/>
        <p:txBody>
          <a:bodyPr/>
          <a:lstStyle/>
          <a:p>
            <a:fld id="{1AC99574-BD32-4BAE-A6F6-2684FFE94A8F}"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4"/>
          <p:cNvGraphicFramePr>
            <a:graphicFrameLocks noChangeAspect="1"/>
          </p:cNvGraphicFramePr>
          <p:nvPr/>
        </p:nvGraphicFramePr>
        <p:xfrm>
          <a:off x="1371600" y="-228600"/>
          <a:ext cx="5710238" cy="7391400"/>
        </p:xfrm>
        <a:graphic>
          <a:graphicData uri="http://schemas.openxmlformats.org/presentationml/2006/ole">
            <p:oleObj spid="_x0000_s45058" name="Acrobat Document" r:id="rId3" imgW="6885000" imgH="8910000" progId="AcroExch.Document.7">
              <p:embed/>
            </p:oleObj>
          </a:graphicData>
        </a:graphic>
      </p:graphicFrame>
      <p:sp>
        <p:nvSpPr>
          <p:cNvPr id="3" name="Date Placeholder 2"/>
          <p:cNvSpPr>
            <a:spLocks noGrp="1"/>
          </p:cNvSpPr>
          <p:nvPr>
            <p:ph type="dt" sz="half" idx="10"/>
          </p:nvPr>
        </p:nvSpPr>
        <p:spPr/>
        <p:txBody>
          <a:bodyPr/>
          <a:lstStyle/>
          <a:p>
            <a:fld id="{82BD9407-7445-4369-9CA5-85A1F47F7161}" type="datetime1">
              <a:rPr lang="en-GB" smtClean="0"/>
              <a:pPr/>
              <a:t>01/12/2013</a:t>
            </a:fld>
            <a:endParaRPr lang="en-GB"/>
          </a:p>
        </p:txBody>
      </p:sp>
      <p:sp>
        <p:nvSpPr>
          <p:cNvPr id="4" name="Slide Number Placeholder 3"/>
          <p:cNvSpPr>
            <a:spLocks noGrp="1"/>
          </p:cNvSpPr>
          <p:nvPr>
            <p:ph type="sldNum" sz="quarter" idx="12"/>
          </p:nvPr>
        </p:nvSpPr>
        <p:spPr/>
        <p:txBody>
          <a:bodyPr/>
          <a:lstStyle/>
          <a:p>
            <a:fld id="{1AC99574-BD32-4BAE-A6F6-2684FFE94A8F}"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1092607" cy="369332"/>
          </a:xfrm>
          <a:prstGeom prst="rect">
            <a:avLst/>
          </a:prstGeom>
          <a:noFill/>
        </p:spPr>
        <p:txBody>
          <a:bodyPr wrap="none" rtlCol="0">
            <a:spAutoFit/>
          </a:bodyPr>
          <a:lstStyle/>
          <a:p>
            <a:r>
              <a:rPr lang="en-US" dirty="0" smtClean="0"/>
              <a:t>Example :</a:t>
            </a:r>
            <a:endParaRPr lang="en-GB" dirty="0"/>
          </a:p>
        </p:txBody>
      </p:sp>
      <p:sp>
        <p:nvSpPr>
          <p:cNvPr id="3" name="TextBox 2"/>
          <p:cNvSpPr txBox="1"/>
          <p:nvPr/>
        </p:nvSpPr>
        <p:spPr>
          <a:xfrm>
            <a:off x="539552" y="1988840"/>
            <a:ext cx="929357" cy="369332"/>
          </a:xfrm>
          <a:prstGeom prst="rect">
            <a:avLst/>
          </a:prstGeom>
          <a:noFill/>
        </p:spPr>
        <p:txBody>
          <a:bodyPr wrap="none" rtlCol="0">
            <a:spAutoFit/>
          </a:bodyPr>
          <a:lstStyle/>
          <a:p>
            <a:r>
              <a:rPr lang="en-US" dirty="0" smtClean="0"/>
              <a:t>Player 1</a:t>
            </a:r>
            <a:endParaRPr lang="en-GB" dirty="0"/>
          </a:p>
        </p:txBody>
      </p:sp>
      <p:sp>
        <p:nvSpPr>
          <p:cNvPr id="4" name="TextBox 3"/>
          <p:cNvSpPr txBox="1"/>
          <p:nvPr/>
        </p:nvSpPr>
        <p:spPr>
          <a:xfrm>
            <a:off x="3275856" y="548680"/>
            <a:ext cx="929357" cy="369332"/>
          </a:xfrm>
          <a:prstGeom prst="rect">
            <a:avLst/>
          </a:prstGeom>
          <a:noFill/>
        </p:spPr>
        <p:txBody>
          <a:bodyPr wrap="none" rtlCol="0">
            <a:spAutoFit/>
          </a:bodyPr>
          <a:lstStyle/>
          <a:p>
            <a:r>
              <a:rPr lang="en-US" dirty="0" smtClean="0"/>
              <a:t>Player 2</a:t>
            </a:r>
            <a:endParaRPr lang="en-GB" dirty="0"/>
          </a:p>
        </p:txBody>
      </p:sp>
      <p:sp>
        <p:nvSpPr>
          <p:cNvPr id="5" name="TextBox 4"/>
          <p:cNvSpPr txBox="1"/>
          <p:nvPr/>
        </p:nvSpPr>
        <p:spPr>
          <a:xfrm>
            <a:off x="2051720" y="1772816"/>
            <a:ext cx="332142" cy="369332"/>
          </a:xfrm>
          <a:prstGeom prst="rect">
            <a:avLst/>
          </a:prstGeom>
          <a:noFill/>
        </p:spPr>
        <p:txBody>
          <a:bodyPr wrap="none" rtlCol="0">
            <a:spAutoFit/>
          </a:bodyPr>
          <a:lstStyle/>
          <a:p>
            <a:r>
              <a:rPr lang="en-US" dirty="0" smtClean="0"/>
              <a:t>U</a:t>
            </a:r>
            <a:endParaRPr lang="en-GB" dirty="0"/>
          </a:p>
        </p:txBody>
      </p:sp>
      <p:sp>
        <p:nvSpPr>
          <p:cNvPr id="6" name="TextBox 5"/>
          <p:cNvSpPr txBox="1"/>
          <p:nvPr/>
        </p:nvSpPr>
        <p:spPr>
          <a:xfrm>
            <a:off x="2051720" y="2420888"/>
            <a:ext cx="381836" cy="369332"/>
          </a:xfrm>
          <a:prstGeom prst="rect">
            <a:avLst/>
          </a:prstGeom>
          <a:noFill/>
        </p:spPr>
        <p:txBody>
          <a:bodyPr wrap="none" rtlCol="0">
            <a:spAutoFit/>
          </a:bodyPr>
          <a:lstStyle/>
          <a:p>
            <a:r>
              <a:rPr lang="en-US" dirty="0" smtClean="0"/>
              <a:t>M</a:t>
            </a:r>
            <a:endParaRPr lang="en-GB" dirty="0"/>
          </a:p>
        </p:txBody>
      </p:sp>
      <p:sp>
        <p:nvSpPr>
          <p:cNvPr id="7" name="TextBox 6"/>
          <p:cNvSpPr txBox="1"/>
          <p:nvPr/>
        </p:nvSpPr>
        <p:spPr>
          <a:xfrm>
            <a:off x="2051720" y="3212976"/>
            <a:ext cx="327334" cy="369332"/>
          </a:xfrm>
          <a:prstGeom prst="rect">
            <a:avLst/>
          </a:prstGeom>
          <a:noFill/>
        </p:spPr>
        <p:txBody>
          <a:bodyPr wrap="none" rtlCol="0">
            <a:spAutoFit/>
          </a:bodyPr>
          <a:lstStyle/>
          <a:p>
            <a:r>
              <a:rPr lang="en-US" dirty="0" smtClean="0"/>
              <a:t>D</a:t>
            </a:r>
            <a:endParaRPr lang="en-GB" dirty="0"/>
          </a:p>
        </p:txBody>
      </p:sp>
      <p:sp>
        <p:nvSpPr>
          <p:cNvPr id="8" name="TextBox 7"/>
          <p:cNvSpPr txBox="1"/>
          <p:nvPr/>
        </p:nvSpPr>
        <p:spPr>
          <a:xfrm>
            <a:off x="2915816" y="1340768"/>
            <a:ext cx="237566" cy="369332"/>
          </a:xfrm>
          <a:prstGeom prst="rect">
            <a:avLst/>
          </a:prstGeom>
          <a:noFill/>
        </p:spPr>
        <p:txBody>
          <a:bodyPr wrap="none" rtlCol="0">
            <a:spAutoFit/>
          </a:bodyPr>
          <a:lstStyle/>
          <a:p>
            <a:r>
              <a:rPr lang="en-US" dirty="0" smtClean="0"/>
              <a:t>l</a:t>
            </a:r>
            <a:endParaRPr lang="en-GB" dirty="0"/>
          </a:p>
        </p:txBody>
      </p:sp>
      <p:sp>
        <p:nvSpPr>
          <p:cNvPr id="9" name="TextBox 8"/>
          <p:cNvSpPr txBox="1"/>
          <p:nvPr/>
        </p:nvSpPr>
        <p:spPr>
          <a:xfrm>
            <a:off x="3635896" y="1340768"/>
            <a:ext cx="282450" cy="369332"/>
          </a:xfrm>
          <a:prstGeom prst="rect">
            <a:avLst/>
          </a:prstGeom>
          <a:noFill/>
        </p:spPr>
        <p:txBody>
          <a:bodyPr wrap="none" rtlCol="0">
            <a:spAutoFit/>
          </a:bodyPr>
          <a:lstStyle/>
          <a:p>
            <a:r>
              <a:rPr lang="en-US" dirty="0" smtClean="0"/>
              <a:t>c</a:t>
            </a:r>
            <a:endParaRPr lang="en-GB" dirty="0"/>
          </a:p>
        </p:txBody>
      </p:sp>
      <p:sp>
        <p:nvSpPr>
          <p:cNvPr id="10" name="TextBox 9"/>
          <p:cNvSpPr txBox="1"/>
          <p:nvPr/>
        </p:nvSpPr>
        <p:spPr>
          <a:xfrm>
            <a:off x="4283968" y="1340768"/>
            <a:ext cx="264816" cy="369332"/>
          </a:xfrm>
          <a:prstGeom prst="rect">
            <a:avLst/>
          </a:prstGeom>
          <a:noFill/>
        </p:spPr>
        <p:txBody>
          <a:bodyPr wrap="none" rtlCol="0">
            <a:spAutoFit/>
          </a:bodyPr>
          <a:lstStyle/>
          <a:p>
            <a:r>
              <a:rPr lang="en-US" dirty="0" smtClean="0"/>
              <a:t>r</a:t>
            </a:r>
            <a:endParaRPr lang="en-GB" dirty="0"/>
          </a:p>
        </p:txBody>
      </p:sp>
      <p:cxnSp>
        <p:nvCxnSpPr>
          <p:cNvPr id="12" name="Straight Connector 11"/>
          <p:cNvCxnSpPr/>
          <p:nvPr/>
        </p:nvCxnSpPr>
        <p:spPr>
          <a:xfrm>
            <a:off x="2771800" y="1772816"/>
            <a:ext cx="0" cy="1944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71800" y="1772816"/>
            <a:ext cx="19442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71800" y="3717032"/>
            <a:ext cx="18722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16016" y="1772816"/>
            <a:ext cx="0" cy="1944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0" y="3717032"/>
            <a:ext cx="1440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91880" y="1772816"/>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067944" y="1772816"/>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71800" y="2420888"/>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771800" y="306896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15816" y="1916832"/>
            <a:ext cx="476412" cy="369332"/>
          </a:xfrm>
          <a:prstGeom prst="rect">
            <a:avLst/>
          </a:prstGeom>
          <a:noFill/>
        </p:spPr>
        <p:txBody>
          <a:bodyPr wrap="none" rtlCol="0">
            <a:spAutoFit/>
          </a:bodyPr>
          <a:lstStyle/>
          <a:p>
            <a:r>
              <a:rPr lang="en-US" dirty="0" smtClean="0"/>
              <a:t>0,4</a:t>
            </a:r>
            <a:endParaRPr lang="en-GB" dirty="0"/>
          </a:p>
        </p:txBody>
      </p:sp>
      <p:sp>
        <p:nvSpPr>
          <p:cNvPr id="32" name="TextBox 31"/>
          <p:cNvSpPr txBox="1"/>
          <p:nvPr/>
        </p:nvSpPr>
        <p:spPr>
          <a:xfrm>
            <a:off x="3563888" y="1916832"/>
            <a:ext cx="476412" cy="369332"/>
          </a:xfrm>
          <a:prstGeom prst="rect">
            <a:avLst/>
          </a:prstGeom>
          <a:noFill/>
        </p:spPr>
        <p:txBody>
          <a:bodyPr wrap="none" rtlCol="0">
            <a:spAutoFit/>
          </a:bodyPr>
          <a:lstStyle/>
          <a:p>
            <a:r>
              <a:rPr lang="en-US" dirty="0" smtClean="0"/>
              <a:t>4,0</a:t>
            </a:r>
            <a:endParaRPr lang="en-GB" dirty="0"/>
          </a:p>
        </p:txBody>
      </p:sp>
      <p:sp>
        <p:nvSpPr>
          <p:cNvPr id="33" name="TextBox 32"/>
          <p:cNvSpPr txBox="1"/>
          <p:nvPr/>
        </p:nvSpPr>
        <p:spPr>
          <a:xfrm>
            <a:off x="4139952" y="1916832"/>
            <a:ext cx="476412" cy="369332"/>
          </a:xfrm>
          <a:prstGeom prst="rect">
            <a:avLst/>
          </a:prstGeom>
          <a:noFill/>
        </p:spPr>
        <p:txBody>
          <a:bodyPr wrap="none" rtlCol="0">
            <a:spAutoFit/>
          </a:bodyPr>
          <a:lstStyle/>
          <a:p>
            <a:r>
              <a:rPr lang="en-US" dirty="0" smtClean="0"/>
              <a:t>5,3</a:t>
            </a:r>
            <a:endParaRPr lang="en-GB" dirty="0"/>
          </a:p>
        </p:txBody>
      </p:sp>
      <p:sp>
        <p:nvSpPr>
          <p:cNvPr id="34" name="TextBox 33"/>
          <p:cNvSpPr txBox="1"/>
          <p:nvPr/>
        </p:nvSpPr>
        <p:spPr>
          <a:xfrm>
            <a:off x="2915816" y="2492896"/>
            <a:ext cx="476412" cy="369332"/>
          </a:xfrm>
          <a:prstGeom prst="rect">
            <a:avLst/>
          </a:prstGeom>
          <a:noFill/>
        </p:spPr>
        <p:txBody>
          <a:bodyPr wrap="none" rtlCol="0">
            <a:spAutoFit/>
          </a:bodyPr>
          <a:lstStyle/>
          <a:p>
            <a:r>
              <a:rPr lang="en-US" dirty="0" smtClean="0"/>
              <a:t>4,0</a:t>
            </a:r>
            <a:endParaRPr lang="en-GB" dirty="0"/>
          </a:p>
        </p:txBody>
      </p:sp>
      <p:sp>
        <p:nvSpPr>
          <p:cNvPr id="35" name="TextBox 34"/>
          <p:cNvSpPr txBox="1"/>
          <p:nvPr/>
        </p:nvSpPr>
        <p:spPr>
          <a:xfrm>
            <a:off x="3563888" y="2492896"/>
            <a:ext cx="476412" cy="369332"/>
          </a:xfrm>
          <a:prstGeom prst="rect">
            <a:avLst/>
          </a:prstGeom>
          <a:noFill/>
        </p:spPr>
        <p:txBody>
          <a:bodyPr wrap="none" rtlCol="0">
            <a:spAutoFit/>
          </a:bodyPr>
          <a:lstStyle/>
          <a:p>
            <a:r>
              <a:rPr lang="en-US" dirty="0" smtClean="0"/>
              <a:t>0,4</a:t>
            </a:r>
            <a:endParaRPr lang="en-GB" dirty="0"/>
          </a:p>
        </p:txBody>
      </p:sp>
      <p:sp>
        <p:nvSpPr>
          <p:cNvPr id="36" name="TextBox 35"/>
          <p:cNvSpPr txBox="1"/>
          <p:nvPr/>
        </p:nvSpPr>
        <p:spPr>
          <a:xfrm>
            <a:off x="4139952" y="2492896"/>
            <a:ext cx="476412" cy="369332"/>
          </a:xfrm>
          <a:prstGeom prst="rect">
            <a:avLst/>
          </a:prstGeom>
          <a:noFill/>
        </p:spPr>
        <p:txBody>
          <a:bodyPr wrap="none" rtlCol="0">
            <a:spAutoFit/>
          </a:bodyPr>
          <a:lstStyle/>
          <a:p>
            <a:r>
              <a:rPr lang="en-US" dirty="0" smtClean="0"/>
              <a:t>5,3</a:t>
            </a:r>
            <a:endParaRPr lang="en-GB" dirty="0"/>
          </a:p>
        </p:txBody>
      </p:sp>
      <p:sp>
        <p:nvSpPr>
          <p:cNvPr id="37" name="TextBox 36"/>
          <p:cNvSpPr txBox="1"/>
          <p:nvPr/>
        </p:nvSpPr>
        <p:spPr>
          <a:xfrm>
            <a:off x="2915816" y="3212976"/>
            <a:ext cx="476412" cy="369332"/>
          </a:xfrm>
          <a:prstGeom prst="rect">
            <a:avLst/>
          </a:prstGeom>
          <a:noFill/>
        </p:spPr>
        <p:txBody>
          <a:bodyPr wrap="none" rtlCol="0">
            <a:spAutoFit/>
          </a:bodyPr>
          <a:lstStyle/>
          <a:p>
            <a:r>
              <a:rPr lang="en-US" dirty="0" smtClean="0"/>
              <a:t>3,5</a:t>
            </a:r>
            <a:endParaRPr lang="en-GB" dirty="0"/>
          </a:p>
        </p:txBody>
      </p:sp>
      <p:sp>
        <p:nvSpPr>
          <p:cNvPr id="38" name="TextBox 37"/>
          <p:cNvSpPr txBox="1"/>
          <p:nvPr/>
        </p:nvSpPr>
        <p:spPr>
          <a:xfrm>
            <a:off x="3563888" y="3212976"/>
            <a:ext cx="476412" cy="369332"/>
          </a:xfrm>
          <a:prstGeom prst="rect">
            <a:avLst/>
          </a:prstGeom>
          <a:noFill/>
        </p:spPr>
        <p:txBody>
          <a:bodyPr wrap="none" rtlCol="0">
            <a:spAutoFit/>
          </a:bodyPr>
          <a:lstStyle/>
          <a:p>
            <a:r>
              <a:rPr lang="en-US" dirty="0" smtClean="0"/>
              <a:t>3,5</a:t>
            </a:r>
            <a:endParaRPr lang="en-GB" dirty="0"/>
          </a:p>
        </p:txBody>
      </p:sp>
      <p:sp>
        <p:nvSpPr>
          <p:cNvPr id="39" name="TextBox 38"/>
          <p:cNvSpPr txBox="1"/>
          <p:nvPr/>
        </p:nvSpPr>
        <p:spPr>
          <a:xfrm>
            <a:off x="4139952" y="3212976"/>
            <a:ext cx="476412" cy="369332"/>
          </a:xfrm>
          <a:prstGeom prst="rect">
            <a:avLst/>
          </a:prstGeom>
          <a:noFill/>
        </p:spPr>
        <p:txBody>
          <a:bodyPr wrap="none" rtlCol="0">
            <a:spAutoFit/>
          </a:bodyPr>
          <a:lstStyle/>
          <a:p>
            <a:r>
              <a:rPr lang="en-US" dirty="0" smtClean="0"/>
              <a:t>6,6</a:t>
            </a:r>
            <a:endParaRPr lang="en-GB" dirty="0"/>
          </a:p>
        </p:txBody>
      </p:sp>
      <p:graphicFrame>
        <p:nvGraphicFramePr>
          <p:cNvPr id="43" name="Object 42"/>
          <p:cNvGraphicFramePr>
            <a:graphicFrameLocks noChangeAspect="1"/>
          </p:cNvGraphicFramePr>
          <p:nvPr/>
        </p:nvGraphicFramePr>
        <p:xfrm>
          <a:off x="395536" y="3789040"/>
          <a:ext cx="1856206" cy="1728192"/>
        </p:xfrm>
        <a:graphic>
          <a:graphicData uri="http://schemas.openxmlformats.org/presentationml/2006/ole">
            <p:oleObj spid="_x0000_s35842" name="Equation" r:id="rId3" imgW="736560" imgH="685800" progId="Equation.3">
              <p:embed/>
            </p:oleObj>
          </a:graphicData>
        </a:graphic>
      </p:graphicFrame>
      <p:graphicFrame>
        <p:nvGraphicFramePr>
          <p:cNvPr id="35843" name="Object 3"/>
          <p:cNvGraphicFramePr>
            <a:graphicFrameLocks noChangeAspect="1"/>
          </p:cNvGraphicFramePr>
          <p:nvPr/>
        </p:nvGraphicFramePr>
        <p:xfrm>
          <a:off x="3171825" y="3860800"/>
          <a:ext cx="1919288" cy="1727200"/>
        </p:xfrm>
        <a:graphic>
          <a:graphicData uri="http://schemas.openxmlformats.org/presentationml/2006/ole">
            <p:oleObj spid="_x0000_s35843" name="Equation" r:id="rId4" imgW="761760" imgH="685800" progId="Equation.3">
              <p:embed/>
            </p:oleObj>
          </a:graphicData>
        </a:graphic>
      </p:graphicFrame>
      <p:sp>
        <p:nvSpPr>
          <p:cNvPr id="45" name="TextBox 44"/>
          <p:cNvSpPr txBox="1"/>
          <p:nvPr/>
        </p:nvSpPr>
        <p:spPr>
          <a:xfrm>
            <a:off x="5868144" y="2492896"/>
            <a:ext cx="976742" cy="369332"/>
          </a:xfrm>
          <a:prstGeom prst="rect">
            <a:avLst/>
          </a:prstGeom>
          <a:noFill/>
        </p:spPr>
        <p:txBody>
          <a:bodyPr wrap="none" rtlCol="0">
            <a:spAutoFit/>
          </a:bodyPr>
          <a:lstStyle/>
          <a:p>
            <a:r>
              <a:rPr lang="en-US" dirty="0" smtClean="0"/>
              <a:t>NE=(</a:t>
            </a:r>
            <a:r>
              <a:rPr lang="en-US" dirty="0" err="1" smtClean="0"/>
              <a:t>D,r</a:t>
            </a:r>
            <a:r>
              <a:rPr lang="en-US" dirty="0" smtClean="0"/>
              <a:t>)</a:t>
            </a:r>
            <a:endParaRPr lang="en-GB" dirty="0"/>
          </a:p>
        </p:txBody>
      </p:sp>
      <p:cxnSp>
        <p:nvCxnSpPr>
          <p:cNvPr id="41" name="Straight Connector 40"/>
          <p:cNvCxnSpPr/>
          <p:nvPr/>
        </p:nvCxnSpPr>
        <p:spPr>
          <a:xfrm>
            <a:off x="2987824" y="2924944"/>
            <a:ext cx="21602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32" idx="2"/>
          </p:cNvCxnSpPr>
          <p:nvPr/>
        </p:nvCxnSpPr>
        <p:spPr>
          <a:xfrm>
            <a:off x="3635896" y="2276872"/>
            <a:ext cx="166198" cy="92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211960" y="3645024"/>
            <a:ext cx="21602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31" idx="2"/>
          </p:cNvCxnSpPr>
          <p:nvPr/>
        </p:nvCxnSpPr>
        <p:spPr>
          <a:xfrm flipH="1">
            <a:off x="3154022" y="2276872"/>
            <a:ext cx="193842"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5" idx="2"/>
          </p:cNvCxnSpPr>
          <p:nvPr/>
        </p:nvCxnSpPr>
        <p:spPr>
          <a:xfrm flipV="1">
            <a:off x="3802094" y="2852936"/>
            <a:ext cx="193842"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39" idx="2"/>
          </p:cNvCxnSpPr>
          <p:nvPr/>
        </p:nvCxnSpPr>
        <p:spPr>
          <a:xfrm flipH="1">
            <a:off x="4378158" y="3573016"/>
            <a:ext cx="265850" cy="929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Date Placeholder 39"/>
          <p:cNvSpPr>
            <a:spLocks noGrp="1"/>
          </p:cNvSpPr>
          <p:nvPr>
            <p:ph type="dt" sz="half" idx="10"/>
          </p:nvPr>
        </p:nvSpPr>
        <p:spPr/>
        <p:txBody>
          <a:bodyPr/>
          <a:lstStyle/>
          <a:p>
            <a:fld id="{9B846AC8-7B87-4926-9382-0F2FB3E641FC}" type="datetime1">
              <a:rPr lang="en-GB" smtClean="0"/>
              <a:pPr/>
              <a:t>01/12/2013</a:t>
            </a:fld>
            <a:endParaRPr lang="en-GB"/>
          </a:p>
        </p:txBody>
      </p:sp>
      <p:sp>
        <p:nvSpPr>
          <p:cNvPr id="42" name="Slide Number Placeholder 41"/>
          <p:cNvSpPr>
            <a:spLocks noGrp="1"/>
          </p:cNvSpPr>
          <p:nvPr>
            <p:ph type="sldNum" sz="quarter" idx="12"/>
          </p:nvPr>
        </p:nvSpPr>
        <p:spPr/>
        <p:txBody>
          <a:bodyPr/>
          <a:lstStyle/>
          <a:p>
            <a:fld id="{1AC99574-BD32-4BAE-A6F6-2684FFE94A8F}" type="slidenum">
              <a:rPr lang="en-GB" smtClean="0"/>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1092607" cy="369332"/>
          </a:xfrm>
          <a:prstGeom prst="rect">
            <a:avLst/>
          </a:prstGeom>
          <a:noFill/>
        </p:spPr>
        <p:txBody>
          <a:bodyPr wrap="none" rtlCol="0">
            <a:spAutoFit/>
          </a:bodyPr>
          <a:lstStyle/>
          <a:p>
            <a:r>
              <a:rPr lang="en-US" dirty="0" smtClean="0"/>
              <a:t>Example :</a:t>
            </a:r>
            <a:endParaRPr lang="en-GB" dirty="0"/>
          </a:p>
        </p:txBody>
      </p:sp>
      <p:sp>
        <p:nvSpPr>
          <p:cNvPr id="4" name="TextBox 3"/>
          <p:cNvSpPr txBox="1"/>
          <p:nvPr/>
        </p:nvSpPr>
        <p:spPr>
          <a:xfrm>
            <a:off x="539552" y="1988840"/>
            <a:ext cx="929357" cy="369332"/>
          </a:xfrm>
          <a:prstGeom prst="rect">
            <a:avLst/>
          </a:prstGeom>
          <a:noFill/>
        </p:spPr>
        <p:txBody>
          <a:bodyPr wrap="none" rtlCol="0">
            <a:spAutoFit/>
          </a:bodyPr>
          <a:lstStyle/>
          <a:p>
            <a:r>
              <a:rPr lang="en-US" dirty="0" smtClean="0"/>
              <a:t>Player 1</a:t>
            </a:r>
            <a:endParaRPr lang="en-GB" dirty="0"/>
          </a:p>
        </p:txBody>
      </p:sp>
      <p:sp>
        <p:nvSpPr>
          <p:cNvPr id="5" name="TextBox 4"/>
          <p:cNvSpPr txBox="1"/>
          <p:nvPr/>
        </p:nvSpPr>
        <p:spPr>
          <a:xfrm>
            <a:off x="3275856" y="548680"/>
            <a:ext cx="929357" cy="369332"/>
          </a:xfrm>
          <a:prstGeom prst="rect">
            <a:avLst/>
          </a:prstGeom>
          <a:noFill/>
        </p:spPr>
        <p:txBody>
          <a:bodyPr wrap="none" rtlCol="0">
            <a:spAutoFit/>
          </a:bodyPr>
          <a:lstStyle/>
          <a:p>
            <a:r>
              <a:rPr lang="en-US" dirty="0" smtClean="0"/>
              <a:t>Player 2</a:t>
            </a:r>
            <a:endParaRPr lang="en-GB" dirty="0"/>
          </a:p>
        </p:txBody>
      </p:sp>
      <p:sp>
        <p:nvSpPr>
          <p:cNvPr id="6" name="TextBox 5"/>
          <p:cNvSpPr txBox="1"/>
          <p:nvPr/>
        </p:nvSpPr>
        <p:spPr>
          <a:xfrm>
            <a:off x="2051720" y="1772816"/>
            <a:ext cx="332142" cy="369332"/>
          </a:xfrm>
          <a:prstGeom prst="rect">
            <a:avLst/>
          </a:prstGeom>
          <a:noFill/>
        </p:spPr>
        <p:txBody>
          <a:bodyPr wrap="none" rtlCol="0">
            <a:spAutoFit/>
          </a:bodyPr>
          <a:lstStyle/>
          <a:p>
            <a:r>
              <a:rPr lang="en-US" dirty="0" smtClean="0"/>
              <a:t>U</a:t>
            </a:r>
            <a:endParaRPr lang="en-GB" dirty="0"/>
          </a:p>
        </p:txBody>
      </p:sp>
      <p:sp>
        <p:nvSpPr>
          <p:cNvPr id="7" name="TextBox 6"/>
          <p:cNvSpPr txBox="1"/>
          <p:nvPr/>
        </p:nvSpPr>
        <p:spPr>
          <a:xfrm>
            <a:off x="2051720" y="2420888"/>
            <a:ext cx="381836" cy="369332"/>
          </a:xfrm>
          <a:prstGeom prst="rect">
            <a:avLst/>
          </a:prstGeom>
          <a:noFill/>
        </p:spPr>
        <p:txBody>
          <a:bodyPr wrap="none" rtlCol="0">
            <a:spAutoFit/>
          </a:bodyPr>
          <a:lstStyle/>
          <a:p>
            <a:r>
              <a:rPr lang="en-US" dirty="0" smtClean="0"/>
              <a:t>M</a:t>
            </a:r>
            <a:endParaRPr lang="en-GB" dirty="0"/>
          </a:p>
        </p:txBody>
      </p:sp>
      <p:sp>
        <p:nvSpPr>
          <p:cNvPr id="8" name="TextBox 7"/>
          <p:cNvSpPr txBox="1"/>
          <p:nvPr/>
        </p:nvSpPr>
        <p:spPr>
          <a:xfrm>
            <a:off x="2051720" y="3212976"/>
            <a:ext cx="327334" cy="369332"/>
          </a:xfrm>
          <a:prstGeom prst="rect">
            <a:avLst/>
          </a:prstGeom>
          <a:noFill/>
        </p:spPr>
        <p:txBody>
          <a:bodyPr wrap="none" rtlCol="0">
            <a:spAutoFit/>
          </a:bodyPr>
          <a:lstStyle/>
          <a:p>
            <a:r>
              <a:rPr lang="en-US" dirty="0" smtClean="0"/>
              <a:t>D</a:t>
            </a:r>
            <a:endParaRPr lang="en-GB" dirty="0"/>
          </a:p>
        </p:txBody>
      </p:sp>
      <p:sp>
        <p:nvSpPr>
          <p:cNvPr id="9" name="TextBox 8"/>
          <p:cNvSpPr txBox="1"/>
          <p:nvPr/>
        </p:nvSpPr>
        <p:spPr>
          <a:xfrm>
            <a:off x="2915816" y="1340768"/>
            <a:ext cx="237566" cy="369332"/>
          </a:xfrm>
          <a:prstGeom prst="rect">
            <a:avLst/>
          </a:prstGeom>
          <a:noFill/>
        </p:spPr>
        <p:txBody>
          <a:bodyPr wrap="none" rtlCol="0">
            <a:spAutoFit/>
          </a:bodyPr>
          <a:lstStyle/>
          <a:p>
            <a:r>
              <a:rPr lang="en-US" dirty="0" smtClean="0"/>
              <a:t>l</a:t>
            </a:r>
            <a:endParaRPr lang="en-GB" dirty="0"/>
          </a:p>
        </p:txBody>
      </p:sp>
      <p:sp>
        <p:nvSpPr>
          <p:cNvPr id="10" name="TextBox 9"/>
          <p:cNvSpPr txBox="1"/>
          <p:nvPr/>
        </p:nvSpPr>
        <p:spPr>
          <a:xfrm>
            <a:off x="3635896" y="1340768"/>
            <a:ext cx="282450" cy="369332"/>
          </a:xfrm>
          <a:prstGeom prst="rect">
            <a:avLst/>
          </a:prstGeom>
          <a:noFill/>
        </p:spPr>
        <p:txBody>
          <a:bodyPr wrap="none" rtlCol="0">
            <a:spAutoFit/>
          </a:bodyPr>
          <a:lstStyle/>
          <a:p>
            <a:r>
              <a:rPr lang="en-US" dirty="0" smtClean="0"/>
              <a:t>c</a:t>
            </a:r>
            <a:endParaRPr lang="en-GB" dirty="0"/>
          </a:p>
        </p:txBody>
      </p:sp>
      <p:sp>
        <p:nvSpPr>
          <p:cNvPr id="11" name="TextBox 10"/>
          <p:cNvSpPr txBox="1"/>
          <p:nvPr/>
        </p:nvSpPr>
        <p:spPr>
          <a:xfrm>
            <a:off x="4283968" y="1340768"/>
            <a:ext cx="264816" cy="369332"/>
          </a:xfrm>
          <a:prstGeom prst="rect">
            <a:avLst/>
          </a:prstGeom>
          <a:noFill/>
        </p:spPr>
        <p:txBody>
          <a:bodyPr wrap="none" rtlCol="0">
            <a:spAutoFit/>
          </a:bodyPr>
          <a:lstStyle/>
          <a:p>
            <a:r>
              <a:rPr lang="en-US" dirty="0" smtClean="0"/>
              <a:t>r</a:t>
            </a:r>
            <a:endParaRPr lang="en-GB" dirty="0"/>
          </a:p>
        </p:txBody>
      </p:sp>
      <p:cxnSp>
        <p:nvCxnSpPr>
          <p:cNvPr id="12" name="Straight Connector 11"/>
          <p:cNvCxnSpPr/>
          <p:nvPr/>
        </p:nvCxnSpPr>
        <p:spPr>
          <a:xfrm>
            <a:off x="2771800" y="1772816"/>
            <a:ext cx="0" cy="1944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71800" y="1772816"/>
            <a:ext cx="19442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71800" y="3717032"/>
            <a:ext cx="18722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6016" y="1772816"/>
            <a:ext cx="0" cy="1944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0" y="3717032"/>
            <a:ext cx="1440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91880" y="1772816"/>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67944" y="1772816"/>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71800" y="2420888"/>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71800" y="306896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15816" y="1916832"/>
            <a:ext cx="476412" cy="369332"/>
          </a:xfrm>
          <a:prstGeom prst="rect">
            <a:avLst/>
          </a:prstGeom>
          <a:noFill/>
        </p:spPr>
        <p:txBody>
          <a:bodyPr wrap="none" rtlCol="0">
            <a:spAutoFit/>
          </a:bodyPr>
          <a:lstStyle/>
          <a:p>
            <a:r>
              <a:rPr lang="en-US" dirty="0" smtClean="0"/>
              <a:t>0,2</a:t>
            </a:r>
            <a:endParaRPr lang="en-GB" dirty="0"/>
          </a:p>
        </p:txBody>
      </p:sp>
      <p:sp>
        <p:nvSpPr>
          <p:cNvPr id="22" name="TextBox 21"/>
          <p:cNvSpPr txBox="1"/>
          <p:nvPr/>
        </p:nvSpPr>
        <p:spPr>
          <a:xfrm>
            <a:off x="3563888" y="1916832"/>
            <a:ext cx="476412" cy="369332"/>
          </a:xfrm>
          <a:prstGeom prst="rect">
            <a:avLst/>
          </a:prstGeom>
          <a:noFill/>
        </p:spPr>
        <p:txBody>
          <a:bodyPr wrap="none" rtlCol="0">
            <a:spAutoFit/>
          </a:bodyPr>
          <a:lstStyle/>
          <a:p>
            <a:r>
              <a:rPr lang="en-US" dirty="0" smtClean="0"/>
              <a:t>2,3</a:t>
            </a:r>
            <a:endParaRPr lang="en-GB" dirty="0"/>
          </a:p>
        </p:txBody>
      </p:sp>
      <p:sp>
        <p:nvSpPr>
          <p:cNvPr id="23" name="TextBox 22"/>
          <p:cNvSpPr txBox="1"/>
          <p:nvPr/>
        </p:nvSpPr>
        <p:spPr>
          <a:xfrm>
            <a:off x="4139952" y="1916832"/>
            <a:ext cx="476412" cy="369332"/>
          </a:xfrm>
          <a:prstGeom prst="rect">
            <a:avLst/>
          </a:prstGeom>
          <a:noFill/>
        </p:spPr>
        <p:txBody>
          <a:bodyPr wrap="none" rtlCol="0">
            <a:spAutoFit/>
          </a:bodyPr>
          <a:lstStyle/>
          <a:p>
            <a:r>
              <a:rPr lang="en-US" dirty="0" smtClean="0"/>
              <a:t>4,3</a:t>
            </a:r>
            <a:endParaRPr lang="en-GB" dirty="0"/>
          </a:p>
        </p:txBody>
      </p:sp>
      <p:sp>
        <p:nvSpPr>
          <p:cNvPr id="24" name="TextBox 23"/>
          <p:cNvSpPr txBox="1"/>
          <p:nvPr/>
        </p:nvSpPr>
        <p:spPr>
          <a:xfrm>
            <a:off x="2915816" y="2492896"/>
            <a:ext cx="593432" cy="369332"/>
          </a:xfrm>
          <a:prstGeom prst="rect">
            <a:avLst/>
          </a:prstGeom>
          <a:noFill/>
        </p:spPr>
        <p:txBody>
          <a:bodyPr wrap="none" rtlCol="0">
            <a:spAutoFit/>
          </a:bodyPr>
          <a:lstStyle/>
          <a:p>
            <a:r>
              <a:rPr lang="en-US" dirty="0" smtClean="0"/>
              <a:t>11,1</a:t>
            </a:r>
            <a:endParaRPr lang="en-GB" dirty="0"/>
          </a:p>
        </p:txBody>
      </p:sp>
      <p:sp>
        <p:nvSpPr>
          <p:cNvPr id="25" name="TextBox 24"/>
          <p:cNvSpPr txBox="1"/>
          <p:nvPr/>
        </p:nvSpPr>
        <p:spPr>
          <a:xfrm>
            <a:off x="3563888" y="2492896"/>
            <a:ext cx="476412" cy="369332"/>
          </a:xfrm>
          <a:prstGeom prst="rect">
            <a:avLst/>
          </a:prstGeom>
          <a:noFill/>
        </p:spPr>
        <p:txBody>
          <a:bodyPr wrap="none" rtlCol="0">
            <a:spAutoFit/>
          </a:bodyPr>
          <a:lstStyle/>
          <a:p>
            <a:r>
              <a:rPr lang="en-US" dirty="0" smtClean="0"/>
              <a:t>3,2</a:t>
            </a:r>
            <a:endParaRPr lang="en-GB" dirty="0"/>
          </a:p>
        </p:txBody>
      </p:sp>
      <p:sp>
        <p:nvSpPr>
          <p:cNvPr id="26" name="TextBox 25"/>
          <p:cNvSpPr txBox="1"/>
          <p:nvPr/>
        </p:nvSpPr>
        <p:spPr>
          <a:xfrm>
            <a:off x="4139952" y="2492896"/>
            <a:ext cx="476412" cy="369332"/>
          </a:xfrm>
          <a:prstGeom prst="rect">
            <a:avLst/>
          </a:prstGeom>
          <a:noFill/>
        </p:spPr>
        <p:txBody>
          <a:bodyPr wrap="none" rtlCol="0">
            <a:spAutoFit/>
          </a:bodyPr>
          <a:lstStyle/>
          <a:p>
            <a:r>
              <a:rPr lang="en-US" dirty="0" smtClean="0"/>
              <a:t>0,0</a:t>
            </a:r>
            <a:endParaRPr lang="en-GB" dirty="0"/>
          </a:p>
        </p:txBody>
      </p:sp>
      <p:sp>
        <p:nvSpPr>
          <p:cNvPr id="27" name="TextBox 26"/>
          <p:cNvSpPr txBox="1"/>
          <p:nvPr/>
        </p:nvSpPr>
        <p:spPr>
          <a:xfrm>
            <a:off x="2915816" y="3212976"/>
            <a:ext cx="476412" cy="369332"/>
          </a:xfrm>
          <a:prstGeom prst="rect">
            <a:avLst/>
          </a:prstGeom>
          <a:noFill/>
        </p:spPr>
        <p:txBody>
          <a:bodyPr wrap="none" rtlCol="0">
            <a:spAutoFit/>
          </a:bodyPr>
          <a:lstStyle/>
          <a:p>
            <a:r>
              <a:rPr lang="en-US" dirty="0" smtClean="0"/>
              <a:t>0,3</a:t>
            </a:r>
            <a:endParaRPr lang="en-GB" dirty="0"/>
          </a:p>
        </p:txBody>
      </p:sp>
      <p:sp>
        <p:nvSpPr>
          <p:cNvPr id="28" name="TextBox 27"/>
          <p:cNvSpPr txBox="1"/>
          <p:nvPr/>
        </p:nvSpPr>
        <p:spPr>
          <a:xfrm>
            <a:off x="3563888" y="3212976"/>
            <a:ext cx="476412" cy="369332"/>
          </a:xfrm>
          <a:prstGeom prst="rect">
            <a:avLst/>
          </a:prstGeom>
          <a:noFill/>
        </p:spPr>
        <p:txBody>
          <a:bodyPr wrap="none" rtlCol="0">
            <a:spAutoFit/>
          </a:bodyPr>
          <a:lstStyle/>
          <a:p>
            <a:r>
              <a:rPr lang="en-US" dirty="0" smtClean="0"/>
              <a:t>1,0</a:t>
            </a:r>
            <a:endParaRPr lang="en-GB" dirty="0"/>
          </a:p>
        </p:txBody>
      </p:sp>
      <p:sp>
        <p:nvSpPr>
          <p:cNvPr id="29" name="TextBox 28"/>
          <p:cNvSpPr txBox="1"/>
          <p:nvPr/>
        </p:nvSpPr>
        <p:spPr>
          <a:xfrm>
            <a:off x="4139952" y="3212976"/>
            <a:ext cx="476412" cy="369332"/>
          </a:xfrm>
          <a:prstGeom prst="rect">
            <a:avLst/>
          </a:prstGeom>
          <a:noFill/>
        </p:spPr>
        <p:txBody>
          <a:bodyPr wrap="none" rtlCol="0">
            <a:spAutoFit/>
          </a:bodyPr>
          <a:lstStyle/>
          <a:p>
            <a:r>
              <a:rPr lang="en-US" dirty="0" smtClean="0"/>
              <a:t>8,0</a:t>
            </a:r>
            <a:endParaRPr lang="en-GB" dirty="0"/>
          </a:p>
        </p:txBody>
      </p:sp>
      <p:sp>
        <p:nvSpPr>
          <p:cNvPr id="30" name="TextBox 29"/>
          <p:cNvSpPr txBox="1"/>
          <p:nvPr/>
        </p:nvSpPr>
        <p:spPr>
          <a:xfrm>
            <a:off x="5868144" y="2492896"/>
            <a:ext cx="1055097" cy="369332"/>
          </a:xfrm>
          <a:prstGeom prst="rect">
            <a:avLst/>
          </a:prstGeom>
          <a:noFill/>
        </p:spPr>
        <p:txBody>
          <a:bodyPr wrap="none" rtlCol="0">
            <a:spAutoFit/>
          </a:bodyPr>
          <a:lstStyle/>
          <a:p>
            <a:r>
              <a:rPr lang="en-US" dirty="0" smtClean="0"/>
              <a:t>NE=(</a:t>
            </a:r>
            <a:r>
              <a:rPr lang="en-US" dirty="0" err="1" smtClean="0"/>
              <a:t>M,c</a:t>
            </a:r>
            <a:r>
              <a:rPr lang="en-US" dirty="0" smtClean="0"/>
              <a:t>)</a:t>
            </a:r>
            <a:endParaRPr lang="en-GB" dirty="0"/>
          </a:p>
        </p:txBody>
      </p:sp>
      <p:cxnSp>
        <p:nvCxnSpPr>
          <p:cNvPr id="32" name="Straight Connector 31"/>
          <p:cNvCxnSpPr/>
          <p:nvPr/>
        </p:nvCxnSpPr>
        <p:spPr>
          <a:xfrm flipV="1">
            <a:off x="1403648" y="3933056"/>
            <a:ext cx="6408712" cy="7200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11560" y="4437112"/>
            <a:ext cx="2442015" cy="369332"/>
          </a:xfrm>
          <a:prstGeom prst="rect">
            <a:avLst/>
          </a:prstGeom>
          <a:noFill/>
        </p:spPr>
        <p:txBody>
          <a:bodyPr wrap="none" rtlCol="0">
            <a:spAutoFit/>
          </a:bodyPr>
          <a:lstStyle/>
          <a:p>
            <a:r>
              <a:rPr lang="en-US" dirty="0" smtClean="0"/>
              <a:t>Relate  NE to  </a:t>
            </a:r>
            <a:r>
              <a:rPr lang="en-US" smtClean="0"/>
              <a:t>Dominace</a:t>
            </a:r>
            <a:endParaRPr lang="en-GB" dirty="0"/>
          </a:p>
        </p:txBody>
      </p:sp>
      <p:cxnSp>
        <p:nvCxnSpPr>
          <p:cNvPr id="35" name="Straight Connector 34"/>
          <p:cNvCxnSpPr/>
          <p:nvPr/>
        </p:nvCxnSpPr>
        <p:spPr>
          <a:xfrm>
            <a:off x="2987824" y="2924944"/>
            <a:ext cx="21602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5" idx="2"/>
          </p:cNvCxnSpPr>
          <p:nvPr/>
        </p:nvCxnSpPr>
        <p:spPr>
          <a:xfrm>
            <a:off x="3635896" y="2852936"/>
            <a:ext cx="166198" cy="92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29" idx="2"/>
          </p:cNvCxnSpPr>
          <p:nvPr/>
        </p:nvCxnSpPr>
        <p:spPr>
          <a:xfrm>
            <a:off x="4211960" y="3573016"/>
            <a:ext cx="166198" cy="92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23" idx="2"/>
          </p:cNvCxnSpPr>
          <p:nvPr/>
        </p:nvCxnSpPr>
        <p:spPr>
          <a:xfrm flipH="1">
            <a:off x="4378158" y="2276872"/>
            <a:ext cx="193842"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22" idx="2"/>
          </p:cNvCxnSpPr>
          <p:nvPr/>
        </p:nvCxnSpPr>
        <p:spPr>
          <a:xfrm flipH="1">
            <a:off x="3802094" y="2276872"/>
            <a:ext cx="193842"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25" idx="2"/>
          </p:cNvCxnSpPr>
          <p:nvPr/>
        </p:nvCxnSpPr>
        <p:spPr>
          <a:xfrm flipH="1">
            <a:off x="3802094" y="2852936"/>
            <a:ext cx="193842"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27" idx="2"/>
          </p:cNvCxnSpPr>
          <p:nvPr/>
        </p:nvCxnSpPr>
        <p:spPr>
          <a:xfrm flipH="1">
            <a:off x="3154022" y="3573016"/>
            <a:ext cx="193842"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131840" y="5589240"/>
            <a:ext cx="332142" cy="369332"/>
          </a:xfrm>
          <a:prstGeom prst="rect">
            <a:avLst/>
          </a:prstGeom>
          <a:noFill/>
        </p:spPr>
        <p:txBody>
          <a:bodyPr wrap="none" rtlCol="0">
            <a:spAutoFit/>
          </a:bodyPr>
          <a:lstStyle/>
          <a:p>
            <a:r>
              <a:rPr lang="en-US" dirty="0" smtClean="0"/>
              <a:t>U</a:t>
            </a:r>
            <a:endParaRPr lang="en-GB" dirty="0"/>
          </a:p>
        </p:txBody>
      </p:sp>
      <p:sp>
        <p:nvSpPr>
          <p:cNvPr id="44" name="TextBox 43"/>
          <p:cNvSpPr txBox="1"/>
          <p:nvPr/>
        </p:nvSpPr>
        <p:spPr>
          <a:xfrm>
            <a:off x="3131840" y="6093296"/>
            <a:ext cx="327334" cy="369332"/>
          </a:xfrm>
          <a:prstGeom prst="rect">
            <a:avLst/>
          </a:prstGeom>
          <a:noFill/>
        </p:spPr>
        <p:txBody>
          <a:bodyPr wrap="none" rtlCol="0">
            <a:spAutoFit/>
          </a:bodyPr>
          <a:lstStyle/>
          <a:p>
            <a:r>
              <a:rPr lang="en-US" dirty="0" smtClean="0"/>
              <a:t>D</a:t>
            </a:r>
            <a:endParaRPr lang="en-GB" dirty="0"/>
          </a:p>
        </p:txBody>
      </p:sp>
      <p:sp>
        <p:nvSpPr>
          <p:cNvPr id="46" name="TextBox 45"/>
          <p:cNvSpPr txBox="1"/>
          <p:nvPr/>
        </p:nvSpPr>
        <p:spPr>
          <a:xfrm>
            <a:off x="3923928" y="4869160"/>
            <a:ext cx="237566" cy="369332"/>
          </a:xfrm>
          <a:prstGeom prst="rect">
            <a:avLst/>
          </a:prstGeom>
          <a:noFill/>
        </p:spPr>
        <p:txBody>
          <a:bodyPr wrap="none" rtlCol="0">
            <a:spAutoFit/>
          </a:bodyPr>
          <a:lstStyle/>
          <a:p>
            <a:r>
              <a:rPr lang="en-US" dirty="0" smtClean="0"/>
              <a:t>l</a:t>
            </a:r>
            <a:endParaRPr lang="en-GB" dirty="0"/>
          </a:p>
        </p:txBody>
      </p:sp>
      <p:sp>
        <p:nvSpPr>
          <p:cNvPr id="48" name="TextBox 47"/>
          <p:cNvSpPr txBox="1"/>
          <p:nvPr/>
        </p:nvSpPr>
        <p:spPr>
          <a:xfrm>
            <a:off x="4716016" y="4797152"/>
            <a:ext cx="264816" cy="369332"/>
          </a:xfrm>
          <a:prstGeom prst="rect">
            <a:avLst/>
          </a:prstGeom>
          <a:noFill/>
        </p:spPr>
        <p:txBody>
          <a:bodyPr wrap="none" rtlCol="0">
            <a:spAutoFit/>
          </a:bodyPr>
          <a:lstStyle/>
          <a:p>
            <a:r>
              <a:rPr lang="en-US" dirty="0" smtClean="0"/>
              <a:t>r</a:t>
            </a:r>
            <a:endParaRPr lang="en-GB" dirty="0"/>
          </a:p>
        </p:txBody>
      </p:sp>
      <p:cxnSp>
        <p:nvCxnSpPr>
          <p:cNvPr id="50" name="Straight Connector 49"/>
          <p:cNvCxnSpPr/>
          <p:nvPr/>
        </p:nvCxnSpPr>
        <p:spPr>
          <a:xfrm>
            <a:off x="3707904" y="5301208"/>
            <a:ext cx="1584176" cy="0"/>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a:off x="3707904" y="5301208"/>
            <a:ext cx="0" cy="1556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92080" y="5301208"/>
            <a:ext cx="0" cy="1556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07904" y="6093296"/>
            <a:ext cx="15841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779912" y="5445224"/>
            <a:ext cx="648072" cy="461665"/>
          </a:xfrm>
          <a:prstGeom prst="rect">
            <a:avLst/>
          </a:prstGeom>
          <a:noFill/>
        </p:spPr>
        <p:txBody>
          <a:bodyPr wrap="square" rtlCol="0">
            <a:spAutoFit/>
          </a:bodyPr>
          <a:lstStyle/>
          <a:p>
            <a:r>
              <a:rPr lang="en-US" sz="2400" dirty="0" smtClean="0"/>
              <a:t>1,1</a:t>
            </a:r>
            <a:endParaRPr lang="en-GB" sz="2400" dirty="0"/>
          </a:p>
        </p:txBody>
      </p:sp>
      <p:sp>
        <p:nvSpPr>
          <p:cNvPr id="62" name="TextBox 61"/>
          <p:cNvSpPr txBox="1"/>
          <p:nvPr/>
        </p:nvSpPr>
        <p:spPr>
          <a:xfrm>
            <a:off x="4572000" y="5445224"/>
            <a:ext cx="572593" cy="461665"/>
          </a:xfrm>
          <a:prstGeom prst="rect">
            <a:avLst/>
          </a:prstGeom>
          <a:noFill/>
        </p:spPr>
        <p:txBody>
          <a:bodyPr wrap="none" rtlCol="0">
            <a:spAutoFit/>
          </a:bodyPr>
          <a:lstStyle/>
          <a:p>
            <a:r>
              <a:rPr lang="en-US" sz="2400" dirty="0" smtClean="0"/>
              <a:t>0,0</a:t>
            </a:r>
            <a:endParaRPr lang="en-GB" sz="2400" dirty="0"/>
          </a:p>
        </p:txBody>
      </p:sp>
      <p:sp>
        <p:nvSpPr>
          <p:cNvPr id="63" name="TextBox 62"/>
          <p:cNvSpPr txBox="1"/>
          <p:nvPr/>
        </p:nvSpPr>
        <p:spPr>
          <a:xfrm>
            <a:off x="3923928" y="6093296"/>
            <a:ext cx="572593" cy="461665"/>
          </a:xfrm>
          <a:prstGeom prst="rect">
            <a:avLst/>
          </a:prstGeom>
          <a:noFill/>
        </p:spPr>
        <p:txBody>
          <a:bodyPr wrap="none" rtlCol="0">
            <a:spAutoFit/>
          </a:bodyPr>
          <a:lstStyle/>
          <a:p>
            <a:r>
              <a:rPr lang="en-US" sz="2400" dirty="0" smtClean="0"/>
              <a:t>0,0</a:t>
            </a:r>
            <a:endParaRPr lang="en-GB" sz="2400" dirty="0"/>
          </a:p>
        </p:txBody>
      </p:sp>
      <p:sp>
        <p:nvSpPr>
          <p:cNvPr id="64" name="TextBox 63"/>
          <p:cNvSpPr txBox="1"/>
          <p:nvPr/>
        </p:nvSpPr>
        <p:spPr>
          <a:xfrm>
            <a:off x="4572000" y="6093296"/>
            <a:ext cx="648072" cy="461665"/>
          </a:xfrm>
          <a:prstGeom prst="rect">
            <a:avLst/>
          </a:prstGeom>
          <a:noFill/>
        </p:spPr>
        <p:txBody>
          <a:bodyPr wrap="square" rtlCol="0">
            <a:spAutoFit/>
          </a:bodyPr>
          <a:lstStyle/>
          <a:p>
            <a:r>
              <a:rPr lang="en-US" sz="2400" dirty="0" smtClean="0"/>
              <a:t>1,1</a:t>
            </a:r>
            <a:endParaRPr lang="en-GB" sz="2400" dirty="0"/>
          </a:p>
        </p:txBody>
      </p:sp>
      <p:graphicFrame>
        <p:nvGraphicFramePr>
          <p:cNvPr id="65" name="Object 64"/>
          <p:cNvGraphicFramePr>
            <a:graphicFrameLocks noChangeAspect="1"/>
          </p:cNvGraphicFramePr>
          <p:nvPr/>
        </p:nvGraphicFramePr>
        <p:xfrm>
          <a:off x="4489450" y="3321050"/>
          <a:ext cx="165100" cy="251966"/>
        </p:xfrm>
        <a:graphic>
          <a:graphicData uri="http://schemas.openxmlformats.org/presentationml/2006/ole">
            <p:oleObj spid="_x0000_s39937" name="Equation" r:id="rId3" imgW="164880" imgH="215640" progId="Equation.3">
              <p:embed/>
            </p:oleObj>
          </a:graphicData>
        </a:graphic>
      </p:graphicFrame>
      <p:cxnSp>
        <p:nvCxnSpPr>
          <p:cNvPr id="67" name="Straight Connector 66"/>
          <p:cNvCxnSpPr/>
          <p:nvPr/>
        </p:nvCxnSpPr>
        <p:spPr>
          <a:xfrm>
            <a:off x="4427984" y="5301208"/>
            <a:ext cx="0" cy="1556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Date Placeholder 52"/>
          <p:cNvSpPr>
            <a:spLocks noGrp="1"/>
          </p:cNvSpPr>
          <p:nvPr>
            <p:ph type="dt" sz="half" idx="10"/>
          </p:nvPr>
        </p:nvSpPr>
        <p:spPr/>
        <p:txBody>
          <a:bodyPr/>
          <a:lstStyle/>
          <a:p>
            <a:fld id="{2089C878-8C69-47EC-A693-39AA1481FFA8}" type="datetime1">
              <a:rPr lang="en-GB" smtClean="0"/>
              <a:pPr/>
              <a:t>01/12/2013</a:t>
            </a:fld>
            <a:endParaRPr lang="en-GB"/>
          </a:p>
        </p:txBody>
      </p:sp>
      <p:sp>
        <p:nvSpPr>
          <p:cNvPr id="55" name="Slide Number Placeholder 54"/>
          <p:cNvSpPr>
            <a:spLocks noGrp="1"/>
          </p:cNvSpPr>
          <p:nvPr>
            <p:ph type="sldNum" sz="quarter" idx="12"/>
          </p:nvPr>
        </p:nvSpPr>
        <p:spPr/>
        <p:txBody>
          <a:bodyPr/>
          <a:lstStyle/>
          <a:p>
            <a:fld id="{1AC99574-BD32-4BAE-A6F6-2684FFE94A8F}" type="slidenum">
              <a:rPr lang="en-GB" smtClean="0"/>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620688"/>
            <a:ext cx="2790829" cy="523220"/>
          </a:xfrm>
          <a:prstGeom prst="rect">
            <a:avLst/>
          </a:prstGeom>
          <a:noFill/>
        </p:spPr>
        <p:txBody>
          <a:bodyPr wrap="none" rtlCol="0">
            <a:spAutoFit/>
          </a:bodyPr>
          <a:lstStyle/>
          <a:p>
            <a:r>
              <a:rPr lang="en-US" sz="2800" dirty="0" smtClean="0">
                <a:solidFill>
                  <a:srgbClr val="FF0000"/>
                </a:solidFill>
              </a:rPr>
              <a:t>Going  to movies  </a:t>
            </a:r>
            <a:endParaRPr lang="en-GB" sz="2800" dirty="0">
              <a:solidFill>
                <a:srgbClr val="FF0000"/>
              </a:solidFill>
            </a:endParaRPr>
          </a:p>
        </p:txBody>
      </p:sp>
      <p:sp>
        <p:nvSpPr>
          <p:cNvPr id="4" name="TextBox 3"/>
          <p:cNvSpPr txBox="1"/>
          <p:nvPr/>
        </p:nvSpPr>
        <p:spPr>
          <a:xfrm>
            <a:off x="611560" y="1916832"/>
            <a:ext cx="317716" cy="369332"/>
          </a:xfrm>
          <a:prstGeom prst="rect">
            <a:avLst/>
          </a:prstGeom>
          <a:noFill/>
        </p:spPr>
        <p:txBody>
          <a:bodyPr wrap="none" rtlCol="0">
            <a:spAutoFit/>
          </a:bodyPr>
          <a:lstStyle/>
          <a:p>
            <a:r>
              <a:rPr lang="en-US" dirty="0" smtClean="0"/>
              <a:t>A</a:t>
            </a:r>
            <a:endParaRPr lang="en-GB" dirty="0"/>
          </a:p>
        </p:txBody>
      </p:sp>
      <p:sp>
        <p:nvSpPr>
          <p:cNvPr id="5" name="TextBox 4"/>
          <p:cNvSpPr txBox="1"/>
          <p:nvPr/>
        </p:nvSpPr>
        <p:spPr>
          <a:xfrm>
            <a:off x="611560" y="2636912"/>
            <a:ext cx="309700" cy="369332"/>
          </a:xfrm>
          <a:prstGeom prst="rect">
            <a:avLst/>
          </a:prstGeom>
          <a:noFill/>
        </p:spPr>
        <p:txBody>
          <a:bodyPr wrap="none" rtlCol="0">
            <a:spAutoFit/>
          </a:bodyPr>
          <a:lstStyle/>
          <a:p>
            <a:r>
              <a:rPr lang="en-US" dirty="0" smtClean="0"/>
              <a:t>B</a:t>
            </a:r>
            <a:endParaRPr lang="en-GB" dirty="0"/>
          </a:p>
        </p:txBody>
      </p:sp>
      <p:sp>
        <p:nvSpPr>
          <p:cNvPr id="6" name="TextBox 5"/>
          <p:cNvSpPr txBox="1"/>
          <p:nvPr/>
        </p:nvSpPr>
        <p:spPr>
          <a:xfrm>
            <a:off x="611560" y="3284984"/>
            <a:ext cx="308098" cy="369332"/>
          </a:xfrm>
          <a:prstGeom prst="rect">
            <a:avLst/>
          </a:prstGeom>
          <a:noFill/>
        </p:spPr>
        <p:txBody>
          <a:bodyPr wrap="none" rtlCol="0">
            <a:spAutoFit/>
          </a:bodyPr>
          <a:lstStyle/>
          <a:p>
            <a:r>
              <a:rPr lang="en-US" dirty="0" smtClean="0"/>
              <a:t>C</a:t>
            </a:r>
            <a:endParaRPr lang="en-GB" dirty="0"/>
          </a:p>
        </p:txBody>
      </p:sp>
      <p:sp>
        <p:nvSpPr>
          <p:cNvPr id="7" name="TextBox 6"/>
          <p:cNvSpPr txBox="1"/>
          <p:nvPr/>
        </p:nvSpPr>
        <p:spPr>
          <a:xfrm>
            <a:off x="1547664" y="1484784"/>
            <a:ext cx="317716" cy="369332"/>
          </a:xfrm>
          <a:prstGeom prst="rect">
            <a:avLst/>
          </a:prstGeom>
          <a:noFill/>
        </p:spPr>
        <p:txBody>
          <a:bodyPr wrap="none" rtlCol="0">
            <a:spAutoFit/>
          </a:bodyPr>
          <a:lstStyle/>
          <a:p>
            <a:r>
              <a:rPr lang="en-US" dirty="0" smtClean="0"/>
              <a:t>A</a:t>
            </a:r>
            <a:endParaRPr lang="en-GB" dirty="0"/>
          </a:p>
        </p:txBody>
      </p:sp>
      <p:sp>
        <p:nvSpPr>
          <p:cNvPr id="8" name="TextBox 7"/>
          <p:cNvSpPr txBox="1"/>
          <p:nvPr/>
        </p:nvSpPr>
        <p:spPr>
          <a:xfrm>
            <a:off x="2195736" y="1484784"/>
            <a:ext cx="309700" cy="369332"/>
          </a:xfrm>
          <a:prstGeom prst="rect">
            <a:avLst/>
          </a:prstGeom>
          <a:noFill/>
        </p:spPr>
        <p:txBody>
          <a:bodyPr wrap="none" rtlCol="0">
            <a:spAutoFit/>
          </a:bodyPr>
          <a:lstStyle/>
          <a:p>
            <a:r>
              <a:rPr lang="en-US" dirty="0" smtClean="0"/>
              <a:t>B</a:t>
            </a:r>
            <a:endParaRPr lang="en-GB" dirty="0"/>
          </a:p>
        </p:txBody>
      </p:sp>
      <p:sp>
        <p:nvSpPr>
          <p:cNvPr id="9" name="TextBox 8"/>
          <p:cNvSpPr txBox="1"/>
          <p:nvPr/>
        </p:nvSpPr>
        <p:spPr>
          <a:xfrm>
            <a:off x="2915816" y="1484784"/>
            <a:ext cx="308098" cy="369332"/>
          </a:xfrm>
          <a:prstGeom prst="rect">
            <a:avLst/>
          </a:prstGeom>
          <a:noFill/>
        </p:spPr>
        <p:txBody>
          <a:bodyPr wrap="none" rtlCol="0">
            <a:spAutoFit/>
          </a:bodyPr>
          <a:lstStyle/>
          <a:p>
            <a:r>
              <a:rPr lang="en-US" dirty="0" smtClean="0"/>
              <a:t>C</a:t>
            </a:r>
            <a:endParaRPr lang="en-GB" dirty="0"/>
          </a:p>
        </p:txBody>
      </p:sp>
      <p:cxnSp>
        <p:nvCxnSpPr>
          <p:cNvPr id="11" name="Straight Connector 10"/>
          <p:cNvCxnSpPr/>
          <p:nvPr/>
        </p:nvCxnSpPr>
        <p:spPr>
          <a:xfrm flipV="1">
            <a:off x="1187624" y="1916832"/>
            <a:ext cx="0" cy="208823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87624" y="1916832"/>
            <a:ext cx="230425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87624" y="4005064"/>
            <a:ext cx="230425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91880" y="1916832"/>
            <a:ext cx="0" cy="2088232"/>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7704" y="1916832"/>
            <a:ext cx="0" cy="2088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99792" y="1916832"/>
            <a:ext cx="0" cy="2088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87624" y="2564904"/>
            <a:ext cx="230425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87624" y="3284984"/>
            <a:ext cx="230425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331640" y="2060848"/>
            <a:ext cx="476412" cy="369332"/>
          </a:xfrm>
          <a:prstGeom prst="rect">
            <a:avLst/>
          </a:prstGeom>
          <a:noFill/>
        </p:spPr>
        <p:txBody>
          <a:bodyPr wrap="none" rtlCol="0">
            <a:spAutoFit/>
          </a:bodyPr>
          <a:lstStyle/>
          <a:p>
            <a:r>
              <a:rPr lang="en-US" dirty="0" smtClean="0"/>
              <a:t>2,1</a:t>
            </a:r>
            <a:endParaRPr lang="en-GB" dirty="0"/>
          </a:p>
        </p:txBody>
      </p:sp>
      <p:sp>
        <p:nvSpPr>
          <p:cNvPr id="29" name="TextBox 28"/>
          <p:cNvSpPr txBox="1"/>
          <p:nvPr/>
        </p:nvSpPr>
        <p:spPr>
          <a:xfrm>
            <a:off x="2051720" y="2060848"/>
            <a:ext cx="476412" cy="369332"/>
          </a:xfrm>
          <a:prstGeom prst="rect">
            <a:avLst/>
          </a:prstGeom>
          <a:noFill/>
        </p:spPr>
        <p:txBody>
          <a:bodyPr wrap="none" rtlCol="0">
            <a:spAutoFit/>
          </a:bodyPr>
          <a:lstStyle/>
          <a:p>
            <a:r>
              <a:rPr lang="en-US" dirty="0" smtClean="0"/>
              <a:t>0,0</a:t>
            </a:r>
            <a:endParaRPr lang="en-GB" dirty="0"/>
          </a:p>
        </p:txBody>
      </p:sp>
      <p:sp>
        <p:nvSpPr>
          <p:cNvPr id="30" name="TextBox 29"/>
          <p:cNvSpPr txBox="1"/>
          <p:nvPr/>
        </p:nvSpPr>
        <p:spPr>
          <a:xfrm>
            <a:off x="2771800" y="2132856"/>
            <a:ext cx="546945" cy="369332"/>
          </a:xfrm>
          <a:prstGeom prst="rect">
            <a:avLst/>
          </a:prstGeom>
          <a:noFill/>
        </p:spPr>
        <p:txBody>
          <a:bodyPr wrap="none" rtlCol="0">
            <a:spAutoFit/>
          </a:bodyPr>
          <a:lstStyle/>
          <a:p>
            <a:r>
              <a:rPr lang="en-US" dirty="0" smtClean="0"/>
              <a:t>0,-1</a:t>
            </a:r>
            <a:endParaRPr lang="en-GB" dirty="0"/>
          </a:p>
        </p:txBody>
      </p:sp>
      <p:sp>
        <p:nvSpPr>
          <p:cNvPr id="31" name="TextBox 30"/>
          <p:cNvSpPr txBox="1"/>
          <p:nvPr/>
        </p:nvSpPr>
        <p:spPr>
          <a:xfrm>
            <a:off x="1331640" y="2708920"/>
            <a:ext cx="476412" cy="369332"/>
          </a:xfrm>
          <a:prstGeom prst="rect">
            <a:avLst/>
          </a:prstGeom>
          <a:noFill/>
        </p:spPr>
        <p:txBody>
          <a:bodyPr wrap="none" rtlCol="0">
            <a:spAutoFit/>
          </a:bodyPr>
          <a:lstStyle/>
          <a:p>
            <a:r>
              <a:rPr lang="en-US" dirty="0" smtClean="0"/>
              <a:t>0,0</a:t>
            </a:r>
            <a:endParaRPr lang="en-GB" dirty="0"/>
          </a:p>
        </p:txBody>
      </p:sp>
      <p:sp>
        <p:nvSpPr>
          <p:cNvPr id="32" name="TextBox 31"/>
          <p:cNvSpPr txBox="1"/>
          <p:nvPr/>
        </p:nvSpPr>
        <p:spPr>
          <a:xfrm>
            <a:off x="2051720" y="2708920"/>
            <a:ext cx="476412" cy="369332"/>
          </a:xfrm>
          <a:prstGeom prst="rect">
            <a:avLst/>
          </a:prstGeom>
          <a:noFill/>
        </p:spPr>
        <p:txBody>
          <a:bodyPr wrap="none" rtlCol="0">
            <a:spAutoFit/>
          </a:bodyPr>
          <a:lstStyle/>
          <a:p>
            <a:r>
              <a:rPr lang="en-US" dirty="0" smtClean="0"/>
              <a:t>1,2</a:t>
            </a:r>
            <a:endParaRPr lang="en-GB" dirty="0"/>
          </a:p>
        </p:txBody>
      </p:sp>
      <p:sp>
        <p:nvSpPr>
          <p:cNvPr id="33" name="TextBox 32"/>
          <p:cNvSpPr txBox="1"/>
          <p:nvPr/>
        </p:nvSpPr>
        <p:spPr>
          <a:xfrm>
            <a:off x="2771800" y="2780928"/>
            <a:ext cx="546945" cy="369332"/>
          </a:xfrm>
          <a:prstGeom prst="rect">
            <a:avLst/>
          </a:prstGeom>
          <a:noFill/>
        </p:spPr>
        <p:txBody>
          <a:bodyPr wrap="none" rtlCol="0">
            <a:spAutoFit/>
          </a:bodyPr>
          <a:lstStyle/>
          <a:p>
            <a:r>
              <a:rPr lang="en-US" dirty="0" smtClean="0"/>
              <a:t>0,-1</a:t>
            </a:r>
            <a:endParaRPr lang="en-GB" dirty="0"/>
          </a:p>
        </p:txBody>
      </p:sp>
      <p:sp>
        <p:nvSpPr>
          <p:cNvPr id="34" name="TextBox 33"/>
          <p:cNvSpPr txBox="1"/>
          <p:nvPr/>
        </p:nvSpPr>
        <p:spPr>
          <a:xfrm>
            <a:off x="1259632" y="3429000"/>
            <a:ext cx="546945" cy="369332"/>
          </a:xfrm>
          <a:prstGeom prst="rect">
            <a:avLst/>
          </a:prstGeom>
          <a:noFill/>
        </p:spPr>
        <p:txBody>
          <a:bodyPr wrap="none" rtlCol="0">
            <a:spAutoFit/>
          </a:bodyPr>
          <a:lstStyle/>
          <a:p>
            <a:r>
              <a:rPr lang="en-US" dirty="0" smtClean="0"/>
              <a:t>-1,0</a:t>
            </a:r>
            <a:endParaRPr lang="en-GB" dirty="0"/>
          </a:p>
        </p:txBody>
      </p:sp>
      <p:sp>
        <p:nvSpPr>
          <p:cNvPr id="35" name="TextBox 34"/>
          <p:cNvSpPr txBox="1"/>
          <p:nvPr/>
        </p:nvSpPr>
        <p:spPr>
          <a:xfrm>
            <a:off x="1979712" y="3429000"/>
            <a:ext cx="546945" cy="369332"/>
          </a:xfrm>
          <a:prstGeom prst="rect">
            <a:avLst/>
          </a:prstGeom>
          <a:noFill/>
        </p:spPr>
        <p:txBody>
          <a:bodyPr wrap="none" rtlCol="0">
            <a:spAutoFit/>
          </a:bodyPr>
          <a:lstStyle/>
          <a:p>
            <a:r>
              <a:rPr lang="en-US" dirty="0" smtClean="0"/>
              <a:t>-1,0</a:t>
            </a:r>
            <a:endParaRPr lang="en-GB" dirty="0"/>
          </a:p>
        </p:txBody>
      </p:sp>
      <p:sp>
        <p:nvSpPr>
          <p:cNvPr id="36" name="TextBox 35"/>
          <p:cNvSpPr txBox="1"/>
          <p:nvPr/>
        </p:nvSpPr>
        <p:spPr>
          <a:xfrm>
            <a:off x="2771800" y="3429000"/>
            <a:ext cx="546945" cy="369332"/>
          </a:xfrm>
          <a:prstGeom prst="rect">
            <a:avLst/>
          </a:prstGeom>
          <a:noFill/>
        </p:spPr>
        <p:txBody>
          <a:bodyPr wrap="none" rtlCol="0">
            <a:spAutoFit/>
          </a:bodyPr>
          <a:lstStyle/>
          <a:p>
            <a:r>
              <a:rPr lang="en-US" dirty="0" smtClean="0"/>
              <a:t>-2,2</a:t>
            </a:r>
            <a:endParaRPr lang="en-GB" dirty="0"/>
          </a:p>
        </p:txBody>
      </p:sp>
      <p:cxnSp>
        <p:nvCxnSpPr>
          <p:cNvPr id="40" name="Straight Connector 39"/>
          <p:cNvCxnSpPr>
            <a:endCxn id="28" idx="2"/>
          </p:cNvCxnSpPr>
          <p:nvPr/>
        </p:nvCxnSpPr>
        <p:spPr>
          <a:xfrm>
            <a:off x="1331640" y="2420888"/>
            <a:ext cx="238206" cy="92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2" idx="2"/>
          </p:cNvCxnSpPr>
          <p:nvPr/>
        </p:nvCxnSpPr>
        <p:spPr>
          <a:xfrm>
            <a:off x="2123728" y="3068960"/>
            <a:ext cx="166198" cy="92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43808" y="2420888"/>
            <a:ext cx="2160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33" idx="2"/>
          </p:cNvCxnSpPr>
          <p:nvPr/>
        </p:nvCxnSpPr>
        <p:spPr>
          <a:xfrm>
            <a:off x="2843808" y="3140968"/>
            <a:ext cx="201465" cy="92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28" idx="2"/>
          </p:cNvCxnSpPr>
          <p:nvPr/>
        </p:nvCxnSpPr>
        <p:spPr>
          <a:xfrm flipH="1">
            <a:off x="1569846" y="2420888"/>
            <a:ext cx="193842" cy="929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2" idx="2"/>
          </p:cNvCxnSpPr>
          <p:nvPr/>
        </p:nvCxnSpPr>
        <p:spPr>
          <a:xfrm flipV="1">
            <a:off x="2289926" y="3068960"/>
            <a:ext cx="193842" cy="929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36" idx="2"/>
          </p:cNvCxnSpPr>
          <p:nvPr/>
        </p:nvCxnSpPr>
        <p:spPr>
          <a:xfrm flipV="1">
            <a:off x="3045273" y="3789040"/>
            <a:ext cx="302591" cy="929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Date Placeholder 36"/>
          <p:cNvSpPr>
            <a:spLocks noGrp="1"/>
          </p:cNvSpPr>
          <p:nvPr>
            <p:ph type="dt" sz="half" idx="10"/>
          </p:nvPr>
        </p:nvSpPr>
        <p:spPr/>
        <p:txBody>
          <a:bodyPr/>
          <a:lstStyle/>
          <a:p>
            <a:fld id="{C327654E-BAD7-481E-AF20-B2EF702E7C28}" type="datetime1">
              <a:rPr lang="en-GB" smtClean="0"/>
              <a:pPr/>
              <a:t>01/12/2013</a:t>
            </a:fld>
            <a:endParaRPr lang="en-GB"/>
          </a:p>
        </p:txBody>
      </p:sp>
      <p:sp>
        <p:nvSpPr>
          <p:cNvPr id="38" name="Slide Number Placeholder 37"/>
          <p:cNvSpPr>
            <a:spLocks noGrp="1"/>
          </p:cNvSpPr>
          <p:nvPr>
            <p:ph type="sldNum" sz="quarter" idx="12"/>
          </p:nvPr>
        </p:nvSpPr>
        <p:spPr/>
        <p:txBody>
          <a:bodyPr/>
          <a:lstStyle/>
          <a:p>
            <a:fld id="{1AC99574-BD32-4BAE-A6F6-2684FFE94A8F}" type="slidenum">
              <a:rPr lang="en-GB" smtClean="0"/>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76672"/>
            <a:ext cx="4655185" cy="2677656"/>
          </a:xfrm>
          <a:prstGeom prst="rect">
            <a:avLst/>
          </a:prstGeom>
          <a:noFill/>
        </p:spPr>
        <p:txBody>
          <a:bodyPr wrap="none" rtlCol="0">
            <a:spAutoFit/>
          </a:bodyPr>
          <a:lstStyle/>
          <a:p>
            <a:r>
              <a:rPr lang="en-US" sz="2800" dirty="0" smtClean="0"/>
              <a:t>Investment game :</a:t>
            </a:r>
          </a:p>
          <a:p>
            <a:r>
              <a:rPr lang="en-US" sz="2800" dirty="0" smtClean="0"/>
              <a:t>Players You</a:t>
            </a:r>
          </a:p>
          <a:p>
            <a:endParaRPr lang="en-US" sz="2800" dirty="0" smtClean="0"/>
          </a:p>
          <a:p>
            <a:r>
              <a:rPr lang="en-US" sz="2800" dirty="0" smtClean="0"/>
              <a:t>Strategy </a:t>
            </a:r>
            <a:r>
              <a:rPr lang="en-US" sz="2800" dirty="0" err="1" smtClean="0"/>
              <a:t>sets:invest</a:t>
            </a:r>
            <a:r>
              <a:rPr lang="en-US" sz="2800" dirty="0" smtClean="0"/>
              <a:t> 0,invest 10</a:t>
            </a:r>
          </a:p>
          <a:p>
            <a:endParaRPr lang="en-US" sz="2800" dirty="0" smtClean="0"/>
          </a:p>
          <a:p>
            <a:r>
              <a:rPr lang="en-US" sz="2800" dirty="0" smtClean="0"/>
              <a:t>If do not invest then </a:t>
            </a:r>
            <a:endParaRPr lang="en-GB" sz="2800" dirty="0"/>
          </a:p>
        </p:txBody>
      </p:sp>
      <p:cxnSp>
        <p:nvCxnSpPr>
          <p:cNvPr id="5" name="Straight Arrow Connector 4"/>
          <p:cNvCxnSpPr/>
          <p:nvPr/>
        </p:nvCxnSpPr>
        <p:spPr>
          <a:xfrm>
            <a:off x="4067944" y="2852936"/>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48064" y="2636912"/>
            <a:ext cx="340158" cy="461665"/>
          </a:xfrm>
          <a:prstGeom prst="rect">
            <a:avLst/>
          </a:prstGeom>
          <a:noFill/>
        </p:spPr>
        <p:txBody>
          <a:bodyPr wrap="none" rtlCol="0">
            <a:spAutoFit/>
          </a:bodyPr>
          <a:lstStyle/>
          <a:p>
            <a:r>
              <a:rPr lang="en-US" sz="2400" dirty="0" smtClean="0"/>
              <a:t>0</a:t>
            </a:r>
            <a:endParaRPr lang="en-GB" sz="2400" dirty="0"/>
          </a:p>
        </p:txBody>
      </p:sp>
      <p:sp>
        <p:nvSpPr>
          <p:cNvPr id="7" name="TextBox 6"/>
          <p:cNvSpPr txBox="1"/>
          <p:nvPr/>
        </p:nvSpPr>
        <p:spPr>
          <a:xfrm>
            <a:off x="899592" y="3789040"/>
            <a:ext cx="2394502" cy="523220"/>
          </a:xfrm>
          <a:prstGeom prst="rect">
            <a:avLst/>
          </a:prstGeom>
          <a:noFill/>
        </p:spPr>
        <p:txBody>
          <a:bodyPr wrap="none" rtlCol="0">
            <a:spAutoFit/>
          </a:bodyPr>
          <a:lstStyle/>
          <a:p>
            <a:r>
              <a:rPr lang="en-US" sz="2800" dirty="0" smtClean="0"/>
              <a:t>If do invest 10  </a:t>
            </a:r>
            <a:endParaRPr lang="en-GB" sz="2800" dirty="0"/>
          </a:p>
        </p:txBody>
      </p:sp>
      <p:graphicFrame>
        <p:nvGraphicFramePr>
          <p:cNvPr id="9" name="Object 8"/>
          <p:cNvGraphicFramePr>
            <a:graphicFrameLocks noChangeAspect="1"/>
          </p:cNvGraphicFramePr>
          <p:nvPr/>
        </p:nvGraphicFramePr>
        <p:xfrm>
          <a:off x="3203847" y="3789040"/>
          <a:ext cx="825973" cy="1080120"/>
        </p:xfrm>
        <a:graphic>
          <a:graphicData uri="http://schemas.openxmlformats.org/presentationml/2006/ole">
            <p:oleObj spid="_x0000_s38914" name="Equation" r:id="rId3" imgW="164880" imgH="215640" progId="Equation.3">
              <p:embed/>
            </p:oleObj>
          </a:graphicData>
        </a:graphic>
      </p:graphicFrame>
      <p:sp>
        <p:nvSpPr>
          <p:cNvPr id="11" name="TextBox 10"/>
          <p:cNvSpPr txBox="1"/>
          <p:nvPr/>
        </p:nvSpPr>
        <p:spPr>
          <a:xfrm>
            <a:off x="3635896" y="3717032"/>
            <a:ext cx="1550296" cy="369332"/>
          </a:xfrm>
          <a:prstGeom prst="rect">
            <a:avLst/>
          </a:prstGeom>
          <a:noFill/>
        </p:spPr>
        <p:txBody>
          <a:bodyPr wrap="none" rtlCol="0">
            <a:spAutoFit/>
          </a:bodyPr>
          <a:lstStyle/>
          <a:p>
            <a:r>
              <a:rPr lang="en-US" dirty="0" smtClean="0"/>
              <a:t>5  Net profit if </a:t>
            </a:r>
            <a:endParaRPr lang="en-GB" dirty="0"/>
          </a:p>
        </p:txBody>
      </p:sp>
      <p:graphicFrame>
        <p:nvGraphicFramePr>
          <p:cNvPr id="12" name="Object 11"/>
          <p:cNvGraphicFramePr>
            <a:graphicFrameLocks noChangeAspect="1"/>
          </p:cNvGraphicFramePr>
          <p:nvPr/>
        </p:nvGraphicFramePr>
        <p:xfrm>
          <a:off x="5220072" y="3789040"/>
          <a:ext cx="216024" cy="351064"/>
        </p:xfrm>
        <a:graphic>
          <a:graphicData uri="http://schemas.openxmlformats.org/presentationml/2006/ole">
            <p:oleObj spid="_x0000_s38916" name="Equation" r:id="rId4" imgW="126720" imgH="152280" progId="Equation.3">
              <p:embed/>
            </p:oleObj>
          </a:graphicData>
        </a:graphic>
      </p:graphicFrame>
      <p:sp>
        <p:nvSpPr>
          <p:cNvPr id="13" name="TextBox 12"/>
          <p:cNvSpPr txBox="1"/>
          <p:nvPr/>
        </p:nvSpPr>
        <p:spPr>
          <a:xfrm>
            <a:off x="5580112" y="3717032"/>
            <a:ext cx="418704" cy="369332"/>
          </a:xfrm>
          <a:prstGeom prst="rect">
            <a:avLst/>
          </a:prstGeom>
          <a:noFill/>
        </p:spPr>
        <p:txBody>
          <a:bodyPr wrap="none" rtlCol="0">
            <a:spAutoFit/>
          </a:bodyPr>
          <a:lstStyle/>
          <a:p>
            <a:r>
              <a:rPr lang="en-US" dirty="0" smtClean="0"/>
              <a:t>90</a:t>
            </a:r>
            <a:endParaRPr lang="en-GB" dirty="0"/>
          </a:p>
        </p:txBody>
      </p:sp>
      <p:sp>
        <p:nvSpPr>
          <p:cNvPr id="14" name="TextBox 13"/>
          <p:cNvSpPr txBox="1"/>
          <p:nvPr/>
        </p:nvSpPr>
        <p:spPr>
          <a:xfrm>
            <a:off x="3635896" y="4293096"/>
            <a:ext cx="1758815" cy="369332"/>
          </a:xfrm>
          <a:prstGeom prst="rect">
            <a:avLst/>
          </a:prstGeom>
          <a:noFill/>
        </p:spPr>
        <p:txBody>
          <a:bodyPr wrap="none" rtlCol="0">
            <a:spAutoFit/>
          </a:bodyPr>
          <a:lstStyle/>
          <a:p>
            <a:r>
              <a:rPr lang="en-US" dirty="0" smtClean="0"/>
              <a:t>-10                        </a:t>
            </a:r>
            <a:endParaRPr lang="en-GB" dirty="0"/>
          </a:p>
        </p:txBody>
      </p:sp>
      <p:graphicFrame>
        <p:nvGraphicFramePr>
          <p:cNvPr id="38917" name="Object 5"/>
          <p:cNvGraphicFramePr>
            <a:graphicFrameLocks noChangeAspect="1"/>
          </p:cNvGraphicFramePr>
          <p:nvPr/>
        </p:nvGraphicFramePr>
        <p:xfrm>
          <a:off x="5364088" y="4293096"/>
          <a:ext cx="215900" cy="350837"/>
        </p:xfrm>
        <a:graphic>
          <a:graphicData uri="http://schemas.openxmlformats.org/presentationml/2006/ole">
            <p:oleObj spid="_x0000_s38917" name="Equation" r:id="rId5" imgW="126720" imgH="152280" progId="Equation.3">
              <p:embed/>
            </p:oleObj>
          </a:graphicData>
        </a:graphic>
      </p:graphicFrame>
      <p:sp>
        <p:nvSpPr>
          <p:cNvPr id="16" name="TextBox 15"/>
          <p:cNvSpPr txBox="1"/>
          <p:nvPr/>
        </p:nvSpPr>
        <p:spPr>
          <a:xfrm>
            <a:off x="5724128" y="4293096"/>
            <a:ext cx="418704" cy="369332"/>
          </a:xfrm>
          <a:prstGeom prst="rect">
            <a:avLst/>
          </a:prstGeom>
          <a:noFill/>
        </p:spPr>
        <p:txBody>
          <a:bodyPr wrap="none" rtlCol="0">
            <a:spAutoFit/>
          </a:bodyPr>
          <a:lstStyle/>
          <a:p>
            <a:r>
              <a:rPr lang="en-US" dirty="0" smtClean="0"/>
              <a:t>90</a:t>
            </a:r>
            <a:endParaRPr lang="en-GB" dirty="0"/>
          </a:p>
        </p:txBody>
      </p:sp>
      <p:sp>
        <p:nvSpPr>
          <p:cNvPr id="17" name="Rectangle 16"/>
          <p:cNvSpPr/>
          <p:nvPr/>
        </p:nvSpPr>
        <p:spPr>
          <a:xfrm>
            <a:off x="899592" y="4941168"/>
            <a:ext cx="7776864" cy="13681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GB" dirty="0"/>
          </a:p>
        </p:txBody>
      </p:sp>
      <p:sp>
        <p:nvSpPr>
          <p:cNvPr id="18" name="TextBox 17"/>
          <p:cNvSpPr txBox="1"/>
          <p:nvPr/>
        </p:nvSpPr>
        <p:spPr>
          <a:xfrm>
            <a:off x="1187624" y="5229200"/>
            <a:ext cx="7517892" cy="523220"/>
          </a:xfrm>
          <a:prstGeom prst="rect">
            <a:avLst/>
          </a:prstGeom>
          <a:noFill/>
        </p:spPr>
        <p:txBody>
          <a:bodyPr wrap="none" rtlCol="0">
            <a:spAutoFit/>
          </a:bodyPr>
          <a:lstStyle/>
          <a:p>
            <a:r>
              <a:rPr lang="en-US" sz="2800" dirty="0" smtClean="0"/>
              <a:t>Communication  can help  in  a    coordinate  game</a:t>
            </a:r>
            <a:endParaRPr lang="en-GB" sz="2800" dirty="0"/>
          </a:p>
        </p:txBody>
      </p:sp>
      <p:sp>
        <p:nvSpPr>
          <p:cNvPr id="15" name="Date Placeholder 14"/>
          <p:cNvSpPr>
            <a:spLocks noGrp="1"/>
          </p:cNvSpPr>
          <p:nvPr>
            <p:ph type="dt" sz="half" idx="10"/>
          </p:nvPr>
        </p:nvSpPr>
        <p:spPr/>
        <p:txBody>
          <a:bodyPr/>
          <a:lstStyle/>
          <a:p>
            <a:fld id="{C5516AD4-375F-4C25-AF05-261E3035C786}" type="datetime1">
              <a:rPr lang="en-GB" smtClean="0"/>
              <a:pPr/>
              <a:t>01/12/2013</a:t>
            </a:fld>
            <a:endParaRPr lang="en-GB"/>
          </a:p>
        </p:txBody>
      </p:sp>
      <p:sp>
        <p:nvSpPr>
          <p:cNvPr id="19" name="Slide Number Placeholder 18"/>
          <p:cNvSpPr>
            <a:spLocks noGrp="1"/>
          </p:cNvSpPr>
          <p:nvPr>
            <p:ph type="sldNum" sz="quarter" idx="12"/>
          </p:nvPr>
        </p:nvSpPr>
        <p:spPr/>
        <p:txBody>
          <a:bodyPr/>
          <a:lstStyle/>
          <a:p>
            <a:fld id="{1AC99574-BD32-4BAE-A6F6-2684FFE94A8F}" type="slidenum">
              <a:rPr lang="en-GB" smtClean="0"/>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077" y="409653"/>
            <a:ext cx="7813806" cy="830997"/>
          </a:xfrm>
          <a:prstGeom prst="rect">
            <a:avLst/>
          </a:prstGeom>
          <a:noFill/>
        </p:spPr>
        <p:txBody>
          <a:bodyPr wrap="none" rtlCol="0">
            <a:spAutoFit/>
          </a:bodyPr>
          <a:lstStyle/>
          <a:p>
            <a:r>
              <a:rPr lang="en-US" sz="2400" dirty="0" smtClean="0"/>
              <a:t>Example-6  :   </a:t>
            </a:r>
            <a:r>
              <a:rPr lang="en-US" sz="2400" dirty="0" err="1" smtClean="0"/>
              <a:t>Cournot</a:t>
            </a:r>
            <a:r>
              <a:rPr lang="en-US" sz="2400" dirty="0" smtClean="0"/>
              <a:t> Duopoly  Game</a:t>
            </a:r>
          </a:p>
          <a:p>
            <a:r>
              <a:rPr lang="en-US" sz="2400" dirty="0" smtClean="0"/>
              <a:t> ( strategic </a:t>
            </a:r>
            <a:r>
              <a:rPr lang="en-US" sz="2400" dirty="0" err="1" smtClean="0"/>
              <a:t>Substitues</a:t>
            </a:r>
            <a:r>
              <a:rPr lang="en-US" sz="2400" dirty="0" smtClean="0"/>
              <a:t>  not strategic </a:t>
            </a:r>
            <a:r>
              <a:rPr lang="en-US" sz="2400" dirty="0" err="1" smtClean="0"/>
              <a:t>Coplements</a:t>
            </a:r>
            <a:r>
              <a:rPr lang="en-US" dirty="0" smtClean="0"/>
              <a:t>)</a:t>
            </a:r>
            <a:endParaRPr lang="en-US" dirty="0"/>
          </a:p>
        </p:txBody>
      </p:sp>
      <p:sp>
        <p:nvSpPr>
          <p:cNvPr id="4" name="TextBox 3"/>
          <p:cNvSpPr txBox="1"/>
          <p:nvPr/>
        </p:nvSpPr>
        <p:spPr>
          <a:xfrm>
            <a:off x="101254" y="1299441"/>
            <a:ext cx="9121280" cy="830997"/>
          </a:xfrm>
          <a:prstGeom prst="rect">
            <a:avLst/>
          </a:prstGeom>
          <a:noFill/>
        </p:spPr>
        <p:txBody>
          <a:bodyPr wrap="none" rtlCol="0">
            <a:spAutoFit/>
          </a:bodyPr>
          <a:lstStyle/>
          <a:p>
            <a:r>
              <a:rPr lang="en-US" sz="2400" dirty="0" smtClean="0"/>
              <a:t>In economy we have  perfect information  and monopoly </a:t>
            </a:r>
          </a:p>
          <a:p>
            <a:r>
              <a:rPr lang="en-US" sz="2400" dirty="0" smtClean="0"/>
              <a:t> among these we have Duopoly   </a:t>
            </a:r>
            <a:endParaRPr lang="en-US" sz="2400" dirty="0"/>
          </a:p>
        </p:txBody>
      </p:sp>
      <mc:AlternateContent xmlns:mc="http://schemas.openxmlformats.org/markup-compatibility/2006">
        <mc:Choice xmlns:a14="http://schemas.microsoft.com/office/drawing/2010/main" xmlns="" Requires="a14">
          <p:sp>
            <p:nvSpPr>
              <p:cNvPr id="5" name="TextBox 4"/>
              <p:cNvSpPr txBox="1"/>
              <p:nvPr/>
            </p:nvSpPr>
            <p:spPr>
              <a:xfrm>
                <a:off x="5354" y="2130439"/>
                <a:ext cx="8072466" cy="1200329"/>
              </a:xfrm>
              <a:prstGeom prst="rect">
                <a:avLst/>
              </a:prstGeom>
              <a:noFill/>
            </p:spPr>
            <p:txBody>
              <a:bodyPr wrap="none" rtlCol="0">
                <a:spAutoFit/>
              </a:bodyPr>
              <a:lstStyle/>
              <a:p>
                <a:r>
                  <a:rPr lang="en-US" sz="2400" dirty="0" smtClean="0">
                    <a:solidFill>
                      <a:schemeClr val="tx1"/>
                    </a:solidFill>
                  </a:rPr>
                  <a:t>Players :Tow firm : </a:t>
                </a:r>
                <a:r>
                  <a:rPr lang="en-US" sz="2400" dirty="0" err="1" smtClean="0">
                    <a:solidFill>
                      <a:schemeClr val="tx1"/>
                    </a:solidFill>
                  </a:rPr>
                  <a:t>pepsi</a:t>
                </a:r>
                <a:r>
                  <a:rPr lang="en-US" sz="2400" dirty="0" smtClean="0">
                    <a:solidFill>
                      <a:schemeClr val="tx1"/>
                    </a:solidFill>
                  </a:rPr>
                  <a:t> and coca cola</a:t>
                </a:r>
              </a:p>
              <a:p>
                <a:r>
                  <a:rPr lang="en-US" sz="2400" dirty="0" smtClean="0">
                    <a:solidFill>
                      <a:schemeClr val="tx1"/>
                    </a:solidFill>
                  </a:rPr>
                  <a:t>Strategies : quantities they produce of an identical</a:t>
                </a:r>
              </a:p>
              <a:p>
                <a:r>
                  <a:rPr lang="en-US" sz="2400" dirty="0" smtClean="0">
                    <a:solidFill>
                      <a:schemeClr val="tx1"/>
                    </a:solidFill>
                  </a:rPr>
                  <a:t> product:</a:t>
                </a:r>
                <a14:m>
                  <m:oMath xmlns:m="http://schemas.openxmlformats.org/officeDocument/2006/math">
                    <m:sSub>
                      <m:sSubPr>
                        <m:ctrlPr>
                          <a:rPr lang="en-US" sz="2400" i="1" smtClean="0">
                            <a:solidFill>
                              <a:schemeClr val="tx1"/>
                            </a:solidFill>
                            <a:latin typeface="Cambria Math"/>
                          </a:rPr>
                        </m:ctrlPr>
                      </m:sSubPr>
                      <m:e>
                        <m:r>
                          <a:rPr lang="en-US" sz="2400" b="0" i="1" smtClean="0">
                            <a:solidFill>
                              <a:schemeClr val="tx1"/>
                            </a:solidFill>
                            <a:latin typeface="Cambria Math"/>
                          </a:rPr>
                          <m:t>𝑞</m:t>
                        </m:r>
                      </m:e>
                      <m:sub>
                        <m:r>
                          <a:rPr lang="en-US" sz="2400" b="0" i="1" smtClean="0">
                            <a:solidFill>
                              <a:schemeClr val="tx1"/>
                            </a:solidFill>
                            <a:latin typeface="Cambria Math"/>
                          </a:rPr>
                          <m:t>𝑖</m:t>
                        </m:r>
                      </m:sub>
                    </m:sSub>
                  </m:oMath>
                </a14:m>
                <a:r>
                  <a:rPr lang="en-US" sz="2400" dirty="0" smtClean="0">
                    <a:solidFill>
                      <a:schemeClr val="tx1"/>
                    </a:solidFill>
                  </a:rPr>
                  <a:t>,</a:t>
                </a:r>
                <a14:m>
                  <m:oMath xmlns:m="http://schemas.openxmlformats.org/officeDocument/2006/math">
                    <m:sSub>
                      <m:sSubPr>
                        <m:ctrlPr>
                          <a:rPr lang="en-US" sz="2400" i="1" dirty="0" smtClean="0">
                            <a:solidFill>
                              <a:schemeClr val="tx1"/>
                            </a:solidFill>
                            <a:latin typeface="Cambria Math"/>
                          </a:rPr>
                        </m:ctrlPr>
                      </m:sSubPr>
                      <m:e>
                        <m:r>
                          <a:rPr lang="en-US" sz="2400" b="0" i="1" dirty="0" smtClean="0">
                            <a:solidFill>
                              <a:schemeClr val="tx1"/>
                            </a:solidFill>
                            <a:latin typeface="Cambria Math"/>
                          </a:rPr>
                          <m:t>𝑞</m:t>
                        </m:r>
                      </m:e>
                      <m:sub>
                        <m:r>
                          <a:rPr lang="en-US" sz="2400" b="0" i="1" dirty="0" smtClean="0">
                            <a:solidFill>
                              <a:schemeClr val="tx1"/>
                            </a:solidFill>
                            <a:latin typeface="Cambria Math"/>
                          </a:rPr>
                          <m:t>−</m:t>
                        </m:r>
                        <m:r>
                          <a:rPr lang="en-US" sz="2400" b="0" i="1" dirty="0" smtClean="0">
                            <a:solidFill>
                              <a:schemeClr val="tx1"/>
                            </a:solidFill>
                            <a:latin typeface="Cambria Math"/>
                          </a:rPr>
                          <m:t>𝑖</m:t>
                        </m:r>
                      </m:sub>
                    </m:sSub>
                  </m:oMath>
                </a14:m>
                <a:endParaRPr lang="en-US" sz="2400" dirty="0">
                  <a:solidFill>
                    <a:schemeClr val="tx1"/>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5354" y="2130439"/>
                <a:ext cx="8072466" cy="1200329"/>
              </a:xfrm>
              <a:prstGeom prst="rect">
                <a:avLst/>
              </a:prstGeom>
              <a:blipFill rotWithShape="1">
                <a:blip r:embed="rId2" cstate="print"/>
                <a:stretch>
                  <a:fillRect l="-1208" t="-4061" r="-378" b="-10152"/>
                </a:stretch>
              </a:blipFill>
            </p:spPr>
            <p:txBody>
              <a:bodyPr/>
              <a:lstStyle/>
              <a:p>
                <a:r>
                  <a:rPr lang="en-US">
                    <a:noFill/>
                  </a:rPr>
                  <a:t> </a:t>
                </a:r>
              </a:p>
            </p:txBody>
          </p:sp>
        </mc:Fallback>
      </mc:AlternateContent>
      <p:sp>
        <p:nvSpPr>
          <p:cNvPr id="6" name="TextBox 5"/>
          <p:cNvSpPr txBox="1"/>
          <p:nvPr/>
        </p:nvSpPr>
        <p:spPr>
          <a:xfrm>
            <a:off x="0" y="3448590"/>
            <a:ext cx="8281434" cy="461665"/>
          </a:xfrm>
          <a:prstGeom prst="rect">
            <a:avLst/>
          </a:prstGeom>
          <a:noFill/>
        </p:spPr>
        <p:txBody>
          <a:bodyPr wrap="none" rtlCol="0">
            <a:spAutoFit/>
          </a:bodyPr>
          <a:lstStyle/>
          <a:p>
            <a:r>
              <a:rPr lang="en-US" sz="2400" dirty="0" smtClean="0"/>
              <a:t>C: cost of production  </a:t>
            </a:r>
            <a:r>
              <a:rPr lang="en-US" sz="2400" dirty="0" err="1" smtClean="0"/>
              <a:t>cq</a:t>
            </a:r>
            <a:r>
              <a:rPr lang="en-US" sz="2400" dirty="0" smtClean="0"/>
              <a:t>   c:constant marginal cost </a:t>
            </a:r>
            <a:endParaRPr lang="en-US" sz="2400" dirty="0"/>
          </a:p>
        </p:txBody>
      </p:sp>
      <mc:AlternateContent xmlns:mc="http://schemas.openxmlformats.org/markup-compatibility/2006">
        <mc:Choice xmlns:a14="http://schemas.microsoft.com/office/drawing/2010/main" xmlns="" Requires="a14">
          <p:sp>
            <p:nvSpPr>
              <p:cNvPr id="8" name="TextBox 7"/>
              <p:cNvSpPr txBox="1"/>
              <p:nvPr/>
            </p:nvSpPr>
            <p:spPr>
              <a:xfrm>
                <a:off x="115340" y="3900255"/>
                <a:ext cx="5883192" cy="830997"/>
              </a:xfrm>
              <a:prstGeom prst="rect">
                <a:avLst/>
              </a:prstGeom>
              <a:noFill/>
            </p:spPr>
            <p:txBody>
              <a:bodyPr wrap="square" rtlCol="0">
                <a:spAutoFit/>
              </a:bodyPr>
              <a:lstStyle/>
              <a:p>
                <a:r>
                  <a:rPr lang="en-US" sz="2400" dirty="0" smtClean="0"/>
                  <a:t>Price </a:t>
                </a:r>
                <a:r>
                  <a:rPr lang="en-US" sz="2400" dirty="0" smtClean="0">
                    <a:solidFill>
                      <a:schemeClr val="tx1"/>
                    </a:solidFill>
                  </a:rPr>
                  <a:t>:p=</a:t>
                </a:r>
                <a14:m>
                  <m:oMath xmlns:m="http://schemas.openxmlformats.org/officeDocument/2006/math">
                    <m:r>
                      <a:rPr lang="en-US" sz="2400" b="0" i="1" smtClean="0">
                        <a:solidFill>
                          <a:schemeClr val="tx1"/>
                        </a:solidFill>
                        <a:latin typeface="Cambria Math"/>
                      </a:rPr>
                      <m:t>𝑎</m:t>
                    </m:r>
                    <m:r>
                      <a:rPr lang="en-US" sz="2400" b="0" i="1" smtClean="0">
                        <a:solidFill>
                          <a:schemeClr val="tx1"/>
                        </a:solidFill>
                        <a:latin typeface="Cambria Math"/>
                      </a:rPr>
                      <m:t>−</m:t>
                    </m:r>
                    <m:r>
                      <a:rPr lang="en-US" sz="2400" b="0" i="1" smtClean="0">
                        <a:solidFill>
                          <a:schemeClr val="tx1"/>
                        </a:solidFill>
                        <a:latin typeface="Cambria Math"/>
                      </a:rPr>
                      <m:t>𝑏</m:t>
                    </m:r>
                    <m:r>
                      <a:rPr lang="en-US" sz="2400" b="0" i="1" smtClean="0">
                        <a:solidFill>
                          <a:schemeClr val="tx1"/>
                        </a:solidFill>
                        <a:latin typeface="Cambria Math"/>
                      </a:rPr>
                      <m:t>(</m:t>
                    </m:r>
                    <m:sSub>
                      <m:sSubPr>
                        <m:ctrlPr>
                          <a:rPr lang="en-US" sz="2400" b="0" i="1" smtClean="0">
                            <a:solidFill>
                              <a:schemeClr val="tx1"/>
                            </a:solidFill>
                            <a:latin typeface="Cambria Math"/>
                          </a:rPr>
                        </m:ctrlPr>
                      </m:sSubPr>
                      <m:e>
                        <m:r>
                          <a:rPr lang="en-US" sz="2400" b="0" i="1" smtClean="0">
                            <a:solidFill>
                              <a:schemeClr val="tx1"/>
                            </a:solidFill>
                            <a:latin typeface="Cambria Math"/>
                          </a:rPr>
                          <m:t>𝑞</m:t>
                        </m:r>
                      </m:e>
                      <m:sub>
                        <m:r>
                          <a:rPr lang="en-US" sz="2400" b="0" i="1" smtClean="0">
                            <a:solidFill>
                              <a:schemeClr val="tx1"/>
                            </a:solidFill>
                            <a:latin typeface="Cambria Math"/>
                          </a:rPr>
                          <m:t>1</m:t>
                        </m:r>
                      </m:sub>
                    </m:sSub>
                  </m:oMath>
                </a14:m>
                <a:r>
                  <a:rPr lang="en-US" sz="2400" dirty="0" smtClean="0">
                    <a:solidFill>
                      <a:schemeClr val="tx1"/>
                    </a:solidFill>
                  </a:rPr>
                  <a:t>+</a:t>
                </a:r>
                <a14:m>
                  <m:oMath xmlns:m="http://schemas.openxmlformats.org/officeDocument/2006/math">
                    <m:sSub>
                      <m:sSubPr>
                        <m:ctrlPr>
                          <a:rPr lang="en-US" sz="2400" i="1" dirty="0" smtClean="0">
                            <a:solidFill>
                              <a:schemeClr val="tx1"/>
                            </a:solidFill>
                            <a:latin typeface="Cambria Math"/>
                          </a:rPr>
                        </m:ctrlPr>
                      </m:sSubPr>
                      <m:e>
                        <m:r>
                          <a:rPr lang="en-US" sz="2400" b="0" i="1" dirty="0" smtClean="0">
                            <a:solidFill>
                              <a:schemeClr val="tx1"/>
                            </a:solidFill>
                            <a:latin typeface="Cambria Math"/>
                          </a:rPr>
                          <m:t>𝑞</m:t>
                        </m:r>
                      </m:e>
                      <m:sub>
                        <m:r>
                          <a:rPr lang="en-US" sz="2400" b="0" i="1" dirty="0" smtClean="0">
                            <a:solidFill>
                              <a:schemeClr val="tx1"/>
                            </a:solidFill>
                            <a:latin typeface="Cambria Math"/>
                          </a:rPr>
                          <m:t>2</m:t>
                        </m:r>
                      </m:sub>
                    </m:sSub>
                  </m:oMath>
                </a14:m>
                <a:r>
                  <a:rPr lang="en-US" sz="2400" dirty="0" smtClean="0">
                    <a:solidFill>
                      <a:schemeClr val="tx1"/>
                    </a:solidFill>
                  </a:rPr>
                  <a:t>),</a:t>
                </a:r>
                <a:r>
                  <a:rPr lang="en-US" sz="2400" dirty="0" err="1" smtClean="0">
                    <a:solidFill>
                      <a:schemeClr val="tx1"/>
                    </a:solidFill>
                  </a:rPr>
                  <a:t>a,b</a:t>
                </a:r>
                <a:r>
                  <a:rPr lang="en-US" sz="2400" dirty="0" smtClean="0">
                    <a:solidFill>
                      <a:schemeClr val="tx1"/>
                    </a:solidFill>
                  </a:rPr>
                  <a:t> are  c</a:t>
                </a:r>
                <a:r>
                  <a:rPr lang="en-US" sz="2400" dirty="0" smtClean="0"/>
                  <a:t>onstants</a:t>
                </a:r>
                <a:endParaRPr lang="en-US" sz="2400" dirty="0"/>
              </a:p>
            </p:txBody>
          </p:sp>
        </mc:Choice>
        <mc:Fallback>
          <p:sp>
            <p:nvSpPr>
              <p:cNvPr id="8" name="TextBox 7"/>
              <p:cNvSpPr txBox="1">
                <a:spLocks noRot="1" noChangeAspect="1" noMove="1" noResize="1" noEditPoints="1" noAdjustHandles="1" noChangeArrowheads="1" noChangeShapeType="1" noTextEdit="1"/>
              </p:cNvSpPr>
              <p:nvPr/>
            </p:nvSpPr>
            <p:spPr>
              <a:xfrm>
                <a:off x="115340" y="3900255"/>
                <a:ext cx="5883192" cy="830997"/>
              </a:xfrm>
              <a:prstGeom prst="rect">
                <a:avLst/>
              </a:prstGeom>
              <a:blipFill rotWithShape="1">
                <a:blip r:embed="rId3" cstate="print"/>
                <a:stretch>
                  <a:fillRect l="-1658" t="-6618" b="-16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TextBox 8"/>
              <p:cNvSpPr txBox="1"/>
              <p:nvPr/>
            </p:nvSpPr>
            <p:spPr>
              <a:xfrm>
                <a:off x="908172" y="4579529"/>
                <a:ext cx="6984776" cy="830997"/>
              </a:xfrm>
              <a:prstGeom prst="rect">
                <a:avLst/>
              </a:prstGeom>
              <a:noFill/>
            </p:spPr>
            <p:txBody>
              <a:bodyPr wrap="square" rtlCol="0">
                <a:spAutoFit/>
              </a:bodyPr>
              <a:lstStyle/>
              <a:p>
                <a:r>
                  <a:rPr lang="en-US" sz="2400" dirty="0" smtClean="0">
                    <a:solidFill>
                      <a:schemeClr val="tx1"/>
                    </a:solidFill>
                  </a:rPr>
                  <a:t>Pay off : Firms aim to max profit </a:t>
                </a:r>
              </a:p>
              <a:p>
                <a:r>
                  <a:rPr lang="en-US" sz="2400" dirty="0" smtClean="0">
                    <a:solidFill>
                      <a:schemeClr val="tx1"/>
                    </a:solidFill>
                  </a:rPr>
                  <a:t>Firm 1: </a:t>
                </a:r>
                <a14:m>
                  <m:oMath xmlns:m="http://schemas.openxmlformats.org/officeDocument/2006/math">
                    <m:r>
                      <a:rPr lang="en-US" sz="2400" b="0" i="1" smtClean="0">
                        <a:solidFill>
                          <a:schemeClr val="tx1"/>
                        </a:solidFill>
                        <a:latin typeface="Cambria Math"/>
                      </a:rPr>
                      <m:t>𝑢</m:t>
                    </m:r>
                    <m:r>
                      <a:rPr lang="en-US" sz="2400" b="0" i="1" smtClean="0">
                        <a:solidFill>
                          <a:schemeClr val="tx1"/>
                        </a:solidFill>
                        <a:latin typeface="Cambria Math"/>
                      </a:rPr>
                      <m:t>(</m:t>
                    </m:r>
                    <m:sSub>
                      <m:sSubPr>
                        <m:ctrlPr>
                          <a:rPr lang="en-US" sz="2400" b="0" i="1" smtClean="0">
                            <a:solidFill>
                              <a:schemeClr val="tx1"/>
                            </a:solidFill>
                            <a:latin typeface="Cambria Math"/>
                          </a:rPr>
                        </m:ctrlPr>
                      </m:sSubPr>
                      <m:e>
                        <m:r>
                          <a:rPr lang="en-US" sz="2400" b="0" i="1" smtClean="0">
                            <a:solidFill>
                              <a:schemeClr val="tx1"/>
                            </a:solidFill>
                            <a:latin typeface="Cambria Math"/>
                          </a:rPr>
                          <m:t>𝑞</m:t>
                        </m:r>
                      </m:e>
                      <m:sub>
                        <m:r>
                          <a:rPr lang="en-US" sz="2400" b="0" i="1" smtClean="0">
                            <a:solidFill>
                              <a:schemeClr val="tx1"/>
                            </a:solidFill>
                            <a:latin typeface="Cambria Math"/>
                          </a:rPr>
                          <m:t>1</m:t>
                        </m:r>
                      </m:sub>
                    </m:sSub>
                  </m:oMath>
                </a14:m>
                <a:r>
                  <a:rPr lang="en-US" sz="2400" dirty="0" smtClean="0">
                    <a:solidFill>
                      <a:schemeClr val="tx1"/>
                    </a:solidFill>
                  </a:rPr>
                  <a:t>,</a:t>
                </a:r>
                <a14:m>
                  <m:oMath xmlns:m="http://schemas.openxmlformats.org/officeDocument/2006/math">
                    <m:sSub>
                      <m:sSubPr>
                        <m:ctrlPr>
                          <a:rPr lang="en-US" sz="2400" i="1" dirty="0" smtClean="0">
                            <a:solidFill>
                              <a:schemeClr val="tx1"/>
                            </a:solidFill>
                            <a:latin typeface="Cambria Math"/>
                          </a:rPr>
                        </m:ctrlPr>
                      </m:sSubPr>
                      <m:e>
                        <m:r>
                          <a:rPr lang="en-US" sz="2400" b="0" i="1" dirty="0" smtClean="0">
                            <a:solidFill>
                              <a:schemeClr val="tx1"/>
                            </a:solidFill>
                            <a:latin typeface="Cambria Math"/>
                          </a:rPr>
                          <m:t>𝑞</m:t>
                        </m:r>
                      </m:e>
                      <m:sub>
                        <m:r>
                          <a:rPr lang="en-US" sz="2400" b="0" i="1" dirty="0" smtClean="0">
                            <a:solidFill>
                              <a:schemeClr val="tx1"/>
                            </a:solidFill>
                            <a:latin typeface="Cambria Math"/>
                          </a:rPr>
                          <m:t>2</m:t>
                        </m:r>
                      </m:sub>
                    </m:sSub>
                    <m:r>
                      <a:rPr lang="en-US" sz="2400" b="0" i="1" dirty="0" smtClean="0">
                        <a:solidFill>
                          <a:schemeClr val="tx1"/>
                        </a:solidFill>
                        <a:latin typeface="Cambria Math"/>
                      </a:rPr>
                      <m:t>)=</m:t>
                    </m:r>
                    <m:d>
                      <m:dPr>
                        <m:begChr m:val="["/>
                        <m:endChr m:val="]"/>
                        <m:ctrlPr>
                          <a:rPr lang="en-US" sz="2400" b="0" i="1" dirty="0" smtClean="0">
                            <a:solidFill>
                              <a:schemeClr val="tx1"/>
                            </a:solidFill>
                            <a:latin typeface="Cambria Math"/>
                          </a:rPr>
                        </m:ctrlPr>
                      </m:dPr>
                      <m:e>
                        <m:r>
                          <a:rPr lang="en-US" sz="2400" b="0" i="1" dirty="0" smtClean="0">
                            <a:solidFill>
                              <a:schemeClr val="tx1"/>
                            </a:solidFill>
                            <a:latin typeface="Cambria Math"/>
                          </a:rPr>
                          <m:t>𝑝</m:t>
                        </m:r>
                      </m:e>
                    </m:d>
                    <m:sSub>
                      <m:sSubPr>
                        <m:ctrlPr>
                          <a:rPr lang="en-US" sz="2400" b="0" i="1" dirty="0" smtClean="0">
                            <a:solidFill>
                              <a:schemeClr val="tx1"/>
                            </a:solidFill>
                            <a:latin typeface="Cambria Math"/>
                          </a:rPr>
                        </m:ctrlPr>
                      </m:sSubPr>
                      <m:e>
                        <m:r>
                          <a:rPr lang="en-US" sz="2400" b="0" i="1" dirty="0" smtClean="0">
                            <a:solidFill>
                              <a:schemeClr val="tx1"/>
                            </a:solidFill>
                            <a:latin typeface="Cambria Math"/>
                          </a:rPr>
                          <m:t>𝑞</m:t>
                        </m:r>
                      </m:e>
                      <m:sub>
                        <m:r>
                          <a:rPr lang="en-US" sz="2400" b="0" i="1" dirty="0" smtClean="0">
                            <a:solidFill>
                              <a:schemeClr val="tx1"/>
                            </a:solidFill>
                            <a:latin typeface="Cambria Math"/>
                          </a:rPr>
                          <m:t>1</m:t>
                        </m:r>
                      </m:sub>
                    </m:sSub>
                    <m:r>
                      <a:rPr lang="en-US" sz="2400" b="0" i="1" dirty="0" smtClean="0">
                        <a:solidFill>
                          <a:schemeClr val="tx1"/>
                        </a:solidFill>
                        <a:latin typeface="Cambria Math"/>
                      </a:rPr>
                      <m:t>−</m:t>
                    </m:r>
                    <m:r>
                      <a:rPr lang="en-US" sz="2400" b="0" i="1" dirty="0" smtClean="0">
                        <a:solidFill>
                          <a:schemeClr val="tx1"/>
                        </a:solidFill>
                        <a:latin typeface="Cambria Math"/>
                      </a:rPr>
                      <m:t>𝑐</m:t>
                    </m:r>
                    <m:sSub>
                      <m:sSubPr>
                        <m:ctrlPr>
                          <a:rPr lang="en-US" sz="2400" b="0" i="1" dirty="0" smtClean="0">
                            <a:solidFill>
                              <a:schemeClr val="tx1"/>
                            </a:solidFill>
                            <a:latin typeface="Cambria Math"/>
                          </a:rPr>
                        </m:ctrlPr>
                      </m:sSubPr>
                      <m:e>
                        <m:r>
                          <a:rPr lang="en-US" sz="2400" b="0" i="1" dirty="0" smtClean="0">
                            <a:solidFill>
                              <a:schemeClr val="tx1"/>
                            </a:solidFill>
                            <a:latin typeface="Cambria Math"/>
                          </a:rPr>
                          <m:t>𝑞</m:t>
                        </m:r>
                      </m:e>
                      <m:sub>
                        <m:r>
                          <a:rPr lang="en-US" sz="2400" b="0" i="1" dirty="0" smtClean="0">
                            <a:solidFill>
                              <a:schemeClr val="tx1"/>
                            </a:solidFill>
                            <a:latin typeface="Cambria Math"/>
                          </a:rPr>
                          <m:t>1</m:t>
                        </m:r>
                      </m:sub>
                    </m:sSub>
                  </m:oMath>
                </a14:m>
                <a:endParaRPr lang="en-US" sz="2400" dirty="0">
                  <a:solidFill>
                    <a:schemeClr val="bg1"/>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908172" y="4579529"/>
                <a:ext cx="6984776" cy="830997"/>
              </a:xfrm>
              <a:prstGeom prst="rect">
                <a:avLst/>
              </a:prstGeom>
              <a:blipFill rotWithShape="1">
                <a:blip r:embed="rId4" cstate="print"/>
                <a:stretch>
                  <a:fillRect l="-1396" t="-5839" b="-14599"/>
                </a:stretch>
              </a:blipFill>
            </p:spPr>
            <p:txBody>
              <a:bodyPr/>
              <a:lstStyle/>
              <a:p>
                <a:r>
                  <a:rPr lang="en-US">
                    <a:noFill/>
                  </a:rPr>
                  <a:t> </a:t>
                </a:r>
              </a:p>
            </p:txBody>
          </p:sp>
        </mc:Fallback>
      </mc:AlternateContent>
      <p:cxnSp>
        <p:nvCxnSpPr>
          <p:cNvPr id="14" name="Straight Arrow Connector 13"/>
          <p:cNvCxnSpPr/>
          <p:nvPr/>
        </p:nvCxnSpPr>
        <p:spPr>
          <a:xfrm>
            <a:off x="3151734" y="5381342"/>
            <a:ext cx="537805" cy="43204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02146" y="5750674"/>
            <a:ext cx="1070549" cy="369332"/>
          </a:xfrm>
          <a:prstGeom prst="rect">
            <a:avLst/>
          </a:prstGeom>
          <a:noFill/>
        </p:spPr>
        <p:txBody>
          <a:bodyPr wrap="none" rtlCol="0">
            <a:spAutoFit/>
          </a:bodyPr>
          <a:lstStyle/>
          <a:p>
            <a:r>
              <a:rPr lang="en-US" dirty="0" smtClean="0"/>
              <a:t>Total cost</a:t>
            </a:r>
            <a:endParaRPr lang="en-US" dirty="0"/>
          </a:p>
        </p:txBody>
      </p:sp>
      <mc:AlternateContent xmlns:mc="http://schemas.openxmlformats.org/markup-compatibility/2006">
        <mc:Choice xmlns:a14="http://schemas.microsoft.com/office/drawing/2010/main" xmlns="" Requires="a14">
          <p:sp>
            <p:nvSpPr>
              <p:cNvPr id="16" name="TextBox 15"/>
              <p:cNvSpPr txBox="1"/>
              <p:nvPr/>
            </p:nvSpPr>
            <p:spPr>
              <a:xfrm>
                <a:off x="1787022" y="6027673"/>
                <a:ext cx="4860498" cy="461665"/>
              </a:xfrm>
              <a:prstGeom prst="rect">
                <a:avLst/>
              </a:prstGeom>
              <a:noFill/>
            </p:spPr>
            <p:txBody>
              <a:bodyPr wrap="none" rtlCol="0">
                <a:spAutoFit/>
              </a:bodyPr>
              <a:lstStyle/>
              <a:p>
                <a14:m>
                  <m:oMath xmlns:m="http://schemas.openxmlformats.org/officeDocument/2006/math">
                    <m:r>
                      <a:rPr lang="en-US" sz="2400" b="0" i="1" smtClean="0">
                        <a:solidFill>
                          <a:schemeClr val="tx1"/>
                        </a:solidFill>
                        <a:latin typeface="Cambria Math"/>
                      </a:rPr>
                      <m:t>𝑢</m:t>
                    </m:r>
                    <m:d>
                      <m:dPr>
                        <m:ctrlPr>
                          <a:rPr lang="en-US" sz="2400" b="0" i="1" smtClean="0">
                            <a:solidFill>
                              <a:schemeClr val="tx1"/>
                            </a:solidFill>
                            <a:latin typeface="Cambria Math"/>
                          </a:rPr>
                        </m:ctrlPr>
                      </m:dPr>
                      <m:e>
                        <m:sSub>
                          <m:sSubPr>
                            <m:ctrlPr>
                              <a:rPr lang="en-US" sz="2400" b="0" i="1" smtClean="0">
                                <a:solidFill>
                                  <a:schemeClr val="tx1"/>
                                </a:solidFill>
                                <a:latin typeface="Cambria Math"/>
                              </a:rPr>
                            </m:ctrlPr>
                          </m:sSubPr>
                          <m:e>
                            <m:r>
                              <a:rPr lang="en-US" sz="2400" b="0" i="1" smtClean="0">
                                <a:solidFill>
                                  <a:schemeClr val="tx1"/>
                                </a:solidFill>
                                <a:latin typeface="Cambria Math"/>
                              </a:rPr>
                              <m:t>𝑞</m:t>
                            </m:r>
                          </m:e>
                          <m:sub>
                            <m:r>
                              <a:rPr lang="en-US" sz="2400" b="0" i="1" smtClean="0">
                                <a:solidFill>
                                  <a:schemeClr val="tx1"/>
                                </a:solidFill>
                                <a:latin typeface="Cambria Math"/>
                              </a:rPr>
                              <m:t>1</m:t>
                            </m:r>
                          </m:sub>
                        </m:sSub>
                        <m:r>
                          <a:rPr lang="en-US" sz="2400" b="0" i="1" smtClean="0">
                            <a:solidFill>
                              <a:schemeClr val="tx1"/>
                            </a:solidFill>
                            <a:latin typeface="Cambria Math"/>
                          </a:rPr>
                          <m:t>,</m:t>
                        </m:r>
                        <m:sSub>
                          <m:sSubPr>
                            <m:ctrlPr>
                              <a:rPr lang="en-US" sz="2400" b="0" i="1" smtClean="0">
                                <a:solidFill>
                                  <a:schemeClr val="tx1"/>
                                </a:solidFill>
                                <a:latin typeface="Cambria Math"/>
                              </a:rPr>
                            </m:ctrlPr>
                          </m:sSubPr>
                          <m:e>
                            <m:r>
                              <a:rPr lang="en-US" sz="2400" b="0" i="1" smtClean="0">
                                <a:solidFill>
                                  <a:schemeClr val="tx1"/>
                                </a:solidFill>
                                <a:latin typeface="Cambria Math"/>
                              </a:rPr>
                              <m:t>𝑞</m:t>
                            </m:r>
                          </m:e>
                          <m:sub>
                            <m:r>
                              <a:rPr lang="en-US" sz="2400" b="0" i="1" smtClean="0">
                                <a:solidFill>
                                  <a:schemeClr val="tx1"/>
                                </a:solidFill>
                                <a:latin typeface="Cambria Math"/>
                              </a:rPr>
                              <m:t>2</m:t>
                            </m:r>
                          </m:sub>
                        </m:sSub>
                      </m:e>
                    </m:d>
                    <m:r>
                      <a:rPr lang="en-US" sz="2400" b="0" i="1" smtClean="0">
                        <a:solidFill>
                          <a:schemeClr val="tx1"/>
                        </a:solidFill>
                        <a:latin typeface="Cambria Math"/>
                      </a:rPr>
                      <m:t>=</m:t>
                    </m:r>
                    <m:r>
                      <a:rPr lang="en-US" sz="2400" b="0" i="1" smtClean="0">
                        <a:solidFill>
                          <a:schemeClr val="tx1"/>
                        </a:solidFill>
                        <a:latin typeface="Cambria Math"/>
                      </a:rPr>
                      <m:t>𝑎</m:t>
                    </m:r>
                    <m:sSub>
                      <m:sSubPr>
                        <m:ctrlPr>
                          <a:rPr lang="en-US" sz="2400" b="0" i="1" smtClean="0">
                            <a:solidFill>
                              <a:schemeClr val="tx1"/>
                            </a:solidFill>
                            <a:latin typeface="Cambria Math"/>
                          </a:rPr>
                        </m:ctrlPr>
                      </m:sSubPr>
                      <m:e>
                        <m:r>
                          <a:rPr lang="en-US" sz="2400" b="0" i="1" smtClean="0">
                            <a:solidFill>
                              <a:schemeClr val="tx1"/>
                            </a:solidFill>
                            <a:latin typeface="Cambria Math"/>
                          </a:rPr>
                          <m:t>𝑞</m:t>
                        </m:r>
                      </m:e>
                      <m:sub>
                        <m:r>
                          <a:rPr lang="en-US" sz="2400" b="0" i="1" smtClean="0">
                            <a:solidFill>
                              <a:schemeClr val="tx1"/>
                            </a:solidFill>
                            <a:latin typeface="Cambria Math"/>
                          </a:rPr>
                          <m:t>1</m:t>
                        </m:r>
                      </m:sub>
                    </m:sSub>
                    <m:r>
                      <a:rPr lang="en-US" sz="2400" b="0" i="1" smtClean="0">
                        <a:solidFill>
                          <a:schemeClr val="tx1"/>
                        </a:solidFill>
                        <a:latin typeface="Cambria Math"/>
                      </a:rPr>
                      <m:t>−</m:t>
                    </m:r>
                    <m:r>
                      <a:rPr lang="en-US" sz="2400" b="0" i="1" smtClean="0">
                        <a:solidFill>
                          <a:schemeClr val="tx1"/>
                        </a:solidFill>
                        <a:latin typeface="Cambria Math"/>
                      </a:rPr>
                      <m:t>𝑏</m:t>
                    </m:r>
                    <m:sSup>
                      <m:sSupPr>
                        <m:ctrlPr>
                          <a:rPr lang="en-US" sz="2400" b="0" i="1" smtClean="0">
                            <a:solidFill>
                              <a:schemeClr val="tx1"/>
                            </a:solidFill>
                            <a:latin typeface="Cambria Math"/>
                          </a:rPr>
                        </m:ctrlPr>
                      </m:sSupPr>
                      <m:e>
                        <m:sSub>
                          <m:sSubPr>
                            <m:ctrlPr>
                              <a:rPr lang="en-US" sz="2400" b="0" i="1" smtClean="0">
                                <a:solidFill>
                                  <a:schemeClr val="tx1"/>
                                </a:solidFill>
                                <a:latin typeface="Cambria Math"/>
                              </a:rPr>
                            </m:ctrlPr>
                          </m:sSubPr>
                          <m:e>
                            <m:r>
                              <a:rPr lang="en-US" sz="2400" b="0" i="1" smtClean="0">
                                <a:solidFill>
                                  <a:schemeClr val="tx1"/>
                                </a:solidFill>
                                <a:latin typeface="Cambria Math"/>
                              </a:rPr>
                              <m:t>𝑞</m:t>
                            </m:r>
                          </m:e>
                          <m:sub>
                            <m:r>
                              <a:rPr lang="en-US" sz="2400" b="0" i="1" smtClean="0">
                                <a:solidFill>
                                  <a:schemeClr val="tx1"/>
                                </a:solidFill>
                                <a:latin typeface="Cambria Math"/>
                              </a:rPr>
                              <m:t>1</m:t>
                            </m:r>
                          </m:sub>
                        </m:sSub>
                      </m:e>
                      <m:sup>
                        <m:r>
                          <a:rPr lang="en-US" sz="2400" b="0" i="1" smtClean="0">
                            <a:solidFill>
                              <a:schemeClr val="tx1"/>
                            </a:solidFill>
                            <a:latin typeface="Cambria Math"/>
                          </a:rPr>
                          <m:t>2</m:t>
                        </m:r>
                      </m:sup>
                    </m:sSup>
                  </m:oMath>
                </a14:m>
                <a:r>
                  <a:rPr lang="en-US" sz="2400" dirty="0" smtClean="0">
                    <a:solidFill>
                      <a:schemeClr val="tx1"/>
                    </a:solidFill>
                  </a:rPr>
                  <a:t>-</a:t>
                </a:r>
                <a14:m>
                  <m:oMath xmlns:m="http://schemas.openxmlformats.org/officeDocument/2006/math">
                    <m:r>
                      <a:rPr lang="en-US" sz="2400" b="0" i="1" dirty="0" smtClean="0">
                        <a:solidFill>
                          <a:schemeClr val="tx1"/>
                        </a:solidFill>
                        <a:latin typeface="Cambria Math"/>
                      </a:rPr>
                      <m:t>𝑏</m:t>
                    </m:r>
                    <m:sSub>
                      <m:sSubPr>
                        <m:ctrlPr>
                          <a:rPr lang="en-US" sz="2400" b="0" i="1" dirty="0" smtClean="0">
                            <a:solidFill>
                              <a:schemeClr val="tx1"/>
                            </a:solidFill>
                            <a:latin typeface="Cambria Math"/>
                          </a:rPr>
                        </m:ctrlPr>
                      </m:sSubPr>
                      <m:e>
                        <m:r>
                          <a:rPr lang="en-US" sz="2400" b="0" i="1" dirty="0" smtClean="0">
                            <a:solidFill>
                              <a:schemeClr val="tx1"/>
                            </a:solidFill>
                            <a:latin typeface="Cambria Math"/>
                          </a:rPr>
                          <m:t>𝑞</m:t>
                        </m:r>
                      </m:e>
                      <m:sub>
                        <m:r>
                          <a:rPr lang="en-US" sz="2400" b="0" i="1" dirty="0" smtClean="0">
                            <a:solidFill>
                              <a:schemeClr val="tx1"/>
                            </a:solidFill>
                            <a:latin typeface="Cambria Math"/>
                          </a:rPr>
                          <m:t>1</m:t>
                        </m:r>
                      </m:sub>
                    </m:sSub>
                    <m:sSub>
                      <m:sSubPr>
                        <m:ctrlPr>
                          <a:rPr lang="en-US" sz="2400" b="0" i="1" dirty="0" smtClean="0">
                            <a:solidFill>
                              <a:schemeClr val="tx1"/>
                            </a:solidFill>
                            <a:latin typeface="Cambria Math"/>
                          </a:rPr>
                        </m:ctrlPr>
                      </m:sSubPr>
                      <m:e>
                        <m:r>
                          <a:rPr lang="en-US" sz="2400" b="0" i="1" dirty="0" smtClean="0">
                            <a:solidFill>
                              <a:schemeClr val="tx1"/>
                            </a:solidFill>
                            <a:latin typeface="Cambria Math"/>
                          </a:rPr>
                          <m:t>𝑞</m:t>
                        </m:r>
                      </m:e>
                      <m:sub>
                        <m:r>
                          <a:rPr lang="en-US" sz="2400" b="0" i="1" dirty="0" smtClean="0">
                            <a:solidFill>
                              <a:schemeClr val="tx1"/>
                            </a:solidFill>
                            <a:latin typeface="Cambria Math"/>
                          </a:rPr>
                          <m:t>2</m:t>
                        </m:r>
                      </m:sub>
                    </m:sSub>
                    <m:r>
                      <a:rPr lang="en-US" sz="2400" b="0" i="1" dirty="0" smtClean="0">
                        <a:solidFill>
                          <a:schemeClr val="tx1"/>
                        </a:solidFill>
                        <a:latin typeface="Cambria Math"/>
                      </a:rPr>
                      <m:t>−</m:t>
                    </m:r>
                    <m:r>
                      <a:rPr lang="en-US" sz="2400" b="0" i="1" dirty="0" smtClean="0">
                        <a:solidFill>
                          <a:schemeClr val="tx1"/>
                        </a:solidFill>
                        <a:latin typeface="Cambria Math"/>
                      </a:rPr>
                      <m:t>𝑐</m:t>
                    </m:r>
                    <m:sSub>
                      <m:sSubPr>
                        <m:ctrlPr>
                          <a:rPr lang="en-US" sz="2400" b="0" i="1" dirty="0" smtClean="0">
                            <a:solidFill>
                              <a:schemeClr val="tx1"/>
                            </a:solidFill>
                            <a:latin typeface="Cambria Math"/>
                          </a:rPr>
                        </m:ctrlPr>
                      </m:sSubPr>
                      <m:e>
                        <m:r>
                          <a:rPr lang="en-US" sz="2400" b="0" i="1" dirty="0" smtClean="0">
                            <a:solidFill>
                              <a:schemeClr val="tx1"/>
                            </a:solidFill>
                            <a:latin typeface="Cambria Math"/>
                          </a:rPr>
                          <m:t>𝑞</m:t>
                        </m:r>
                      </m:e>
                      <m:sub>
                        <m:r>
                          <a:rPr lang="en-US" sz="2400" b="0" i="1" dirty="0" smtClean="0">
                            <a:solidFill>
                              <a:schemeClr val="tx1"/>
                            </a:solidFill>
                            <a:latin typeface="Cambria Math"/>
                          </a:rPr>
                          <m:t>1</m:t>
                        </m:r>
                      </m:sub>
                    </m:sSub>
                  </m:oMath>
                </a14:m>
                <a:endParaRPr lang="en-US" sz="2400" dirty="0">
                  <a:solidFill>
                    <a:schemeClr val="tx1"/>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1787022" y="6027673"/>
                <a:ext cx="4860498" cy="461665"/>
              </a:xfrm>
              <a:prstGeom prst="rect">
                <a:avLst/>
              </a:prstGeom>
              <a:blipFill rotWithShape="1">
                <a:blip r:embed="rId5" cstate="print"/>
                <a:stretch>
                  <a:fillRect t="-11842" b="-27632"/>
                </a:stretch>
              </a:blipFill>
            </p:spPr>
            <p:txBody>
              <a:bodyPr/>
              <a:lstStyle/>
              <a:p>
                <a:r>
                  <a:rPr lang="en-US">
                    <a:noFill/>
                  </a:rPr>
                  <a:t> </a:t>
                </a:r>
              </a:p>
            </p:txBody>
          </p:sp>
        </mc:Fallback>
      </mc:AlternateContent>
      <p:sp>
        <p:nvSpPr>
          <p:cNvPr id="13" name="Date Placeholder 12"/>
          <p:cNvSpPr>
            <a:spLocks noGrp="1"/>
          </p:cNvSpPr>
          <p:nvPr>
            <p:ph type="dt" sz="half" idx="10"/>
          </p:nvPr>
        </p:nvSpPr>
        <p:spPr/>
        <p:txBody>
          <a:bodyPr/>
          <a:lstStyle/>
          <a:p>
            <a:fld id="{FDCC3134-2966-4F5B-AF63-2AEDBAAF67C6}" type="datetime1">
              <a:rPr lang="en-GB" smtClean="0"/>
              <a:pPr/>
              <a:t>01/12/2013</a:t>
            </a:fld>
            <a:endParaRPr lang="en-GB"/>
          </a:p>
        </p:txBody>
      </p:sp>
      <p:sp>
        <p:nvSpPr>
          <p:cNvPr id="17" name="Slide Number Placeholder 16"/>
          <p:cNvSpPr>
            <a:spLocks noGrp="1"/>
          </p:cNvSpPr>
          <p:nvPr>
            <p:ph type="sldNum" sz="quarter" idx="12"/>
          </p:nvPr>
        </p:nvSpPr>
        <p:spPr/>
        <p:txBody>
          <a:bodyPr/>
          <a:lstStyle/>
          <a:p>
            <a:fld id="{1AC99574-BD32-4BAE-A6F6-2684FFE94A8F}" type="slidenum">
              <a:rPr lang="en-GB" smtClean="0"/>
              <a:pPr/>
              <a:t>24</a:t>
            </a:fld>
            <a:endParaRPr lang="en-GB"/>
          </a:p>
        </p:txBody>
      </p:sp>
    </p:spTree>
    <p:extLst>
      <p:ext uri="{BB962C8B-B14F-4D97-AF65-F5344CB8AC3E}">
        <p14:creationId xmlns:p14="http://schemas.microsoft.com/office/powerpoint/2010/main" xmlns="" val="612228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8564" y="476672"/>
            <a:ext cx="2093843" cy="369332"/>
          </a:xfrm>
          <a:prstGeom prst="rect">
            <a:avLst/>
          </a:prstGeom>
          <a:noFill/>
        </p:spPr>
        <p:txBody>
          <a:bodyPr wrap="none" rtlCol="0">
            <a:spAutoFit/>
          </a:bodyPr>
          <a:lstStyle/>
          <a:p>
            <a:r>
              <a:rPr lang="en-US" dirty="0" smtClean="0"/>
              <a:t>Finding Nash EQ</a:t>
            </a:r>
            <a:endParaRPr lang="en-US" dirty="0"/>
          </a:p>
        </p:txBody>
      </p:sp>
      <mc:AlternateContent xmlns:mc="http://schemas.openxmlformats.org/markup-compatibility/2006">
        <mc:Choice xmlns:a14="http://schemas.microsoft.com/office/drawing/2010/main" xmlns="" Requires="a14">
          <p:sp>
            <p:nvSpPr>
              <p:cNvPr id="4" name="TextBox 3"/>
              <p:cNvSpPr txBox="1"/>
              <p:nvPr/>
            </p:nvSpPr>
            <p:spPr>
              <a:xfrm>
                <a:off x="1385151" y="1109804"/>
                <a:ext cx="4011547" cy="6649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a:rPr>
                          </m:ctrlPr>
                        </m:fPr>
                        <m:num>
                          <m:r>
                            <a:rPr lang="en-US" b="0" i="1" smtClean="0">
                              <a:solidFill>
                                <a:schemeClr val="tx1"/>
                              </a:solidFill>
                              <a:latin typeface="Cambria Math"/>
                            </a:rPr>
                            <m:t>𝑑𝑢</m:t>
                          </m:r>
                        </m:num>
                        <m:den>
                          <m:r>
                            <a:rPr lang="en-US" b="0" i="1" smtClean="0">
                              <a:solidFill>
                                <a:schemeClr val="tx1"/>
                              </a:solidFill>
                              <a:latin typeface="Cambria Math"/>
                            </a:rPr>
                            <m:t>𝑑</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den>
                      </m:f>
                      <m:d>
                        <m:dPr>
                          <m:ctrlPr>
                            <a:rPr lang="en-US" b="0" i="1" smtClean="0">
                              <a:solidFill>
                                <a:schemeClr val="tx1"/>
                              </a:solidFill>
                              <a:latin typeface="Cambria Math"/>
                            </a:rPr>
                          </m:ctrlPr>
                        </m:dPr>
                        <m:e>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2</m:t>
                              </m:r>
                            </m:sub>
                          </m:sSub>
                        </m:e>
                      </m:d>
                      <m:r>
                        <a:rPr lang="en-US" b="0" i="1" smtClean="0">
                          <a:solidFill>
                            <a:schemeClr val="tx1"/>
                          </a:solidFill>
                          <a:latin typeface="Cambria Math"/>
                        </a:rPr>
                        <m:t>=</m:t>
                      </m:r>
                      <m:r>
                        <a:rPr lang="en-US" b="0" i="1" smtClean="0">
                          <a:solidFill>
                            <a:schemeClr val="tx1"/>
                          </a:solidFill>
                          <a:latin typeface="Cambria Math"/>
                        </a:rPr>
                        <m:t>𝑎</m:t>
                      </m:r>
                      <m:r>
                        <a:rPr lang="en-US" b="0" i="1" smtClean="0">
                          <a:solidFill>
                            <a:schemeClr val="tx1"/>
                          </a:solidFill>
                          <a:latin typeface="Cambria Math"/>
                        </a:rPr>
                        <m:t>−2</m:t>
                      </m:r>
                      <m:r>
                        <a:rPr lang="en-US" b="0" i="1" smtClean="0">
                          <a:solidFill>
                            <a:schemeClr val="tx1"/>
                          </a:solidFill>
                          <a:latin typeface="Cambria Math"/>
                        </a:rPr>
                        <m:t>𝑏</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r>
                        <a:rPr lang="en-US" b="0" i="1" smtClean="0">
                          <a:solidFill>
                            <a:schemeClr val="tx1"/>
                          </a:solidFill>
                          <a:latin typeface="Cambria Math"/>
                        </a:rPr>
                        <m:t>−</m:t>
                      </m:r>
                      <m:r>
                        <a:rPr lang="en-US" b="0" i="1" smtClean="0">
                          <a:solidFill>
                            <a:schemeClr val="tx1"/>
                          </a:solidFill>
                          <a:latin typeface="Cambria Math"/>
                        </a:rPr>
                        <m:t>𝑏</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2</m:t>
                          </m:r>
                        </m:sub>
                      </m:sSub>
                      <m:r>
                        <a:rPr lang="en-US" b="0" i="1" smtClean="0">
                          <a:solidFill>
                            <a:schemeClr val="tx1"/>
                          </a:solidFill>
                          <a:latin typeface="Cambria Math"/>
                        </a:rPr>
                        <m:t>−</m:t>
                      </m:r>
                      <m:r>
                        <a:rPr lang="en-US" b="0" i="1" smtClean="0">
                          <a:solidFill>
                            <a:schemeClr val="tx1"/>
                          </a:solidFill>
                          <a:latin typeface="Cambria Math"/>
                        </a:rPr>
                        <m:t>𝑐</m:t>
                      </m:r>
                      <m:r>
                        <a:rPr lang="en-US" b="0" i="1" smtClean="0">
                          <a:solidFill>
                            <a:schemeClr val="tx1"/>
                          </a:solidFill>
                          <a:latin typeface="Cambria Math"/>
                        </a:rPr>
                        <m:t>=0</m:t>
                      </m:r>
                    </m:oMath>
                  </m:oMathPara>
                </a14:m>
                <a:endParaRPr lang="en-US" dirty="0">
                  <a:solidFill>
                    <a:schemeClr val="tx1"/>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1385151" y="1109804"/>
                <a:ext cx="4011547" cy="664926"/>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TextBox 6"/>
              <p:cNvSpPr txBox="1"/>
              <p:nvPr/>
            </p:nvSpPr>
            <p:spPr>
              <a:xfrm>
                <a:off x="6734192" y="1094864"/>
                <a:ext cx="1899110" cy="6948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a:rPr>
                            <m:t>𝑑</m:t>
                          </m:r>
                          <m:sSup>
                            <m:sSupPr>
                              <m:ctrlPr>
                                <a:rPr lang="en-US" b="0" i="1" smtClean="0">
                                  <a:solidFill>
                                    <a:schemeClr val="tx1"/>
                                  </a:solidFill>
                                  <a:latin typeface="Cambria Math"/>
                                </a:rPr>
                              </m:ctrlPr>
                            </m:sSupPr>
                            <m:e>
                              <m:r>
                                <a:rPr lang="en-US" b="0" i="1" smtClean="0">
                                  <a:solidFill>
                                    <a:schemeClr val="tx1"/>
                                  </a:solidFill>
                                  <a:latin typeface="Cambria Math"/>
                                </a:rPr>
                                <m:t>𝑢</m:t>
                              </m:r>
                            </m:e>
                            <m:sup>
                              <m:r>
                                <a:rPr lang="en-US" b="0" i="1" smtClean="0">
                                  <a:solidFill>
                                    <a:schemeClr val="tx1"/>
                                  </a:solidFill>
                                  <a:latin typeface="Cambria Math"/>
                                </a:rPr>
                                <m:t>2</m:t>
                              </m:r>
                            </m:sup>
                          </m:sSup>
                        </m:num>
                        <m:den>
                          <m:sSup>
                            <m:sSupPr>
                              <m:ctrlPr>
                                <a:rPr lang="en-US" i="1" smtClean="0">
                                  <a:solidFill>
                                    <a:schemeClr val="tx1"/>
                                  </a:solidFill>
                                  <a:latin typeface="Cambria Math"/>
                                </a:rPr>
                              </m:ctrlPr>
                            </m:sSupPr>
                            <m:e>
                              <m:r>
                                <a:rPr lang="en-US" b="0" i="1" smtClean="0">
                                  <a:solidFill>
                                    <a:schemeClr val="tx1"/>
                                  </a:solidFill>
                                  <a:latin typeface="Cambria Math"/>
                                </a:rPr>
                                <m:t>𝑑</m:t>
                              </m:r>
                            </m:e>
                            <m:sup>
                              <m:r>
                                <a:rPr lang="en-US" b="0" i="1" smtClean="0">
                                  <a:solidFill>
                                    <a:schemeClr val="tx1"/>
                                  </a:solidFill>
                                  <a:latin typeface="Cambria Math"/>
                                </a:rPr>
                                <m:t>2</m:t>
                              </m:r>
                            </m:sup>
                          </m:sSup>
                          <m:sSub>
                            <m:sSubPr>
                              <m:ctrlPr>
                                <a:rPr lang="en-US"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den>
                      </m:f>
                      <m:r>
                        <a:rPr lang="en-US" b="0" i="1" smtClean="0">
                          <a:solidFill>
                            <a:schemeClr val="tx1"/>
                          </a:solidFill>
                          <a:latin typeface="Cambria Math"/>
                        </a:rPr>
                        <m:t>=−2</m:t>
                      </m:r>
                      <m:r>
                        <a:rPr lang="en-US" b="0" i="1" smtClean="0">
                          <a:solidFill>
                            <a:schemeClr val="tx1"/>
                          </a:solidFill>
                          <a:latin typeface="Cambria Math"/>
                        </a:rPr>
                        <m:t>𝑏</m:t>
                      </m:r>
                      <m:r>
                        <a:rPr lang="en-US" b="0" i="1" smtClean="0">
                          <a:solidFill>
                            <a:schemeClr val="tx1"/>
                          </a:solidFill>
                          <a:latin typeface="Cambria Math"/>
                        </a:rPr>
                        <m:t>&lt;0</m:t>
                      </m:r>
                    </m:oMath>
                  </m:oMathPara>
                </a14:m>
                <a:endParaRPr lang="en-US" dirty="0">
                  <a:solidFill>
                    <a:schemeClr val="tx1"/>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6734192" y="1094864"/>
                <a:ext cx="1899110" cy="694806"/>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8" name="TextBox 7"/>
              <p:cNvSpPr txBox="1"/>
              <p:nvPr/>
            </p:nvSpPr>
            <p:spPr>
              <a:xfrm>
                <a:off x="74035" y="2447018"/>
                <a:ext cx="2890215" cy="586571"/>
              </a:xfrm>
              <a:prstGeom prst="rect">
                <a:avLst/>
              </a:prstGeom>
              <a:noFill/>
            </p:spPr>
            <p:txBody>
              <a:bodyPr wrap="none" rtlCol="0">
                <a:spAutoFit/>
              </a:bodyPr>
              <a:lstStyle/>
              <a:p>
                <a:r>
                  <a:rPr lang="en-US" sz="2400" dirty="0" smtClean="0">
                    <a:solidFill>
                      <a:schemeClr val="tx1"/>
                    </a:solidFill>
                  </a:rPr>
                  <a:t>BR(</a:t>
                </a:r>
                <a14:m>
                  <m:oMath xmlns:m="http://schemas.openxmlformats.org/officeDocument/2006/math">
                    <m:sSub>
                      <m:sSubPr>
                        <m:ctrlPr>
                          <a:rPr lang="en-US" sz="2400" i="1" smtClean="0">
                            <a:solidFill>
                              <a:schemeClr val="tx1"/>
                            </a:solidFill>
                            <a:latin typeface="Cambria Math"/>
                          </a:rPr>
                        </m:ctrlPr>
                      </m:sSubPr>
                      <m:e>
                        <m:r>
                          <a:rPr lang="en-US" sz="2400" b="0" i="1" smtClean="0">
                            <a:solidFill>
                              <a:schemeClr val="tx1"/>
                            </a:solidFill>
                            <a:latin typeface="Cambria Math"/>
                          </a:rPr>
                          <m:t>𝑞</m:t>
                        </m:r>
                      </m:e>
                      <m:sub>
                        <m:r>
                          <a:rPr lang="en-US" sz="2400" b="0" i="1" smtClean="0">
                            <a:solidFill>
                              <a:schemeClr val="tx1"/>
                            </a:solidFill>
                            <a:latin typeface="Cambria Math"/>
                          </a:rPr>
                          <m:t>2</m:t>
                        </m:r>
                      </m:sub>
                    </m:sSub>
                  </m:oMath>
                </a14:m>
                <a:r>
                  <a:rPr lang="en-US" sz="2400" dirty="0" smtClean="0">
                    <a:solidFill>
                      <a:schemeClr val="tx1"/>
                    </a:solidFill>
                  </a:rPr>
                  <a:t>)=</a:t>
                </a:r>
                <a14:m>
                  <m:oMath xmlns:m="http://schemas.openxmlformats.org/officeDocument/2006/math">
                    <m:sSub>
                      <m:sSubPr>
                        <m:ctrlPr>
                          <a:rPr lang="en-US" sz="2400" i="1" dirty="0" smtClean="0">
                            <a:solidFill>
                              <a:schemeClr val="tx1"/>
                            </a:solidFill>
                            <a:latin typeface="Cambria Math"/>
                          </a:rPr>
                        </m:ctrlPr>
                      </m:sSubPr>
                      <m:e>
                        <m:r>
                          <a:rPr lang="en-US" sz="2400" b="0" i="1" dirty="0" smtClean="0">
                            <a:solidFill>
                              <a:schemeClr val="tx1"/>
                            </a:solidFill>
                            <a:latin typeface="Cambria Math"/>
                          </a:rPr>
                          <m:t>𝑞</m:t>
                        </m:r>
                      </m:e>
                      <m:sub>
                        <m:r>
                          <a:rPr lang="en-US" sz="2400" b="0" i="1" dirty="0" smtClean="0">
                            <a:solidFill>
                              <a:schemeClr val="tx1"/>
                            </a:solidFill>
                            <a:latin typeface="Cambria Math"/>
                          </a:rPr>
                          <m:t>1</m:t>
                        </m:r>
                      </m:sub>
                    </m:sSub>
                    <m:r>
                      <a:rPr lang="en-US" sz="2400" b="0" i="1" dirty="0" smtClean="0">
                        <a:solidFill>
                          <a:schemeClr val="tx1"/>
                        </a:solidFill>
                        <a:latin typeface="Cambria Math"/>
                      </a:rPr>
                      <m:t>=</m:t>
                    </m:r>
                  </m:oMath>
                </a14:m>
                <a:r>
                  <a:rPr lang="en-US" sz="2400" dirty="0" smtClean="0">
                    <a:solidFill>
                      <a:schemeClr val="tx1"/>
                    </a:solidFill>
                  </a:rPr>
                  <a:t/>
                </a:r>
                <a14:m>
                  <m:oMath xmlns:m="http://schemas.openxmlformats.org/officeDocument/2006/math">
                    <m:f>
                      <m:fPr>
                        <m:ctrlPr>
                          <a:rPr lang="en-US" sz="2400" i="1" dirty="0" smtClean="0">
                            <a:solidFill>
                              <a:schemeClr val="tx1"/>
                            </a:solidFill>
                            <a:latin typeface="Cambria Math"/>
                          </a:rPr>
                        </m:ctrlPr>
                      </m:fPr>
                      <m:num>
                        <m:r>
                          <a:rPr lang="en-US" sz="2400" b="0" i="1" dirty="0" smtClean="0">
                            <a:solidFill>
                              <a:schemeClr val="tx1"/>
                            </a:solidFill>
                            <a:latin typeface="Cambria Math"/>
                          </a:rPr>
                          <m:t>𝑎</m:t>
                        </m:r>
                        <m:r>
                          <a:rPr lang="en-US" sz="2400" b="0" i="1" dirty="0" smtClean="0">
                            <a:solidFill>
                              <a:schemeClr val="tx1"/>
                            </a:solidFill>
                            <a:latin typeface="Cambria Math"/>
                          </a:rPr>
                          <m:t>−</m:t>
                        </m:r>
                        <m:r>
                          <a:rPr lang="en-US" sz="2400" b="0" i="1" dirty="0" smtClean="0">
                            <a:solidFill>
                              <a:schemeClr val="tx1"/>
                            </a:solidFill>
                            <a:latin typeface="Cambria Math"/>
                          </a:rPr>
                          <m:t>𝑐</m:t>
                        </m:r>
                      </m:num>
                      <m:den>
                        <m:r>
                          <a:rPr lang="en-US" sz="2400" b="0" i="1" dirty="0" smtClean="0">
                            <a:solidFill>
                              <a:schemeClr val="tx1"/>
                            </a:solidFill>
                            <a:latin typeface="Cambria Math"/>
                          </a:rPr>
                          <m:t>2</m:t>
                        </m:r>
                        <m:r>
                          <a:rPr lang="en-US" sz="2400" b="0" i="1" dirty="0" smtClean="0">
                            <a:solidFill>
                              <a:schemeClr val="tx1"/>
                            </a:solidFill>
                            <a:latin typeface="Cambria Math"/>
                          </a:rPr>
                          <m:t>𝑏</m:t>
                        </m:r>
                      </m:den>
                    </m:f>
                    <m:r>
                      <a:rPr lang="en-US" sz="2400" b="0" i="1" dirty="0" smtClean="0">
                        <a:solidFill>
                          <a:schemeClr val="tx1"/>
                        </a:solidFill>
                        <a:latin typeface="Cambria Math"/>
                      </a:rPr>
                      <m:t>−</m:t>
                    </m:r>
                  </m:oMath>
                </a14:m>
                <a:endParaRPr lang="en-US" sz="2400" dirty="0">
                  <a:solidFill>
                    <a:schemeClr val="tx1"/>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74035" y="2447018"/>
                <a:ext cx="2890215" cy="586571"/>
              </a:xfrm>
              <a:prstGeom prst="rect">
                <a:avLst/>
              </a:prstGeom>
              <a:blipFill rotWithShape="1">
                <a:blip r:embed="rId4" cstate="print"/>
                <a:stretch>
                  <a:fillRect l="-3165" t="-3093" b="-6186"/>
                </a:stretch>
              </a:blipFill>
            </p:spPr>
            <p:txBody>
              <a:bodyPr/>
              <a:lstStyle/>
              <a:p>
                <a:r>
                  <a:rPr lang="en-US">
                    <a:noFill/>
                  </a:rPr>
                  <a:t> </a:t>
                </a:r>
              </a:p>
            </p:txBody>
          </p:sp>
        </mc:Fallback>
      </mc:AlternateContent>
      <p:sp>
        <p:nvSpPr>
          <p:cNvPr id="5" name="TextBox 4"/>
          <p:cNvSpPr txBox="1"/>
          <p:nvPr/>
        </p:nvSpPr>
        <p:spPr>
          <a:xfrm>
            <a:off x="376192" y="1335269"/>
            <a:ext cx="806311" cy="369332"/>
          </a:xfrm>
          <a:prstGeom prst="rect">
            <a:avLst/>
          </a:prstGeom>
          <a:noFill/>
        </p:spPr>
        <p:txBody>
          <a:bodyPr wrap="none" rtlCol="0">
            <a:spAutoFit/>
          </a:bodyPr>
          <a:lstStyle/>
          <a:p>
            <a:r>
              <a:rPr lang="en-US" dirty="0" smtClean="0"/>
              <a:t>F.O.D</a:t>
            </a:r>
            <a:endParaRPr lang="en-US" dirty="0"/>
          </a:p>
        </p:txBody>
      </p:sp>
      <p:sp>
        <p:nvSpPr>
          <p:cNvPr id="6" name="TextBox 5"/>
          <p:cNvSpPr txBox="1"/>
          <p:nvPr/>
        </p:nvSpPr>
        <p:spPr>
          <a:xfrm>
            <a:off x="5674974" y="1303727"/>
            <a:ext cx="861903" cy="369332"/>
          </a:xfrm>
          <a:prstGeom prst="rect">
            <a:avLst/>
          </a:prstGeom>
          <a:noFill/>
        </p:spPr>
        <p:txBody>
          <a:bodyPr wrap="none" rtlCol="0">
            <a:spAutoFit/>
          </a:bodyPr>
          <a:lstStyle/>
          <a:p>
            <a:r>
              <a:rPr lang="en-US" dirty="0" smtClean="0"/>
              <a:t>S.O.D</a:t>
            </a:r>
            <a:endParaRPr lang="en-US" dirty="0"/>
          </a:p>
        </p:txBody>
      </p:sp>
      <mc:AlternateContent xmlns:mc="http://schemas.openxmlformats.org/markup-compatibility/2006">
        <mc:Choice xmlns:a14="http://schemas.microsoft.com/office/drawing/2010/main" xmlns="" Requires="a14">
          <p:sp>
            <p:nvSpPr>
              <p:cNvPr id="9" name="TextBox 8"/>
              <p:cNvSpPr txBox="1"/>
              <p:nvPr/>
            </p:nvSpPr>
            <p:spPr>
              <a:xfrm>
                <a:off x="2866600" y="2551705"/>
                <a:ext cx="1007401"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sSub>
                            <m:sSubPr>
                              <m:ctrlPr>
                                <a:rPr lang="en-US"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2</m:t>
                              </m:r>
                            </m:sub>
                          </m:sSub>
                        </m:num>
                        <m:den>
                          <m:r>
                            <a:rPr lang="en-US" b="0" i="1" smtClean="0">
                              <a:solidFill>
                                <a:schemeClr val="tx1"/>
                              </a:solidFill>
                              <a:latin typeface="Cambria Math"/>
                            </a:rPr>
                            <m:t>2</m:t>
                          </m:r>
                        </m:den>
                      </m:f>
                    </m:oMath>
                  </m:oMathPara>
                </a14:m>
                <a:endParaRPr lang="en-US" dirty="0">
                  <a:solidFill>
                    <a:schemeClr val="tx1"/>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2866600" y="2551705"/>
                <a:ext cx="1007401" cy="564898"/>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Rectangle 9"/>
              <p:cNvSpPr/>
              <p:nvPr/>
            </p:nvSpPr>
            <p:spPr>
              <a:xfrm>
                <a:off x="74035" y="3181771"/>
                <a:ext cx="3277244" cy="586571"/>
              </a:xfrm>
              <a:prstGeom prst="rect">
                <a:avLst/>
              </a:prstGeom>
            </p:spPr>
            <p:txBody>
              <a:bodyPr wrap="none">
                <a:spAutoFit/>
              </a:bodyPr>
              <a:lstStyle/>
              <a:p>
                <a:r>
                  <a:rPr lang="en-US" sz="2400" dirty="0" smtClean="0">
                    <a:solidFill>
                      <a:schemeClr val="tx1"/>
                    </a:solidFill>
                  </a:rPr>
                  <a:t>BR(</a:t>
                </a:r>
                <a14:m>
                  <m:oMath xmlns:m="http://schemas.openxmlformats.org/officeDocument/2006/math">
                    <m:sSub>
                      <m:sSubPr>
                        <m:ctrlPr>
                          <a:rPr lang="en-US" sz="2400" i="1">
                            <a:solidFill>
                              <a:schemeClr val="tx1"/>
                            </a:solidFill>
                            <a:latin typeface="Cambria Math"/>
                          </a:rPr>
                        </m:ctrlPr>
                      </m:sSubPr>
                      <m:e>
                        <m:r>
                          <a:rPr lang="en-US" sz="2400" i="1">
                            <a:solidFill>
                              <a:schemeClr val="tx1"/>
                            </a:solidFill>
                            <a:latin typeface="Cambria Math"/>
                          </a:rPr>
                          <m:t>𝑞</m:t>
                        </m:r>
                      </m:e>
                      <m:sub>
                        <m:r>
                          <a:rPr lang="en-US" sz="2400" b="0" i="1" smtClean="0">
                            <a:solidFill>
                              <a:schemeClr val="tx1"/>
                            </a:solidFill>
                            <a:latin typeface="Cambria Math"/>
                          </a:rPr>
                          <m:t>1</m:t>
                        </m:r>
                      </m:sub>
                    </m:sSub>
                  </m:oMath>
                </a14:m>
                <a:r>
                  <a:rPr lang="en-US" sz="2400" dirty="0">
                    <a:solidFill>
                      <a:schemeClr val="tx1"/>
                    </a:solidFill>
                  </a:rPr>
                  <a:t>)=</a:t>
                </a:r>
                <a14:m>
                  <m:oMath xmlns:m="http://schemas.openxmlformats.org/officeDocument/2006/math">
                    <m:sSub>
                      <m:sSubPr>
                        <m:ctrlPr>
                          <a:rPr lang="en-US" sz="2400" i="1" dirty="0">
                            <a:solidFill>
                              <a:schemeClr val="tx1"/>
                            </a:solidFill>
                            <a:latin typeface="Cambria Math"/>
                          </a:rPr>
                        </m:ctrlPr>
                      </m:sSubPr>
                      <m:e>
                        <m:r>
                          <a:rPr lang="en-US" sz="2400" i="1" dirty="0">
                            <a:solidFill>
                              <a:schemeClr val="tx1"/>
                            </a:solidFill>
                            <a:latin typeface="Cambria Math"/>
                          </a:rPr>
                          <m:t>𝑞</m:t>
                        </m:r>
                      </m:e>
                      <m:sub>
                        <m:r>
                          <a:rPr lang="en-US" sz="2400" b="0" i="1" dirty="0" smtClean="0">
                            <a:solidFill>
                              <a:schemeClr val="tx1"/>
                            </a:solidFill>
                            <a:latin typeface="Cambria Math"/>
                          </a:rPr>
                          <m:t>2</m:t>
                        </m:r>
                      </m:sub>
                    </m:sSub>
                    <m:r>
                      <a:rPr lang="en-US" sz="2400" i="1" dirty="0">
                        <a:solidFill>
                          <a:schemeClr val="tx1"/>
                        </a:solidFill>
                        <a:latin typeface="Cambria Math"/>
                      </a:rPr>
                      <m:t>=</m:t>
                    </m:r>
                  </m:oMath>
                </a14:m>
                <a:r>
                  <a:rPr lang="en-US" sz="2400" dirty="0">
                    <a:solidFill>
                      <a:schemeClr val="tx1"/>
                    </a:solidFill>
                  </a:rPr>
                  <a:t/>
                </a:r>
                <a14:m>
                  <m:oMath xmlns:m="http://schemas.openxmlformats.org/officeDocument/2006/math">
                    <m:f>
                      <m:fPr>
                        <m:ctrlPr>
                          <a:rPr lang="en-US" sz="2400" i="1" dirty="0">
                            <a:solidFill>
                              <a:schemeClr val="tx1"/>
                            </a:solidFill>
                            <a:latin typeface="Cambria Math"/>
                          </a:rPr>
                        </m:ctrlPr>
                      </m:fPr>
                      <m:num>
                        <m:r>
                          <a:rPr lang="en-US" sz="2400" i="1" dirty="0">
                            <a:solidFill>
                              <a:schemeClr val="tx1"/>
                            </a:solidFill>
                            <a:latin typeface="Cambria Math"/>
                          </a:rPr>
                          <m:t>𝑎</m:t>
                        </m:r>
                        <m:r>
                          <a:rPr lang="en-US" sz="2400" i="1" dirty="0">
                            <a:solidFill>
                              <a:schemeClr val="tx1"/>
                            </a:solidFill>
                            <a:latin typeface="Cambria Math"/>
                          </a:rPr>
                          <m:t>−</m:t>
                        </m:r>
                        <m:r>
                          <a:rPr lang="en-US" sz="2400" i="1" dirty="0">
                            <a:solidFill>
                              <a:schemeClr val="tx1"/>
                            </a:solidFill>
                            <a:latin typeface="Cambria Math"/>
                          </a:rPr>
                          <m:t>𝑐</m:t>
                        </m:r>
                      </m:num>
                      <m:den>
                        <m:r>
                          <a:rPr lang="en-US" sz="2400" i="1" dirty="0">
                            <a:solidFill>
                              <a:schemeClr val="tx1"/>
                            </a:solidFill>
                            <a:latin typeface="Cambria Math"/>
                          </a:rPr>
                          <m:t>2</m:t>
                        </m:r>
                        <m:r>
                          <a:rPr lang="en-US" sz="2400" i="1" dirty="0">
                            <a:solidFill>
                              <a:schemeClr val="tx1"/>
                            </a:solidFill>
                            <a:latin typeface="Cambria Math"/>
                          </a:rPr>
                          <m:t>𝑏</m:t>
                        </m:r>
                      </m:den>
                    </m:f>
                    <m:r>
                      <a:rPr lang="en-US" sz="2400" i="1" dirty="0">
                        <a:solidFill>
                          <a:schemeClr val="tx1"/>
                        </a:solidFill>
                        <a:latin typeface="Cambria Math"/>
                      </a:rPr>
                      <m:t>−</m:t>
                    </m:r>
                    <m:r>
                      <a:rPr lang="en-US" sz="2400" b="0" i="1" dirty="0" smtClean="0">
                        <a:solidFill>
                          <a:schemeClr val="tx1"/>
                        </a:solidFill>
                        <a:latin typeface="Cambria Math"/>
                      </a:rPr>
                      <m:t> </m:t>
                    </m:r>
                    <m:f>
                      <m:fPr>
                        <m:ctrlPr>
                          <a:rPr lang="en-US" sz="2400" b="0" i="1" dirty="0" smtClean="0">
                            <a:solidFill>
                              <a:schemeClr val="tx1"/>
                            </a:solidFill>
                            <a:latin typeface="Cambria Math"/>
                          </a:rPr>
                        </m:ctrlPr>
                      </m:fPr>
                      <m:num>
                        <m:sSub>
                          <m:sSubPr>
                            <m:ctrlPr>
                              <a:rPr lang="en-US" sz="2400" b="0" i="1" dirty="0" smtClean="0">
                                <a:solidFill>
                                  <a:schemeClr val="tx1"/>
                                </a:solidFill>
                                <a:latin typeface="Cambria Math"/>
                              </a:rPr>
                            </m:ctrlPr>
                          </m:sSubPr>
                          <m:e>
                            <m:r>
                              <a:rPr lang="en-US" sz="2400" b="0" i="1" dirty="0" smtClean="0">
                                <a:solidFill>
                                  <a:schemeClr val="tx1"/>
                                </a:solidFill>
                                <a:latin typeface="Cambria Math"/>
                              </a:rPr>
                              <m:t>𝑞</m:t>
                            </m:r>
                          </m:e>
                          <m:sub>
                            <m:r>
                              <a:rPr lang="en-US" sz="2400" b="0" i="1" dirty="0" smtClean="0">
                                <a:solidFill>
                                  <a:schemeClr val="tx1"/>
                                </a:solidFill>
                                <a:latin typeface="Cambria Math"/>
                              </a:rPr>
                              <m:t>1</m:t>
                            </m:r>
                          </m:sub>
                        </m:sSub>
                      </m:num>
                      <m:den>
                        <m:r>
                          <a:rPr lang="en-US" sz="2400" b="0" i="1" dirty="0" smtClean="0">
                            <a:solidFill>
                              <a:schemeClr val="tx1"/>
                            </a:solidFill>
                            <a:latin typeface="Cambria Math"/>
                          </a:rPr>
                          <m:t>2</m:t>
                        </m:r>
                      </m:den>
                    </m:f>
                  </m:oMath>
                </a14:m>
                <a:endParaRPr lang="en-US" sz="2400" dirty="0">
                  <a:solidFill>
                    <a:schemeClr val="tx1"/>
                  </a:solidFill>
                </a:endParaRPr>
              </a:p>
            </p:txBody>
          </p:sp>
        </mc:Choice>
        <mc:Fallback>
          <p:sp>
            <p:nvSpPr>
              <p:cNvPr id="10" name="Rectangle 9"/>
              <p:cNvSpPr>
                <a:spLocks noRot="1" noChangeAspect="1" noMove="1" noResize="1" noEditPoints="1" noAdjustHandles="1" noChangeArrowheads="1" noChangeShapeType="1" noTextEdit="1"/>
              </p:cNvSpPr>
              <p:nvPr/>
            </p:nvSpPr>
            <p:spPr>
              <a:xfrm>
                <a:off x="74035" y="3181771"/>
                <a:ext cx="3277244" cy="586571"/>
              </a:xfrm>
              <a:prstGeom prst="rect">
                <a:avLst/>
              </a:prstGeom>
              <a:blipFill rotWithShape="1">
                <a:blip r:embed="rId6" cstate="print"/>
                <a:stretch>
                  <a:fillRect l="-2788" t="-3125" b="-7292"/>
                </a:stretch>
              </a:blipFill>
            </p:spPr>
            <p:txBody>
              <a:bodyPr/>
              <a:lstStyle/>
              <a:p>
                <a:r>
                  <a:rPr lang="en-US">
                    <a:noFill/>
                  </a:rPr>
                  <a:t> </a:t>
                </a:r>
              </a:p>
            </p:txBody>
          </p:sp>
        </mc:Fallback>
      </mc:AlternateContent>
      <p:sp>
        <p:nvSpPr>
          <p:cNvPr id="12" name="Right Brace 11"/>
          <p:cNvSpPr/>
          <p:nvPr/>
        </p:nvSpPr>
        <p:spPr>
          <a:xfrm>
            <a:off x="3692792" y="2358333"/>
            <a:ext cx="432048" cy="14904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a:off x="3782411" y="3103565"/>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19" name="TextBox 18"/>
              <p:cNvSpPr txBox="1"/>
              <p:nvPr/>
            </p:nvSpPr>
            <p:spPr>
              <a:xfrm>
                <a:off x="4415328" y="2985360"/>
                <a:ext cx="2999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a:rPr>
                          </m:ctrlPr>
                        </m:sSubSupPr>
                        <m:e>
                          <m:r>
                            <a:rPr lang="en-US" b="0" i="1" smtClean="0">
                              <a:solidFill>
                                <a:schemeClr val="tx1"/>
                              </a:solidFill>
                              <a:latin typeface="Cambria Math"/>
                            </a:rPr>
                            <m:t>𝑞</m:t>
                          </m:r>
                        </m:e>
                        <m:sub>
                          <m:r>
                            <a:rPr lang="en-US" b="0" i="1" smtClean="0">
                              <a:solidFill>
                                <a:schemeClr val="tx1"/>
                              </a:solidFill>
                              <a:latin typeface="Cambria Math"/>
                            </a:rPr>
                            <m:t>1</m:t>
                          </m:r>
                        </m:sub>
                        <m:sup/>
                      </m:sSubSup>
                    </m:oMath>
                  </m:oMathPara>
                </a14:m>
                <a:endParaRPr lang="en-US" dirty="0">
                  <a:solidFill>
                    <a:schemeClr val="bg1"/>
                  </a:solidFill>
                </a:endParaRPr>
              </a:p>
            </p:txBody>
          </p:sp>
        </mc:Choice>
        <mc:Fallback>
          <p:sp>
            <p:nvSpPr>
              <p:cNvPr id="19" name="TextBox 18"/>
              <p:cNvSpPr txBox="1">
                <a:spLocks noRot="1" noChangeAspect="1" noMove="1" noResize="1" noEditPoints="1" noAdjustHandles="1" noChangeArrowheads="1" noChangeShapeType="1" noTextEdit="1"/>
              </p:cNvSpPr>
              <p:nvPr/>
            </p:nvSpPr>
            <p:spPr>
              <a:xfrm>
                <a:off x="4415328" y="2985360"/>
                <a:ext cx="299916" cy="369332"/>
              </a:xfrm>
              <a:prstGeom prst="rect">
                <a:avLst/>
              </a:prstGeom>
              <a:blipFill rotWithShape="1">
                <a:blip r:embed="rId7" cstate="print"/>
                <a:stretch>
                  <a:fillRect r="-20408" b="-10000"/>
                </a:stretch>
              </a:blipFill>
            </p:spPr>
            <p:txBody>
              <a:bodyPr/>
              <a:lstStyle/>
              <a:p>
                <a:r>
                  <a:rPr lang="en-US">
                    <a:noFill/>
                  </a:rPr>
                  <a:t> </a:t>
                </a:r>
              </a:p>
            </p:txBody>
          </p:sp>
        </mc:Fallback>
      </mc:AlternateContent>
      <p:sp>
        <p:nvSpPr>
          <p:cNvPr id="20" name="TextBox 19"/>
          <p:cNvSpPr txBox="1"/>
          <p:nvPr/>
        </p:nvSpPr>
        <p:spPr>
          <a:xfrm>
            <a:off x="4565286" y="2775345"/>
            <a:ext cx="332142"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mc:Choice xmlns:a14="http://schemas.microsoft.com/office/drawing/2010/main" xmlns="" Requires="a14">
          <p:sp>
            <p:nvSpPr>
              <p:cNvPr id="21" name="TextBox 20"/>
              <p:cNvSpPr txBox="1"/>
              <p:nvPr/>
            </p:nvSpPr>
            <p:spPr>
              <a:xfrm>
                <a:off x="4615442" y="2876244"/>
                <a:ext cx="827881" cy="369332"/>
              </a:xfrm>
              <a:prstGeom prst="rect">
                <a:avLst/>
              </a:prstGeom>
              <a:noFill/>
            </p:spPr>
            <p:txBody>
              <a:bodyPr wrap="square" rtlCol="0">
                <a:spAutoFit/>
              </a:bodyPr>
              <a:lstStyle/>
              <a:p>
                <a:r>
                  <a:rPr lang="en-US" dirty="0" smtClean="0">
                    <a:solidFill>
                      <a:schemeClr val="tx1"/>
                    </a:solidFill>
                  </a:rPr>
                  <a:t>=</a:t>
                </a:r>
                <a14:m>
                  <m:oMath xmlns:m="http://schemas.openxmlformats.org/officeDocument/2006/math">
                    <m:sSubSup>
                      <m:sSubSupPr>
                        <m:ctrlPr>
                          <a:rPr lang="en-US" i="1" smtClean="0">
                            <a:solidFill>
                              <a:schemeClr val="tx1"/>
                            </a:solidFill>
                            <a:latin typeface="Cambria Math"/>
                          </a:rPr>
                        </m:ctrlPr>
                      </m:sSubSupPr>
                      <m:e>
                        <m:r>
                          <a:rPr lang="en-US" b="0" i="1" smtClean="0">
                            <a:solidFill>
                              <a:schemeClr val="tx1"/>
                            </a:solidFill>
                            <a:latin typeface="Cambria Math"/>
                          </a:rPr>
                          <m:t>𝑞</m:t>
                        </m:r>
                      </m:e>
                      <m:sub>
                        <m:r>
                          <a:rPr lang="en-US" b="0" i="1" smtClean="0">
                            <a:solidFill>
                              <a:schemeClr val="tx1"/>
                            </a:solidFill>
                            <a:latin typeface="Cambria Math"/>
                          </a:rPr>
                          <m:t>2</m:t>
                        </m:r>
                      </m:sub>
                      <m:sup/>
                    </m:sSubSup>
                  </m:oMath>
                </a14:m>
                <a:endParaRPr lang="en-US" dirty="0">
                  <a:solidFill>
                    <a:schemeClr val="bg1"/>
                  </a:solidFill>
                </a:endParaRPr>
              </a:p>
            </p:txBody>
          </p:sp>
        </mc:Choice>
        <mc:Fallback>
          <p:sp>
            <p:nvSpPr>
              <p:cNvPr id="21" name="TextBox 20"/>
              <p:cNvSpPr txBox="1">
                <a:spLocks noRot="1" noChangeAspect="1" noMove="1" noResize="1" noEditPoints="1" noAdjustHandles="1" noChangeArrowheads="1" noChangeShapeType="1" noTextEdit="1"/>
              </p:cNvSpPr>
              <p:nvPr/>
            </p:nvSpPr>
            <p:spPr>
              <a:xfrm>
                <a:off x="4615442" y="2876244"/>
                <a:ext cx="827881" cy="369332"/>
              </a:xfrm>
              <a:prstGeom prst="rect">
                <a:avLst/>
              </a:prstGeom>
              <a:blipFill rotWithShape="1">
                <a:blip r:embed="rId8" cstate="print"/>
                <a:stretch>
                  <a:fillRect l="-5882" t="-8333" b="-26667"/>
                </a:stretch>
              </a:blipFill>
            </p:spPr>
            <p:txBody>
              <a:bodyPr/>
              <a:lstStyle/>
              <a:p>
                <a:r>
                  <a:rPr lang="en-US">
                    <a:noFill/>
                  </a:rPr>
                  <a:t> </a:t>
                </a:r>
              </a:p>
            </p:txBody>
          </p:sp>
        </mc:Fallback>
      </mc:AlternateContent>
      <p:sp>
        <p:nvSpPr>
          <p:cNvPr id="22" name="TextBox 21"/>
          <p:cNvSpPr txBox="1"/>
          <p:nvPr/>
        </p:nvSpPr>
        <p:spPr>
          <a:xfrm>
            <a:off x="4998023" y="2794427"/>
            <a:ext cx="332142" cy="369332"/>
          </a:xfrm>
          <a:prstGeom prst="rect">
            <a:avLst/>
          </a:prstGeom>
          <a:noFill/>
        </p:spPr>
        <p:txBody>
          <a:bodyPr wrap="none" rtlCol="0">
            <a:spAutoFit/>
          </a:bodyPr>
          <a:lstStyle/>
          <a:p>
            <a:r>
              <a:rPr lang="en-US" dirty="0" smtClean="0"/>
              <a:t>*</a:t>
            </a:r>
            <a:endParaRPr lang="en-US" dirty="0"/>
          </a:p>
        </p:txBody>
      </p:sp>
      <p:cxnSp>
        <p:nvCxnSpPr>
          <p:cNvPr id="24" name="Straight Arrow Connector 23"/>
          <p:cNvCxnSpPr/>
          <p:nvPr/>
        </p:nvCxnSpPr>
        <p:spPr>
          <a:xfrm>
            <a:off x="5436096" y="3023051"/>
            <a:ext cx="647096" cy="347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25" name="TextBox 24"/>
              <p:cNvSpPr txBox="1"/>
              <p:nvPr/>
            </p:nvSpPr>
            <p:spPr>
              <a:xfrm>
                <a:off x="6135818" y="2873128"/>
                <a:ext cx="1849994" cy="566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r>
                        <a:rPr lang="en-US" b="0" i="1" smtClean="0">
                          <a:solidFill>
                            <a:schemeClr val="tx1"/>
                          </a:solidFill>
                          <a:latin typeface="Cambria Math"/>
                        </a:rPr>
                        <m:t>=</m:t>
                      </m:r>
                      <m:f>
                        <m:fPr>
                          <m:ctrlPr>
                            <a:rPr lang="en-US" b="0" i="1" smtClean="0">
                              <a:solidFill>
                                <a:schemeClr val="tx1"/>
                              </a:solidFill>
                              <a:latin typeface="Cambria Math"/>
                            </a:rPr>
                          </m:ctrlPr>
                        </m:fPr>
                        <m:num>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𝑐</m:t>
                          </m:r>
                        </m:num>
                        <m:den>
                          <m:r>
                            <a:rPr lang="en-US" b="0" i="1" smtClean="0">
                              <a:solidFill>
                                <a:schemeClr val="tx1"/>
                              </a:solidFill>
                              <a:latin typeface="Cambria Math"/>
                            </a:rPr>
                            <m:t>2</m:t>
                          </m:r>
                          <m:r>
                            <a:rPr lang="en-US" b="0" i="1" smtClean="0">
                              <a:solidFill>
                                <a:schemeClr val="tx1"/>
                              </a:solidFill>
                              <a:latin typeface="Cambria Math"/>
                            </a:rPr>
                            <m:t>𝑏</m:t>
                          </m:r>
                        </m:den>
                      </m:f>
                      <m:r>
                        <a:rPr lang="en-US" b="0" i="1" smtClean="0">
                          <a:solidFill>
                            <a:schemeClr val="tx1"/>
                          </a:solidFill>
                          <a:latin typeface="Cambria Math"/>
                        </a:rPr>
                        <m:t>−</m:t>
                      </m:r>
                      <m:f>
                        <m:fPr>
                          <m:ctrlPr>
                            <a:rPr lang="en-US" b="0" i="1" smtClean="0">
                              <a:solidFill>
                                <a:schemeClr val="tx1"/>
                              </a:solidFill>
                              <a:latin typeface="Cambria Math"/>
                            </a:rPr>
                          </m:ctrlPr>
                        </m:fPr>
                        <m:num>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num>
                        <m:den>
                          <m:r>
                            <a:rPr lang="en-US" b="0" i="1" smtClean="0">
                              <a:solidFill>
                                <a:schemeClr val="tx1"/>
                              </a:solidFill>
                              <a:latin typeface="Cambria Math"/>
                            </a:rPr>
                            <m:t>2</m:t>
                          </m:r>
                        </m:den>
                      </m:f>
                    </m:oMath>
                  </m:oMathPara>
                </a14:m>
                <a:endParaRPr lang="en-US" dirty="0">
                  <a:solidFill>
                    <a:schemeClr val="tx1"/>
                  </a:solidFill>
                </a:endParaRPr>
              </a:p>
            </p:txBody>
          </p:sp>
        </mc:Choice>
        <mc:Fallback>
          <p:sp>
            <p:nvSpPr>
              <p:cNvPr id="25" name="TextBox 24"/>
              <p:cNvSpPr txBox="1">
                <a:spLocks noRot="1" noChangeAspect="1" noMove="1" noResize="1" noEditPoints="1" noAdjustHandles="1" noChangeArrowheads="1" noChangeShapeType="1" noTextEdit="1"/>
              </p:cNvSpPr>
              <p:nvPr/>
            </p:nvSpPr>
            <p:spPr>
              <a:xfrm>
                <a:off x="6135818" y="2873128"/>
                <a:ext cx="1849994" cy="566694"/>
              </a:xfrm>
              <a:prstGeom prst="rect">
                <a:avLst/>
              </a:prstGeom>
              <a:blipFill rotWithShape="1">
                <a:blip r:embed="rId9" cstate="print"/>
                <a:stretch>
                  <a:fillRect/>
                </a:stretch>
              </a:blipFill>
            </p:spPr>
            <p:txBody>
              <a:bodyPr/>
              <a:lstStyle/>
              <a:p>
                <a:r>
                  <a:rPr lang="en-US">
                    <a:noFill/>
                  </a:rPr>
                  <a:t> </a:t>
                </a:r>
              </a:p>
            </p:txBody>
          </p:sp>
        </mc:Fallback>
      </mc:AlternateContent>
      <p:sp>
        <p:nvSpPr>
          <p:cNvPr id="27" name="TextBox 26"/>
          <p:cNvSpPr txBox="1"/>
          <p:nvPr/>
        </p:nvSpPr>
        <p:spPr>
          <a:xfrm>
            <a:off x="6369908" y="2894801"/>
            <a:ext cx="332142" cy="369332"/>
          </a:xfrm>
          <a:prstGeom prst="rect">
            <a:avLst/>
          </a:prstGeom>
          <a:noFill/>
        </p:spPr>
        <p:txBody>
          <a:bodyPr wrap="none" rtlCol="0">
            <a:spAutoFit/>
          </a:bodyPr>
          <a:lstStyle/>
          <a:p>
            <a:r>
              <a:rPr lang="en-US" dirty="0" smtClean="0"/>
              <a:t>*</a:t>
            </a:r>
            <a:endParaRPr lang="en-US" dirty="0"/>
          </a:p>
        </p:txBody>
      </p:sp>
      <p:sp>
        <p:nvSpPr>
          <p:cNvPr id="28" name="TextBox 27"/>
          <p:cNvSpPr txBox="1"/>
          <p:nvPr/>
        </p:nvSpPr>
        <p:spPr>
          <a:xfrm>
            <a:off x="7685730" y="2734233"/>
            <a:ext cx="332142" cy="369332"/>
          </a:xfrm>
          <a:prstGeom prst="rect">
            <a:avLst/>
          </a:prstGeom>
          <a:noFill/>
        </p:spPr>
        <p:txBody>
          <a:bodyPr wrap="none" rtlCol="0">
            <a:spAutoFit/>
          </a:bodyPr>
          <a:lstStyle/>
          <a:p>
            <a:r>
              <a:rPr lang="en-US" dirty="0" smtClean="0"/>
              <a:t>*</a:t>
            </a:r>
            <a:endParaRPr lang="en-US" dirty="0"/>
          </a:p>
        </p:txBody>
      </p:sp>
      <p:cxnSp>
        <p:nvCxnSpPr>
          <p:cNvPr id="30" name="Straight Arrow Connector 29"/>
          <p:cNvCxnSpPr/>
          <p:nvPr/>
        </p:nvCxnSpPr>
        <p:spPr>
          <a:xfrm>
            <a:off x="2420508" y="4719561"/>
            <a:ext cx="504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31" name="TextBox 30"/>
              <p:cNvSpPr txBox="1"/>
              <p:nvPr/>
            </p:nvSpPr>
            <p:spPr>
              <a:xfrm>
                <a:off x="3090053" y="4437112"/>
                <a:ext cx="1441292" cy="566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a:rPr>
                            <m:t>3</m:t>
                          </m:r>
                          <m:r>
                            <a:rPr lang="en-US" b="0" i="1" smtClean="0">
                              <a:solidFill>
                                <a:schemeClr val="tx1"/>
                              </a:solidFill>
                              <a:latin typeface="Cambria Math"/>
                            </a:rPr>
                            <m:t>𝑞</m:t>
                          </m:r>
                        </m:e>
                        <m:sub>
                          <m:r>
                            <a:rPr lang="en-US" b="0" i="1" smtClean="0">
                              <a:solidFill>
                                <a:schemeClr val="tx1"/>
                              </a:solidFill>
                              <a:latin typeface="Cambria Math"/>
                            </a:rPr>
                            <m:t>1</m:t>
                          </m:r>
                        </m:sub>
                      </m:sSub>
                      <m:r>
                        <a:rPr lang="en-US" b="0" i="1" smtClean="0">
                          <a:solidFill>
                            <a:schemeClr val="tx1"/>
                          </a:solidFill>
                          <a:latin typeface="Cambria Math"/>
                        </a:rPr>
                        <m:t>=</m:t>
                      </m:r>
                      <m:f>
                        <m:fPr>
                          <m:ctrlPr>
                            <a:rPr lang="en-US" b="0" i="1" smtClean="0">
                              <a:solidFill>
                                <a:schemeClr val="tx1"/>
                              </a:solidFill>
                              <a:latin typeface="Cambria Math"/>
                            </a:rPr>
                          </m:ctrlPr>
                        </m:fPr>
                        <m:num>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𝑐</m:t>
                          </m:r>
                        </m:num>
                        <m:den>
                          <m:r>
                            <a:rPr lang="en-US" b="0" i="1" smtClean="0">
                              <a:solidFill>
                                <a:schemeClr val="tx1"/>
                              </a:solidFill>
                              <a:latin typeface="Cambria Math"/>
                            </a:rPr>
                            <m:t>𝑏</m:t>
                          </m:r>
                        </m:den>
                      </m:f>
                    </m:oMath>
                  </m:oMathPara>
                </a14:m>
                <a:endParaRPr lang="en-US" dirty="0">
                  <a:solidFill>
                    <a:schemeClr val="tx1"/>
                  </a:solidFill>
                </a:endParaRPr>
              </a:p>
            </p:txBody>
          </p:sp>
        </mc:Choice>
        <mc:Fallback>
          <p:sp>
            <p:nvSpPr>
              <p:cNvPr id="31" name="TextBox 30"/>
              <p:cNvSpPr txBox="1">
                <a:spLocks noRot="1" noChangeAspect="1" noMove="1" noResize="1" noEditPoints="1" noAdjustHandles="1" noChangeArrowheads="1" noChangeShapeType="1" noTextEdit="1"/>
              </p:cNvSpPr>
              <p:nvPr/>
            </p:nvSpPr>
            <p:spPr>
              <a:xfrm>
                <a:off x="3090053" y="4437112"/>
                <a:ext cx="1441292" cy="566694"/>
              </a:xfrm>
              <a:prstGeom prst="rect">
                <a:avLst/>
              </a:prstGeom>
              <a:blipFill rotWithShape="1">
                <a:blip r:embed="rId10" cstate="print"/>
                <a:stretch>
                  <a:fillRect/>
                </a:stretch>
              </a:blipFill>
            </p:spPr>
            <p:txBody>
              <a:bodyPr/>
              <a:lstStyle/>
              <a:p>
                <a:r>
                  <a:rPr lang="en-US">
                    <a:noFill/>
                  </a:rPr>
                  <a:t> </a:t>
                </a:r>
              </a:p>
            </p:txBody>
          </p:sp>
        </mc:Fallback>
      </mc:AlternateContent>
      <p:sp>
        <p:nvSpPr>
          <p:cNvPr id="32" name="TextBox 31"/>
          <p:cNvSpPr txBox="1"/>
          <p:nvPr/>
        </p:nvSpPr>
        <p:spPr>
          <a:xfrm>
            <a:off x="3347864" y="4450926"/>
            <a:ext cx="332142" cy="369332"/>
          </a:xfrm>
          <a:prstGeom prst="rect">
            <a:avLst/>
          </a:prstGeom>
          <a:noFill/>
        </p:spPr>
        <p:txBody>
          <a:bodyPr wrap="none" rtlCol="0">
            <a:spAutoFit/>
          </a:bodyPr>
          <a:lstStyle/>
          <a:p>
            <a:r>
              <a:rPr lang="en-US" dirty="0" smtClean="0"/>
              <a:t>*</a:t>
            </a:r>
            <a:endParaRPr lang="en-US" dirty="0"/>
          </a:p>
        </p:txBody>
      </p:sp>
      <p:cxnSp>
        <p:nvCxnSpPr>
          <p:cNvPr id="34" name="Straight Arrow Connector 33"/>
          <p:cNvCxnSpPr/>
          <p:nvPr/>
        </p:nvCxnSpPr>
        <p:spPr>
          <a:xfrm>
            <a:off x="1441504" y="5800579"/>
            <a:ext cx="17042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35" name="TextBox 34"/>
              <p:cNvSpPr txBox="1"/>
              <p:nvPr/>
            </p:nvSpPr>
            <p:spPr>
              <a:xfrm>
                <a:off x="3373555" y="5517232"/>
                <a:ext cx="1842299" cy="566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r>
                        <a:rPr lang="en-US" b="0" i="1" smtClean="0">
                          <a:solidFill>
                            <a:schemeClr val="tx1"/>
                          </a:solidFill>
                          <a:latin typeface="Cambria Math"/>
                        </a:rPr>
                        <m:t>=</m:t>
                      </m:r>
                      <m:f>
                        <m:fPr>
                          <m:ctrlPr>
                            <a:rPr lang="en-US" b="0" i="1" smtClean="0">
                              <a:solidFill>
                                <a:schemeClr val="tx1"/>
                              </a:solidFill>
                              <a:latin typeface="Cambria Math"/>
                            </a:rPr>
                          </m:ctrlPr>
                        </m:fPr>
                        <m:num>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𝑐</m:t>
                          </m:r>
                        </m:num>
                        <m:den>
                          <m:r>
                            <a:rPr lang="en-US" b="0" i="1" smtClean="0">
                              <a:solidFill>
                                <a:schemeClr val="tx1"/>
                              </a:solidFill>
                              <a:latin typeface="Cambria Math"/>
                            </a:rPr>
                            <m:t>3</m:t>
                          </m:r>
                          <m:r>
                            <a:rPr lang="en-US" b="0" i="1" smtClean="0">
                              <a:solidFill>
                                <a:schemeClr val="tx1"/>
                              </a:solidFill>
                              <a:latin typeface="Cambria Math"/>
                            </a:rPr>
                            <m:t>𝑏</m:t>
                          </m:r>
                        </m:den>
                      </m:f>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2</m:t>
                          </m:r>
                        </m:sub>
                      </m:sSub>
                    </m:oMath>
                  </m:oMathPara>
                </a14:m>
                <a:endParaRPr lang="en-US" dirty="0">
                  <a:solidFill>
                    <a:schemeClr val="tx1"/>
                  </a:solidFill>
                </a:endParaRPr>
              </a:p>
            </p:txBody>
          </p:sp>
        </mc:Choice>
        <mc:Fallback>
          <p:sp>
            <p:nvSpPr>
              <p:cNvPr id="35" name="TextBox 34"/>
              <p:cNvSpPr txBox="1">
                <a:spLocks noRot="1" noChangeAspect="1" noMove="1" noResize="1" noEditPoints="1" noAdjustHandles="1" noChangeArrowheads="1" noChangeShapeType="1" noTextEdit="1"/>
              </p:cNvSpPr>
              <p:nvPr/>
            </p:nvSpPr>
            <p:spPr>
              <a:xfrm>
                <a:off x="3373555" y="5517232"/>
                <a:ext cx="1842299" cy="566694"/>
              </a:xfrm>
              <a:prstGeom prst="rect">
                <a:avLst/>
              </a:prstGeom>
              <a:blipFill rotWithShape="1">
                <a:blip r:embed="rId11" cstate="print"/>
                <a:stretch>
                  <a:fillRect/>
                </a:stretch>
              </a:blipFill>
            </p:spPr>
            <p:txBody>
              <a:bodyPr/>
              <a:lstStyle/>
              <a:p>
                <a:r>
                  <a:rPr lang="en-US">
                    <a:noFill/>
                  </a:rPr>
                  <a:t> </a:t>
                </a:r>
              </a:p>
            </p:txBody>
          </p:sp>
        </mc:Fallback>
      </mc:AlternateContent>
      <p:sp>
        <p:nvSpPr>
          <p:cNvPr id="36" name="TextBox 35"/>
          <p:cNvSpPr txBox="1"/>
          <p:nvPr/>
        </p:nvSpPr>
        <p:spPr>
          <a:xfrm>
            <a:off x="3557863" y="5462365"/>
            <a:ext cx="332142" cy="369332"/>
          </a:xfrm>
          <a:prstGeom prst="rect">
            <a:avLst/>
          </a:prstGeom>
          <a:noFill/>
        </p:spPr>
        <p:txBody>
          <a:bodyPr wrap="none" rtlCol="0">
            <a:spAutoFit/>
          </a:bodyPr>
          <a:lstStyle/>
          <a:p>
            <a:r>
              <a:rPr lang="en-US" dirty="0" smtClean="0"/>
              <a:t>*</a:t>
            </a:r>
            <a:endParaRPr lang="en-US" dirty="0"/>
          </a:p>
        </p:txBody>
      </p:sp>
      <p:cxnSp>
        <p:nvCxnSpPr>
          <p:cNvPr id="38" name="Straight Arrow Connector 37"/>
          <p:cNvCxnSpPr/>
          <p:nvPr/>
        </p:nvCxnSpPr>
        <p:spPr>
          <a:xfrm>
            <a:off x="5323733" y="5800579"/>
            <a:ext cx="13681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836782" y="5532592"/>
            <a:ext cx="1790362" cy="369332"/>
          </a:xfrm>
          <a:prstGeom prst="rect">
            <a:avLst/>
          </a:prstGeom>
          <a:noFill/>
        </p:spPr>
        <p:txBody>
          <a:bodyPr wrap="none" rtlCol="0">
            <a:spAutoFit/>
          </a:bodyPr>
          <a:lstStyle/>
          <a:p>
            <a:r>
              <a:rPr lang="en-US" dirty="0" err="1" smtClean="0"/>
              <a:t>Cournot</a:t>
            </a:r>
            <a:r>
              <a:rPr lang="en-US" dirty="0" smtClean="0"/>
              <a:t> quantity</a:t>
            </a:r>
            <a:endParaRPr lang="en-US" dirty="0"/>
          </a:p>
        </p:txBody>
      </p:sp>
      <p:sp>
        <p:nvSpPr>
          <p:cNvPr id="40" name="TextBox 39"/>
          <p:cNvSpPr txBox="1"/>
          <p:nvPr/>
        </p:nvSpPr>
        <p:spPr>
          <a:xfrm>
            <a:off x="4955552" y="5615913"/>
            <a:ext cx="332142" cy="369332"/>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2679405" y="6230408"/>
            <a:ext cx="2263897" cy="369332"/>
          </a:xfrm>
          <a:prstGeom prst="rect">
            <a:avLst/>
          </a:prstGeom>
          <a:noFill/>
        </p:spPr>
        <p:txBody>
          <a:bodyPr wrap="square" rtlCol="0">
            <a:spAutoFit/>
          </a:bodyPr>
          <a:lstStyle/>
          <a:p>
            <a:r>
              <a:rPr lang="en-US" dirty="0" smtClean="0"/>
              <a:t>Total </a:t>
            </a:r>
            <a:r>
              <a:rPr lang="en-US" dirty="0" err="1" smtClean="0"/>
              <a:t>quanty</a:t>
            </a:r>
            <a:endParaRPr lang="en-US" dirty="0"/>
          </a:p>
        </p:txBody>
      </p:sp>
      <mc:AlternateContent xmlns:mc="http://schemas.openxmlformats.org/markup-compatibility/2006">
        <mc:Choice xmlns:a14="http://schemas.microsoft.com/office/drawing/2010/main" xmlns="" Requires="a14">
          <p:sp>
            <p:nvSpPr>
              <p:cNvPr id="17" name="TextBox 16"/>
              <p:cNvSpPr txBox="1"/>
              <p:nvPr/>
            </p:nvSpPr>
            <p:spPr>
              <a:xfrm>
                <a:off x="4221998" y="6135863"/>
                <a:ext cx="1109727" cy="61811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2(</m:t>
                          </m:r>
                          <m:r>
                            <a:rPr lang="en-US" b="0" i="1" smtClean="0">
                              <a:latin typeface="Cambria Math"/>
                            </a:rPr>
                            <m:t>𝑎</m:t>
                          </m:r>
                          <m:r>
                            <a:rPr lang="en-US" b="0" i="1" smtClean="0">
                              <a:latin typeface="Cambria Math"/>
                            </a:rPr>
                            <m:t>−</m:t>
                          </m:r>
                          <m:r>
                            <a:rPr lang="en-US" b="0" i="1" smtClean="0">
                              <a:latin typeface="Cambria Math"/>
                            </a:rPr>
                            <m:t>𝑐</m:t>
                          </m:r>
                          <m:r>
                            <a:rPr lang="en-US" b="0" i="1" smtClean="0">
                              <a:latin typeface="Cambria Math"/>
                            </a:rPr>
                            <m:t>)</m:t>
                          </m:r>
                        </m:num>
                        <m:den>
                          <m:r>
                            <a:rPr lang="en-US" b="0" i="1" smtClean="0">
                              <a:latin typeface="Cambria Math"/>
                            </a:rPr>
                            <m:t>3</m:t>
                          </m:r>
                          <m:r>
                            <a:rPr lang="en-US" b="0" i="1" smtClean="0">
                              <a:latin typeface="Cambria Math"/>
                            </a:rPr>
                            <m:t>𝑏</m:t>
                          </m:r>
                        </m:den>
                      </m:f>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4221998" y="6135863"/>
                <a:ext cx="1109727" cy="618118"/>
              </a:xfrm>
              <a:prstGeom prst="rect">
                <a:avLst/>
              </a:prstGeom>
              <a:blipFill rotWithShape="1">
                <a:blip r:embed="rId1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8" name="TextBox 17"/>
              <p:cNvSpPr txBox="1"/>
              <p:nvPr/>
            </p:nvSpPr>
            <p:spPr>
              <a:xfrm>
                <a:off x="6083192" y="5985245"/>
                <a:ext cx="789127" cy="56489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𝑎</m:t>
                          </m:r>
                          <m:r>
                            <a:rPr lang="en-US" b="0" i="1" smtClean="0">
                              <a:latin typeface="Cambria Math"/>
                            </a:rPr>
                            <m:t>−</m:t>
                          </m:r>
                          <m:r>
                            <a:rPr lang="en-US" b="0" i="1" smtClean="0">
                              <a:latin typeface="Cambria Math"/>
                            </a:rPr>
                            <m:t>𝑐</m:t>
                          </m:r>
                        </m:num>
                        <m:den>
                          <m:r>
                            <a:rPr lang="en-US" b="0" i="1" smtClean="0">
                              <a:latin typeface="Cambria Math"/>
                            </a:rPr>
                            <m:t>2</m:t>
                          </m:r>
                          <m:r>
                            <a:rPr lang="en-US" b="0" i="1" smtClean="0">
                              <a:latin typeface="Cambria Math"/>
                            </a:rPr>
                            <m:t>𝑏</m:t>
                          </m:r>
                        </m:den>
                      </m:f>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6083192" y="5985245"/>
                <a:ext cx="789127" cy="564898"/>
              </a:xfrm>
              <a:prstGeom prst="rect">
                <a:avLst/>
              </a:prstGeom>
              <a:blipFill rotWithShape="1">
                <a:blip r:embed="rId1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6" name="TextBox 25"/>
              <p:cNvSpPr txBox="1"/>
              <p:nvPr/>
            </p:nvSpPr>
            <p:spPr>
              <a:xfrm>
                <a:off x="1182503" y="6083926"/>
                <a:ext cx="789127" cy="56489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𝑎</m:t>
                          </m:r>
                          <m:r>
                            <a:rPr lang="en-US" b="0" i="1" smtClean="0">
                              <a:latin typeface="Cambria Math"/>
                            </a:rPr>
                            <m:t>−</m:t>
                          </m:r>
                          <m:r>
                            <a:rPr lang="en-US" b="0" i="1" smtClean="0">
                              <a:latin typeface="Cambria Math"/>
                            </a:rPr>
                            <m:t>𝑐</m:t>
                          </m:r>
                        </m:num>
                        <m:den>
                          <m:r>
                            <a:rPr lang="en-US" b="0" i="1" smtClean="0">
                              <a:latin typeface="Cambria Math"/>
                            </a:rPr>
                            <m:t>𝑏</m:t>
                          </m:r>
                        </m:den>
                      </m:f>
                    </m:oMath>
                  </m:oMathPara>
                </a14:m>
                <a:endParaRPr lang="en-US" dirty="0"/>
              </a:p>
            </p:txBody>
          </p:sp>
        </mc:Choice>
        <mc:Fallback>
          <p:sp>
            <p:nvSpPr>
              <p:cNvPr id="26" name="TextBox 25"/>
              <p:cNvSpPr txBox="1">
                <a:spLocks noRot="1" noChangeAspect="1" noMove="1" noResize="1" noEditPoints="1" noAdjustHandles="1" noChangeArrowheads="1" noChangeShapeType="1" noTextEdit="1"/>
              </p:cNvSpPr>
              <p:nvPr/>
            </p:nvSpPr>
            <p:spPr>
              <a:xfrm>
                <a:off x="1182503" y="6083926"/>
                <a:ext cx="789127" cy="564898"/>
              </a:xfrm>
              <a:prstGeom prst="rect">
                <a:avLst/>
              </a:prstGeom>
              <a:blipFill rotWithShape="1">
                <a:blip r:embed="rId14"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9" name="TextBox 28"/>
              <p:cNvSpPr txBox="1"/>
              <p:nvPr/>
            </p:nvSpPr>
            <p:spPr>
              <a:xfrm>
                <a:off x="2073852" y="6183249"/>
                <a:ext cx="43954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ea typeface="Cambria Math"/>
                        </a:rPr>
                        <m:t>&gt;</m:t>
                      </m:r>
                    </m:oMath>
                  </m:oMathPara>
                </a14:m>
                <a:endParaRPr lang="en-US" dirty="0"/>
              </a:p>
            </p:txBody>
          </p:sp>
        </mc:Choice>
        <mc:Fallback>
          <p:sp>
            <p:nvSpPr>
              <p:cNvPr id="29" name="TextBox 28"/>
              <p:cNvSpPr txBox="1">
                <a:spLocks noRot="1" noChangeAspect="1" noMove="1" noResize="1" noEditPoints="1" noAdjustHandles="1" noChangeArrowheads="1" noChangeShapeType="1" noTextEdit="1"/>
              </p:cNvSpPr>
              <p:nvPr/>
            </p:nvSpPr>
            <p:spPr>
              <a:xfrm>
                <a:off x="2073852" y="6183249"/>
                <a:ext cx="439544" cy="369332"/>
              </a:xfrm>
              <a:prstGeom prst="rect">
                <a:avLst/>
              </a:prstGeom>
              <a:blipFill rotWithShape="1">
                <a:blip r:embed="rId15"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1" name="TextBox 40"/>
              <p:cNvSpPr txBox="1"/>
              <p:nvPr/>
            </p:nvSpPr>
            <p:spPr>
              <a:xfrm>
                <a:off x="5539603" y="6237828"/>
                <a:ext cx="43954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ea typeface="Cambria Math"/>
                        </a:rPr>
                        <m:t>&gt;</m:t>
                      </m:r>
                    </m:oMath>
                  </m:oMathPara>
                </a14:m>
                <a:endParaRPr lang="en-US" dirty="0"/>
              </a:p>
            </p:txBody>
          </p:sp>
        </mc:Choice>
        <mc:Fallback>
          <p:sp>
            <p:nvSpPr>
              <p:cNvPr id="41" name="TextBox 40"/>
              <p:cNvSpPr txBox="1">
                <a:spLocks noRot="1" noChangeAspect="1" noMove="1" noResize="1" noEditPoints="1" noAdjustHandles="1" noChangeArrowheads="1" noChangeShapeType="1" noTextEdit="1"/>
              </p:cNvSpPr>
              <p:nvPr/>
            </p:nvSpPr>
            <p:spPr>
              <a:xfrm>
                <a:off x="5539603" y="6237828"/>
                <a:ext cx="439544" cy="369332"/>
              </a:xfrm>
              <a:prstGeom prst="rect">
                <a:avLst/>
              </a:prstGeom>
              <a:blipFill rotWithShape="1">
                <a:blip r:embed="rId16" cstate="print"/>
                <a:stretch>
                  <a:fillRect/>
                </a:stretch>
              </a:blipFill>
            </p:spPr>
            <p:txBody>
              <a:bodyPr/>
              <a:lstStyle/>
              <a:p>
                <a:r>
                  <a:rPr lang="en-US">
                    <a:noFill/>
                  </a:rPr>
                  <a:t> </a:t>
                </a:r>
              </a:p>
            </p:txBody>
          </p:sp>
        </mc:Fallback>
      </mc:AlternateContent>
      <p:sp>
        <p:nvSpPr>
          <p:cNvPr id="37" name="Date Placeholder 36"/>
          <p:cNvSpPr>
            <a:spLocks noGrp="1"/>
          </p:cNvSpPr>
          <p:nvPr>
            <p:ph type="dt" sz="half" idx="10"/>
          </p:nvPr>
        </p:nvSpPr>
        <p:spPr/>
        <p:txBody>
          <a:bodyPr/>
          <a:lstStyle/>
          <a:p>
            <a:fld id="{6820EA25-38C5-4850-AEF7-AB6A9A464BC9}" type="datetime1">
              <a:rPr lang="en-GB" smtClean="0"/>
              <a:pPr/>
              <a:t>01/12/2013</a:t>
            </a:fld>
            <a:endParaRPr lang="en-GB"/>
          </a:p>
        </p:txBody>
      </p:sp>
      <p:sp>
        <p:nvSpPr>
          <p:cNvPr id="42" name="Slide Number Placeholder 41"/>
          <p:cNvSpPr>
            <a:spLocks noGrp="1"/>
          </p:cNvSpPr>
          <p:nvPr>
            <p:ph type="sldNum" sz="quarter" idx="12"/>
          </p:nvPr>
        </p:nvSpPr>
        <p:spPr/>
        <p:txBody>
          <a:bodyPr/>
          <a:lstStyle/>
          <a:p>
            <a:fld id="{1AC99574-BD32-4BAE-A6F6-2684FFE94A8F}" type="slidenum">
              <a:rPr lang="en-GB" smtClean="0"/>
              <a:pPr/>
              <a:t>25</a:t>
            </a:fld>
            <a:endParaRPr lang="en-GB"/>
          </a:p>
        </p:txBody>
      </p:sp>
    </p:spTree>
    <p:extLst>
      <p:ext uri="{BB962C8B-B14F-4D97-AF65-F5344CB8AC3E}">
        <p14:creationId xmlns:p14="http://schemas.microsoft.com/office/powerpoint/2010/main" xmlns="" val="612228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323528" y="476672"/>
            <a:ext cx="0" cy="42484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0" y="4725144"/>
            <a:ext cx="57961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3023" y="306610"/>
            <a:ext cx="328936" cy="369332"/>
          </a:xfrm>
          <a:prstGeom prst="rect">
            <a:avLst/>
          </a:prstGeom>
          <a:noFill/>
        </p:spPr>
        <p:txBody>
          <a:bodyPr wrap="none" rtlCol="0">
            <a:spAutoFit/>
          </a:bodyPr>
          <a:lstStyle/>
          <a:p>
            <a:r>
              <a:rPr lang="en-US" dirty="0" smtClean="0"/>
              <a:t>p</a:t>
            </a:r>
            <a:endParaRPr lang="en-US" dirty="0"/>
          </a:p>
        </p:txBody>
      </p:sp>
      <mc:AlternateContent xmlns:mc="http://schemas.openxmlformats.org/markup-compatibility/2006">
        <mc:Choice xmlns:a14="http://schemas.microsoft.com/office/drawing/2010/main" xmlns="" Requires="a14">
          <p:sp>
            <p:nvSpPr>
              <p:cNvPr id="8" name="TextBox 7"/>
              <p:cNvSpPr txBox="1"/>
              <p:nvPr/>
            </p:nvSpPr>
            <p:spPr>
              <a:xfrm>
                <a:off x="5796136" y="4757800"/>
                <a:ext cx="992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2</m:t>
                          </m:r>
                        </m:sub>
                      </m:sSub>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5796136" y="4757800"/>
                <a:ext cx="992579" cy="369332"/>
              </a:xfrm>
              <a:prstGeom prst="rect">
                <a:avLst/>
              </a:prstGeom>
              <a:blipFill rotWithShape="1">
                <a:blip r:embed="rId2" cstate="print"/>
                <a:stretch>
                  <a:fillRect b="-8197"/>
                </a:stretch>
              </a:blipFill>
            </p:spPr>
            <p:txBody>
              <a:bodyPr/>
              <a:lstStyle/>
              <a:p>
                <a:r>
                  <a:rPr lang="en-US">
                    <a:noFill/>
                  </a:rPr>
                  <a:t> </a:t>
                </a:r>
              </a:p>
            </p:txBody>
          </p:sp>
        </mc:Fallback>
      </mc:AlternateContent>
      <p:sp>
        <p:nvSpPr>
          <p:cNvPr id="9" name="TextBox 8"/>
          <p:cNvSpPr txBox="1"/>
          <p:nvPr/>
        </p:nvSpPr>
        <p:spPr>
          <a:xfrm>
            <a:off x="0" y="1052736"/>
            <a:ext cx="295274" cy="369332"/>
          </a:xfrm>
          <a:prstGeom prst="rect">
            <a:avLst/>
          </a:prstGeom>
          <a:noFill/>
        </p:spPr>
        <p:txBody>
          <a:bodyPr wrap="none" rtlCol="0">
            <a:spAutoFit/>
          </a:bodyPr>
          <a:lstStyle/>
          <a:p>
            <a:r>
              <a:rPr lang="en-US" dirty="0" smtClean="0"/>
              <a:t>a</a:t>
            </a:r>
            <a:endParaRPr lang="en-US" dirty="0"/>
          </a:p>
        </p:txBody>
      </p:sp>
      <p:cxnSp>
        <p:nvCxnSpPr>
          <p:cNvPr id="11" name="Straight Connector 10"/>
          <p:cNvCxnSpPr/>
          <p:nvPr/>
        </p:nvCxnSpPr>
        <p:spPr>
          <a:xfrm>
            <a:off x="154948" y="4005064"/>
            <a:ext cx="676875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3789040"/>
            <a:ext cx="282450" cy="369332"/>
          </a:xfrm>
          <a:prstGeom prst="rect">
            <a:avLst/>
          </a:prstGeom>
          <a:noFill/>
        </p:spPr>
        <p:txBody>
          <a:bodyPr wrap="none" rtlCol="0">
            <a:spAutoFit/>
          </a:bodyPr>
          <a:lstStyle/>
          <a:p>
            <a:r>
              <a:rPr lang="en-US" dirty="0" smtClean="0"/>
              <a:t>c</a:t>
            </a:r>
            <a:endParaRPr lang="en-US" dirty="0"/>
          </a:p>
        </p:txBody>
      </p:sp>
      <p:cxnSp>
        <p:nvCxnSpPr>
          <p:cNvPr id="14" name="Straight Connector 13"/>
          <p:cNvCxnSpPr/>
          <p:nvPr/>
        </p:nvCxnSpPr>
        <p:spPr>
          <a:xfrm>
            <a:off x="323528" y="1237402"/>
            <a:ext cx="2574540" cy="34877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3528" y="1237402"/>
            <a:ext cx="4248471" cy="348774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831259" y="2104784"/>
            <a:ext cx="440922"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95736" y="1772816"/>
            <a:ext cx="1152880" cy="369332"/>
          </a:xfrm>
          <a:prstGeom prst="rect">
            <a:avLst/>
          </a:prstGeom>
          <a:noFill/>
        </p:spPr>
        <p:txBody>
          <a:bodyPr wrap="none" rtlCol="0">
            <a:spAutoFit/>
          </a:bodyPr>
          <a:lstStyle/>
          <a:p>
            <a:r>
              <a:rPr lang="en-US" dirty="0" smtClean="0"/>
              <a:t>Demand</a:t>
            </a:r>
            <a:endParaRPr lang="en-US" dirty="0"/>
          </a:p>
        </p:txBody>
      </p:sp>
      <p:sp>
        <p:nvSpPr>
          <p:cNvPr id="20" name="TextBox 19"/>
          <p:cNvSpPr txBox="1"/>
          <p:nvPr/>
        </p:nvSpPr>
        <p:spPr>
          <a:xfrm>
            <a:off x="759517" y="1052736"/>
            <a:ext cx="1127232" cy="369332"/>
          </a:xfrm>
          <a:prstGeom prst="rect">
            <a:avLst/>
          </a:prstGeom>
          <a:noFill/>
        </p:spPr>
        <p:txBody>
          <a:bodyPr wrap="none" rtlCol="0">
            <a:spAutoFit/>
          </a:bodyPr>
          <a:lstStyle/>
          <a:p>
            <a:r>
              <a:rPr lang="en-US" dirty="0" smtClean="0"/>
              <a:t>Slop=-b</a:t>
            </a:r>
            <a:endParaRPr lang="en-US" dirty="0"/>
          </a:p>
        </p:txBody>
      </p:sp>
      <p:cxnSp>
        <p:nvCxnSpPr>
          <p:cNvPr id="22" name="Straight Arrow Connector 21"/>
          <p:cNvCxnSpPr/>
          <p:nvPr/>
        </p:nvCxnSpPr>
        <p:spPr>
          <a:xfrm flipV="1">
            <a:off x="2195736" y="2600908"/>
            <a:ext cx="1368152" cy="8280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07904" y="2185653"/>
            <a:ext cx="1274708" cy="369332"/>
          </a:xfrm>
          <a:prstGeom prst="rect">
            <a:avLst/>
          </a:prstGeom>
          <a:noFill/>
        </p:spPr>
        <p:txBody>
          <a:bodyPr wrap="none" rtlCol="0">
            <a:spAutoFit/>
          </a:bodyPr>
          <a:lstStyle/>
          <a:p>
            <a:r>
              <a:rPr lang="en-US" dirty="0" smtClean="0"/>
              <a:t>Slop=-2b</a:t>
            </a:r>
            <a:endParaRPr lang="en-US" dirty="0"/>
          </a:p>
        </p:txBody>
      </p:sp>
      <p:cxnSp>
        <p:nvCxnSpPr>
          <p:cNvPr id="27" name="Straight Arrow Connector 26"/>
          <p:cNvCxnSpPr/>
          <p:nvPr/>
        </p:nvCxnSpPr>
        <p:spPr>
          <a:xfrm flipV="1">
            <a:off x="3707904" y="3573016"/>
            <a:ext cx="1008112"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28" name="TextBox 27"/>
              <p:cNvSpPr txBox="1"/>
              <p:nvPr/>
            </p:nvSpPr>
            <p:spPr>
              <a:xfrm>
                <a:off x="4863735" y="3573016"/>
                <a:ext cx="3137654" cy="462947"/>
              </a:xfrm>
              <a:prstGeom prst="rect">
                <a:avLst/>
              </a:prstGeom>
              <a:noFill/>
            </p:spPr>
            <p:txBody>
              <a:bodyPr wrap="none" rtlCol="0">
                <a:spAutoFit/>
              </a:bodyPr>
              <a:lstStyle/>
              <a:p>
                <a:r>
                  <a:rPr lang="en-US" dirty="0" smtClean="0">
                    <a:solidFill>
                      <a:schemeClr val="tx1"/>
                    </a:solidFill>
                  </a:rPr>
                  <a:t>Competition quantity=</a:t>
                </a:r>
                <a14:m>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𝑐</m:t>
                        </m:r>
                      </m:num>
                      <m:den>
                        <m:r>
                          <a:rPr lang="en-US" b="0" i="1" smtClean="0">
                            <a:solidFill>
                              <a:schemeClr val="tx1"/>
                            </a:solidFill>
                            <a:latin typeface="Cambria Math"/>
                          </a:rPr>
                          <m:t>𝑏</m:t>
                        </m:r>
                      </m:den>
                    </m:f>
                  </m:oMath>
                </a14:m>
                <a:endParaRPr lang="en-US" dirty="0">
                  <a:solidFill>
                    <a:schemeClr val="tx1"/>
                  </a:solidFill>
                </a:endParaRPr>
              </a:p>
            </p:txBody>
          </p:sp>
        </mc:Choice>
        <mc:Fallback>
          <p:sp>
            <p:nvSpPr>
              <p:cNvPr id="28" name="TextBox 27"/>
              <p:cNvSpPr txBox="1">
                <a:spLocks noRot="1" noChangeAspect="1" noMove="1" noResize="1" noEditPoints="1" noAdjustHandles="1" noChangeArrowheads="1" noChangeShapeType="1" noTextEdit="1"/>
              </p:cNvSpPr>
              <p:nvPr/>
            </p:nvSpPr>
            <p:spPr>
              <a:xfrm>
                <a:off x="4863735" y="3573016"/>
                <a:ext cx="3137654" cy="462947"/>
              </a:xfrm>
              <a:prstGeom prst="rect">
                <a:avLst/>
              </a:prstGeom>
              <a:blipFill rotWithShape="1">
                <a:blip r:embed="rId3" cstate="print"/>
                <a:stretch>
                  <a:fillRect l="-1748" t="-1316" b="-5263"/>
                </a:stretch>
              </a:blipFill>
            </p:spPr>
            <p:txBody>
              <a:bodyPr/>
              <a:lstStyle/>
              <a:p>
                <a:r>
                  <a:rPr lang="en-US">
                    <a:noFill/>
                  </a:rPr>
                  <a:t> </a:t>
                </a:r>
              </a:p>
            </p:txBody>
          </p:sp>
        </mc:Fallback>
      </mc:AlternateContent>
      <p:cxnSp>
        <p:nvCxnSpPr>
          <p:cNvPr id="32" name="Straight Connector 31"/>
          <p:cNvCxnSpPr/>
          <p:nvPr/>
        </p:nvCxnSpPr>
        <p:spPr>
          <a:xfrm>
            <a:off x="2447763" y="4035963"/>
            <a:ext cx="0" cy="68918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33" name="TextBox 32"/>
              <p:cNvSpPr txBox="1"/>
              <p:nvPr/>
            </p:nvSpPr>
            <p:spPr>
              <a:xfrm>
                <a:off x="1289020" y="4774803"/>
                <a:ext cx="695832" cy="462947"/>
              </a:xfrm>
              <a:prstGeom prst="rect">
                <a:avLst/>
              </a:prstGeom>
              <a:noFill/>
            </p:spPr>
            <p:txBody>
              <a:bodyPr wrap="none" rtlCol="0">
                <a:spAutoFit/>
              </a:bodyPr>
              <a:lstStyle/>
              <a:p>
                <a14:m>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𝑐</m:t>
                        </m:r>
                      </m:num>
                      <m:den>
                        <m:r>
                          <a:rPr lang="en-US" b="0" i="1" smtClean="0">
                            <a:solidFill>
                              <a:schemeClr val="tx1"/>
                            </a:solidFill>
                            <a:latin typeface="Cambria Math"/>
                          </a:rPr>
                          <m:t>2</m:t>
                        </m:r>
                        <m:r>
                          <a:rPr lang="en-US" b="0" i="1" smtClean="0">
                            <a:solidFill>
                              <a:schemeClr val="tx1"/>
                            </a:solidFill>
                            <a:latin typeface="Cambria Math"/>
                          </a:rPr>
                          <m:t>𝑏</m:t>
                        </m:r>
                      </m:den>
                    </m:f>
                  </m:oMath>
                </a14:m>
                <a:r>
                  <a:rPr lang="en-US" dirty="0" smtClean="0">
                    <a:solidFill>
                      <a:schemeClr val="bg1"/>
                    </a:solidFill>
                  </a:rPr>
                  <a:t>=</a:t>
                </a:r>
                <a:endParaRPr lang="en-US" dirty="0">
                  <a:solidFill>
                    <a:schemeClr val="bg1"/>
                  </a:solidFill>
                </a:endParaRPr>
              </a:p>
            </p:txBody>
          </p:sp>
        </mc:Choice>
        <mc:Fallback>
          <p:sp>
            <p:nvSpPr>
              <p:cNvPr id="33" name="TextBox 32"/>
              <p:cNvSpPr txBox="1">
                <a:spLocks noRot="1" noChangeAspect="1" noMove="1" noResize="1" noEditPoints="1" noAdjustHandles="1" noChangeArrowheads="1" noChangeShapeType="1" noTextEdit="1"/>
              </p:cNvSpPr>
              <p:nvPr/>
            </p:nvSpPr>
            <p:spPr>
              <a:xfrm>
                <a:off x="1289020" y="4774803"/>
                <a:ext cx="695832" cy="462947"/>
              </a:xfrm>
              <a:prstGeom prst="rect">
                <a:avLst/>
              </a:prstGeom>
              <a:blipFill rotWithShape="1">
                <a:blip r:embed="rId4" cstate="print"/>
                <a:stretch>
                  <a:fillRect t="-1316" r="-6087" b="-5263"/>
                </a:stretch>
              </a:blipFill>
            </p:spPr>
            <p:txBody>
              <a:bodyPr/>
              <a:lstStyle/>
              <a:p>
                <a:r>
                  <a:rPr lang="en-US">
                    <a:noFill/>
                  </a:rPr>
                  <a:t> </a:t>
                </a:r>
              </a:p>
            </p:txBody>
          </p:sp>
        </mc:Fallback>
      </mc:AlternateContent>
      <p:sp>
        <p:nvSpPr>
          <p:cNvPr id="34" name="TextBox 33"/>
          <p:cNvSpPr txBox="1"/>
          <p:nvPr/>
        </p:nvSpPr>
        <p:spPr>
          <a:xfrm>
            <a:off x="3032454" y="4757800"/>
            <a:ext cx="506870" cy="369332"/>
          </a:xfrm>
          <a:prstGeom prst="rect">
            <a:avLst/>
          </a:prstGeom>
          <a:noFill/>
        </p:spPr>
        <p:txBody>
          <a:bodyPr wrap="none" rtlCol="0">
            <a:spAutoFit/>
          </a:bodyPr>
          <a:lstStyle/>
          <a:p>
            <a:r>
              <a:rPr lang="en-US" dirty="0" smtClean="0"/>
              <a:t>MR</a:t>
            </a:r>
            <a:endParaRPr lang="en-US" dirty="0"/>
          </a:p>
        </p:txBody>
      </p:sp>
      <mc:AlternateContent xmlns:mc="http://schemas.openxmlformats.org/markup-compatibility/2006">
        <mc:Choice xmlns:a14="http://schemas.microsoft.com/office/drawing/2010/main" xmlns="" Requires="a14">
          <p:sp>
            <p:nvSpPr>
              <p:cNvPr id="2" name="TextBox 1"/>
              <p:cNvSpPr txBox="1"/>
              <p:nvPr/>
            </p:nvSpPr>
            <p:spPr>
              <a:xfrm>
                <a:off x="2051928" y="4757800"/>
                <a:ext cx="5595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𝑞</m:t>
                          </m:r>
                        </m:e>
                        <m:sup>
                          <m:r>
                            <a:rPr lang="en-US" b="0" i="1" smtClean="0">
                              <a:latin typeface="Cambria Math"/>
                            </a:rPr>
                            <m:t>𝑀</m:t>
                          </m:r>
                        </m:sup>
                      </m:sSup>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2051928" y="4757800"/>
                <a:ext cx="559576" cy="369332"/>
              </a:xfrm>
              <a:prstGeom prst="rect">
                <a:avLst/>
              </a:prstGeom>
              <a:blipFill rotWithShape="1">
                <a:blip r:embed="rId5" cstate="print"/>
                <a:stretch>
                  <a:fillRect b="-8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4" name="TextBox 23"/>
              <p:cNvSpPr txBox="1"/>
              <p:nvPr/>
            </p:nvSpPr>
            <p:spPr>
              <a:xfrm>
                <a:off x="3698876" y="4817155"/>
                <a:ext cx="789127" cy="566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𝑐</m:t>
                          </m:r>
                        </m:num>
                        <m:den>
                          <m:r>
                            <a:rPr lang="en-US" b="0" i="1" smtClean="0">
                              <a:solidFill>
                                <a:schemeClr val="tx1"/>
                              </a:solidFill>
                              <a:latin typeface="Cambria Math"/>
                            </a:rPr>
                            <m:t>𝑏</m:t>
                          </m:r>
                        </m:den>
                      </m:f>
                    </m:oMath>
                  </m:oMathPara>
                </a14:m>
                <a:endParaRPr lang="en-US" dirty="0">
                  <a:solidFill>
                    <a:schemeClr val="bg1"/>
                  </a:solidFill>
                </a:endParaRPr>
              </a:p>
            </p:txBody>
          </p:sp>
        </mc:Choice>
        <mc:Fallback>
          <p:sp>
            <p:nvSpPr>
              <p:cNvPr id="24" name="TextBox 23"/>
              <p:cNvSpPr txBox="1">
                <a:spLocks noRot="1" noChangeAspect="1" noMove="1" noResize="1" noEditPoints="1" noAdjustHandles="1" noChangeArrowheads="1" noChangeShapeType="1" noTextEdit="1"/>
              </p:cNvSpPr>
              <p:nvPr/>
            </p:nvSpPr>
            <p:spPr>
              <a:xfrm>
                <a:off x="3698876" y="4817155"/>
                <a:ext cx="789127" cy="566694"/>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17" name="Straight Connector 16"/>
          <p:cNvCxnSpPr/>
          <p:nvPr/>
        </p:nvCxnSpPr>
        <p:spPr>
          <a:xfrm>
            <a:off x="3698876" y="4005064"/>
            <a:ext cx="9028" cy="752736"/>
          </a:xfrm>
          <a:prstGeom prst="line">
            <a:avLst/>
          </a:prstGeom>
        </p:spPr>
        <p:style>
          <a:lnRef idx="1">
            <a:schemeClr val="accent1"/>
          </a:lnRef>
          <a:fillRef idx="0">
            <a:schemeClr val="accent1"/>
          </a:fillRef>
          <a:effectRef idx="0">
            <a:schemeClr val="accent1"/>
          </a:effectRef>
          <a:fontRef idx="minor">
            <a:schemeClr val="tx1"/>
          </a:fontRef>
        </p:style>
      </p:cxnSp>
      <p:sp>
        <p:nvSpPr>
          <p:cNvPr id="26" name="Date Placeholder 25"/>
          <p:cNvSpPr>
            <a:spLocks noGrp="1"/>
          </p:cNvSpPr>
          <p:nvPr>
            <p:ph type="dt" sz="half" idx="10"/>
          </p:nvPr>
        </p:nvSpPr>
        <p:spPr/>
        <p:txBody>
          <a:bodyPr/>
          <a:lstStyle/>
          <a:p>
            <a:fld id="{8834A335-392D-4466-BACC-DBBC239BAFBD}" type="datetime1">
              <a:rPr lang="en-GB" smtClean="0"/>
              <a:pPr/>
              <a:t>01/12/2013</a:t>
            </a:fld>
            <a:endParaRPr lang="en-GB"/>
          </a:p>
        </p:txBody>
      </p:sp>
      <p:sp>
        <p:nvSpPr>
          <p:cNvPr id="29" name="Slide Number Placeholder 28"/>
          <p:cNvSpPr>
            <a:spLocks noGrp="1"/>
          </p:cNvSpPr>
          <p:nvPr>
            <p:ph type="sldNum" sz="quarter" idx="12"/>
          </p:nvPr>
        </p:nvSpPr>
        <p:spPr/>
        <p:txBody>
          <a:bodyPr/>
          <a:lstStyle/>
          <a:p>
            <a:fld id="{1AC99574-BD32-4BAE-A6F6-2684FFE94A8F}" type="slidenum">
              <a:rPr lang="en-GB" smtClean="0"/>
              <a:pPr/>
              <a:t>26</a:t>
            </a:fld>
            <a:endParaRPr lang="en-GB"/>
          </a:p>
        </p:txBody>
      </p:sp>
    </p:spTree>
    <p:extLst>
      <p:ext uri="{BB962C8B-B14F-4D97-AF65-F5344CB8AC3E}">
        <p14:creationId xmlns:p14="http://schemas.microsoft.com/office/powerpoint/2010/main" xmlns="" val="612228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V="1">
            <a:off x="982663" y="199667"/>
            <a:ext cx="72008" cy="53285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39668" y="5445224"/>
            <a:ext cx="83529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18667" y="1034318"/>
            <a:ext cx="5652628" cy="439248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17" name="TextBox 16"/>
              <p:cNvSpPr txBox="1"/>
              <p:nvPr/>
            </p:nvSpPr>
            <p:spPr>
              <a:xfrm>
                <a:off x="1294729" y="904104"/>
                <a:ext cx="1318373" cy="566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2</m:t>
                          </m:r>
                        </m:sub>
                      </m:sSub>
                      <m:r>
                        <a:rPr lang="en-US" b="0" i="1" smtClean="0">
                          <a:solidFill>
                            <a:schemeClr val="tx1"/>
                          </a:solidFill>
                          <a:latin typeface="Cambria Math"/>
                        </a:rPr>
                        <m:t>=</m:t>
                      </m:r>
                      <m:f>
                        <m:fPr>
                          <m:ctrlPr>
                            <a:rPr lang="en-US" b="0" i="1" smtClean="0">
                              <a:solidFill>
                                <a:schemeClr val="tx1"/>
                              </a:solidFill>
                              <a:latin typeface="Cambria Math"/>
                            </a:rPr>
                          </m:ctrlPr>
                        </m:fPr>
                        <m:num>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𝑐</m:t>
                          </m:r>
                        </m:num>
                        <m:den>
                          <m:r>
                            <a:rPr lang="en-US" b="0" i="1" smtClean="0">
                              <a:solidFill>
                                <a:schemeClr val="tx1"/>
                              </a:solidFill>
                              <a:latin typeface="Cambria Math"/>
                            </a:rPr>
                            <m:t>𝑏</m:t>
                          </m:r>
                        </m:den>
                      </m:f>
                    </m:oMath>
                  </m:oMathPara>
                </a14:m>
                <a:endParaRPr lang="en-US" dirty="0">
                  <a:solidFill>
                    <a:schemeClr val="tx1"/>
                  </a:solidFill>
                </a:endParaRPr>
              </a:p>
            </p:txBody>
          </p:sp>
        </mc:Choice>
        <mc:Fallback>
          <p:sp>
            <p:nvSpPr>
              <p:cNvPr id="17" name="TextBox 16"/>
              <p:cNvSpPr txBox="1">
                <a:spLocks noRot="1" noChangeAspect="1" noMove="1" noResize="1" noEditPoints="1" noAdjustHandles="1" noChangeArrowheads="1" noChangeShapeType="1" noTextEdit="1"/>
              </p:cNvSpPr>
              <p:nvPr/>
            </p:nvSpPr>
            <p:spPr>
              <a:xfrm>
                <a:off x="1294729" y="904104"/>
                <a:ext cx="1318373" cy="566694"/>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8" name="TextBox 17"/>
              <p:cNvSpPr txBox="1"/>
              <p:nvPr/>
            </p:nvSpPr>
            <p:spPr>
              <a:xfrm>
                <a:off x="17398" y="1234419"/>
                <a:ext cx="939937" cy="369332"/>
              </a:xfrm>
              <a:prstGeom prst="rect">
                <a:avLst/>
              </a:prstGeom>
              <a:noFill/>
            </p:spPr>
            <p:txBody>
              <a:bodyPr wrap="none" rtlCol="0">
                <a:spAutoFit/>
              </a:bodyPr>
              <a:lstStyle/>
              <a:p>
                <a:r>
                  <a:rPr lang="en-US" dirty="0" smtClean="0">
                    <a:solidFill>
                      <a:schemeClr val="tx1"/>
                    </a:solidFill>
                  </a:rPr>
                  <a:t>BR(</a:t>
                </a:r>
                <a14:m>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2</m:t>
                        </m:r>
                      </m:sub>
                    </m:sSub>
                  </m:oMath>
                </a14:m>
                <a:r>
                  <a:rPr lang="en-US" dirty="0" smtClean="0">
                    <a:solidFill>
                      <a:schemeClr val="tx1"/>
                    </a:solidFill>
                  </a:rPr>
                  <a:t>)</a:t>
                </a:r>
                <a:endParaRPr lang="en-US" dirty="0">
                  <a:solidFill>
                    <a:schemeClr val="tx1"/>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17398" y="1234419"/>
                <a:ext cx="939937" cy="369332"/>
              </a:xfrm>
              <a:prstGeom prst="rect">
                <a:avLst/>
              </a:prstGeom>
              <a:blipFill rotWithShape="1">
                <a:blip r:embed="rId3" cstate="print"/>
                <a:stretch>
                  <a:fillRect l="-5844" t="-8197" r="-4545" b="-24590"/>
                </a:stretch>
              </a:blipFill>
            </p:spPr>
            <p:txBody>
              <a:bodyPr/>
              <a:lstStyle/>
              <a:p>
                <a:r>
                  <a:rPr lang="en-US">
                    <a:noFill/>
                  </a:rPr>
                  <a:t> </a:t>
                </a:r>
              </a:p>
            </p:txBody>
          </p:sp>
        </mc:Fallback>
      </mc:AlternateContent>
      <p:cxnSp>
        <p:nvCxnSpPr>
          <p:cNvPr id="20" name="Straight Connector 19"/>
          <p:cNvCxnSpPr/>
          <p:nvPr/>
        </p:nvCxnSpPr>
        <p:spPr>
          <a:xfrm>
            <a:off x="1054671" y="1495811"/>
            <a:ext cx="4464496" cy="4032448"/>
          </a:xfrm>
          <a:prstGeom prst="line">
            <a:avLst/>
          </a:prstGeom>
          <a:ln w="285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21" name="TextBox 20"/>
              <p:cNvSpPr txBox="1"/>
              <p:nvPr/>
            </p:nvSpPr>
            <p:spPr>
              <a:xfrm>
                <a:off x="4987311" y="5528259"/>
                <a:ext cx="789126" cy="566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𝑐</m:t>
                          </m:r>
                        </m:num>
                        <m:den>
                          <m:r>
                            <a:rPr lang="en-US" b="0" i="1" smtClean="0">
                              <a:solidFill>
                                <a:schemeClr val="tx1"/>
                              </a:solidFill>
                              <a:latin typeface="Cambria Math"/>
                            </a:rPr>
                            <m:t>2</m:t>
                          </m:r>
                          <m:r>
                            <a:rPr lang="en-US" b="0" i="1" smtClean="0">
                              <a:solidFill>
                                <a:schemeClr val="tx1"/>
                              </a:solidFill>
                              <a:latin typeface="Cambria Math"/>
                            </a:rPr>
                            <m:t>𝑏</m:t>
                          </m:r>
                        </m:den>
                      </m:f>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4987311" y="5528259"/>
                <a:ext cx="789126" cy="566694"/>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2" name="TextBox 21"/>
              <p:cNvSpPr txBox="1"/>
              <p:nvPr/>
            </p:nvSpPr>
            <p:spPr>
              <a:xfrm>
                <a:off x="363599" y="2155088"/>
                <a:ext cx="5595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a:rPr>
                          </m:ctrlPr>
                        </m:sSupPr>
                        <m:e>
                          <m:r>
                            <a:rPr lang="en-US" b="0" i="1" smtClean="0">
                              <a:solidFill>
                                <a:schemeClr val="tx1"/>
                              </a:solidFill>
                              <a:latin typeface="Cambria Math"/>
                            </a:rPr>
                            <m:t>𝑞</m:t>
                          </m:r>
                        </m:e>
                        <m:sup>
                          <m:r>
                            <a:rPr lang="en-US" b="0" i="1" smtClean="0">
                              <a:solidFill>
                                <a:schemeClr val="tx1"/>
                              </a:solidFill>
                              <a:latin typeface="Cambria Math"/>
                            </a:rPr>
                            <m:t>𝑀</m:t>
                          </m:r>
                        </m:sup>
                      </m:sSup>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363599" y="2155088"/>
                <a:ext cx="559576" cy="369332"/>
              </a:xfrm>
              <a:prstGeom prst="rect">
                <a:avLst/>
              </a:prstGeom>
              <a:blipFill rotWithShape="1">
                <a:blip r:embed="rId5" cstate="print"/>
                <a:stretch>
                  <a:fillRect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3" name="TextBox 22"/>
              <p:cNvSpPr txBox="1"/>
              <p:nvPr/>
            </p:nvSpPr>
            <p:spPr>
              <a:xfrm>
                <a:off x="328912" y="3373471"/>
                <a:ext cx="559577" cy="6464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sSup>
                            <m:sSupPr>
                              <m:ctrlPr>
                                <a:rPr lang="en-US" i="1" smtClean="0">
                                  <a:solidFill>
                                    <a:schemeClr val="tx1"/>
                                  </a:solidFill>
                                  <a:latin typeface="Cambria Math"/>
                                </a:rPr>
                              </m:ctrlPr>
                            </m:sSupPr>
                            <m:e>
                              <m:r>
                                <a:rPr lang="en-US" b="0" i="1" smtClean="0">
                                  <a:solidFill>
                                    <a:schemeClr val="tx1"/>
                                  </a:solidFill>
                                  <a:latin typeface="Cambria Math"/>
                                </a:rPr>
                                <m:t>𝑞</m:t>
                              </m:r>
                            </m:e>
                            <m:sup>
                              <m:r>
                                <a:rPr lang="en-US" b="0" i="1" smtClean="0">
                                  <a:solidFill>
                                    <a:schemeClr val="tx1"/>
                                  </a:solidFill>
                                  <a:latin typeface="Cambria Math"/>
                                </a:rPr>
                                <m:t>𝑀</m:t>
                              </m:r>
                            </m:sup>
                          </m:sSup>
                        </m:num>
                        <m:den>
                          <m:r>
                            <a:rPr lang="en-US" b="0" i="1" smtClean="0">
                              <a:solidFill>
                                <a:schemeClr val="tx1"/>
                              </a:solidFill>
                              <a:latin typeface="Cambria Math"/>
                            </a:rPr>
                            <m:t>2</m:t>
                          </m:r>
                        </m:den>
                      </m:f>
                    </m:oMath>
                  </m:oMathPara>
                </a14:m>
                <a:endParaRPr lang="en-US" dirty="0">
                  <a:solidFill>
                    <a:schemeClr val="tx1"/>
                  </a:solidFill>
                </a:endParaRPr>
              </a:p>
            </p:txBody>
          </p:sp>
        </mc:Choice>
        <mc:Fallback>
          <p:sp>
            <p:nvSpPr>
              <p:cNvPr id="23" name="TextBox 22"/>
              <p:cNvSpPr txBox="1">
                <a:spLocks noRot="1" noChangeAspect="1" noMove="1" noResize="1" noEditPoints="1" noAdjustHandles="1" noChangeArrowheads="1" noChangeShapeType="1" noTextEdit="1"/>
              </p:cNvSpPr>
              <p:nvPr/>
            </p:nvSpPr>
            <p:spPr>
              <a:xfrm>
                <a:off x="328912" y="3373471"/>
                <a:ext cx="559577" cy="646459"/>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25" name="Straight Connector 24"/>
          <p:cNvCxnSpPr/>
          <p:nvPr/>
        </p:nvCxnSpPr>
        <p:spPr>
          <a:xfrm>
            <a:off x="1054671" y="1469002"/>
            <a:ext cx="5094599"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82663" y="2155088"/>
            <a:ext cx="5257956" cy="327171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07020" y="2173506"/>
            <a:ext cx="4392488" cy="332794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93169" y="1522592"/>
            <a:ext cx="112201" cy="3904214"/>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40" name="TextBox 39"/>
              <p:cNvSpPr txBox="1"/>
              <p:nvPr/>
            </p:nvSpPr>
            <p:spPr>
              <a:xfrm>
                <a:off x="6149269" y="5206869"/>
                <a:ext cx="760273" cy="564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𝑎</m:t>
                          </m:r>
                          <m:r>
                            <a:rPr lang="en-US" b="0" i="1" smtClean="0">
                              <a:latin typeface="Cambria Math"/>
                            </a:rPr>
                            <m:t>−</m:t>
                          </m:r>
                          <m:r>
                            <a:rPr lang="en-US" b="0" i="1" smtClean="0">
                              <a:latin typeface="Cambria Math"/>
                            </a:rPr>
                            <m:t>𝑐</m:t>
                          </m:r>
                        </m:num>
                        <m:den>
                          <m:r>
                            <a:rPr lang="en-US" b="0" i="1" smtClean="0">
                              <a:latin typeface="Cambria Math"/>
                            </a:rPr>
                            <m:t>𝑏</m:t>
                          </m:r>
                        </m:den>
                      </m:f>
                    </m:oMath>
                  </m:oMathPara>
                </a14:m>
                <a:endParaRPr lang="en-US" dirty="0"/>
              </a:p>
            </p:txBody>
          </p:sp>
        </mc:Choice>
        <mc:Fallback>
          <p:sp>
            <p:nvSpPr>
              <p:cNvPr id="40" name="TextBox 39"/>
              <p:cNvSpPr txBox="1">
                <a:spLocks noRot="1" noChangeAspect="1" noMove="1" noResize="1" noEditPoints="1" noAdjustHandles="1" noChangeArrowheads="1" noChangeShapeType="1" noTextEdit="1"/>
              </p:cNvSpPr>
              <p:nvPr/>
            </p:nvSpPr>
            <p:spPr>
              <a:xfrm>
                <a:off x="6149269" y="5206869"/>
                <a:ext cx="760273" cy="564898"/>
              </a:xfrm>
              <a:prstGeom prst="rect">
                <a:avLst/>
              </a:prstGeom>
              <a:blipFill rotWithShape="1">
                <a:blip r:embed="rId7" cstate="print"/>
                <a:stretch>
                  <a:fillRect/>
                </a:stretch>
              </a:blipFill>
            </p:spPr>
            <p:txBody>
              <a:bodyPr/>
              <a:lstStyle/>
              <a:p>
                <a:r>
                  <a:rPr lang="en-US">
                    <a:noFill/>
                  </a:rPr>
                  <a:t> </a:t>
                </a:r>
              </a:p>
            </p:txBody>
          </p:sp>
        </mc:Fallback>
      </mc:AlternateContent>
      <p:sp>
        <p:nvSpPr>
          <p:cNvPr id="41" name="TextBox 40"/>
          <p:cNvSpPr txBox="1"/>
          <p:nvPr/>
        </p:nvSpPr>
        <p:spPr>
          <a:xfrm>
            <a:off x="3873540" y="3327369"/>
            <a:ext cx="2165978" cy="369332"/>
          </a:xfrm>
          <a:prstGeom prst="rect">
            <a:avLst/>
          </a:prstGeom>
          <a:noFill/>
        </p:spPr>
        <p:txBody>
          <a:bodyPr wrap="none" rtlCol="0">
            <a:spAutoFit/>
          </a:bodyPr>
          <a:lstStyle/>
          <a:p>
            <a:r>
              <a:rPr lang="en-US" dirty="0" smtClean="0"/>
              <a:t>Nash  </a:t>
            </a:r>
            <a:r>
              <a:rPr lang="en-US" dirty="0" err="1" smtClean="0"/>
              <a:t>Equlibrium</a:t>
            </a:r>
            <a:endParaRPr lang="en-US" dirty="0"/>
          </a:p>
        </p:txBody>
      </p:sp>
      <p:cxnSp>
        <p:nvCxnSpPr>
          <p:cNvPr id="43" name="Straight Arrow Connector 42"/>
          <p:cNvCxnSpPr>
            <a:endCxn id="41" idx="1"/>
          </p:cNvCxnSpPr>
          <p:nvPr/>
        </p:nvCxnSpPr>
        <p:spPr>
          <a:xfrm>
            <a:off x="3684536" y="3512035"/>
            <a:ext cx="189004"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664971" y="6049935"/>
            <a:ext cx="2863733" cy="369332"/>
          </a:xfrm>
          <a:prstGeom prst="rect">
            <a:avLst/>
          </a:prstGeom>
          <a:noFill/>
        </p:spPr>
        <p:txBody>
          <a:bodyPr wrap="none" rtlCol="0">
            <a:spAutoFit/>
          </a:bodyPr>
          <a:lstStyle/>
          <a:p>
            <a:r>
              <a:rPr lang="en-US" dirty="0" smtClean="0"/>
              <a:t>Half Monopoly quantity</a:t>
            </a:r>
            <a:endParaRPr lang="en-US" dirty="0"/>
          </a:p>
        </p:txBody>
      </p:sp>
      <p:cxnSp>
        <p:nvCxnSpPr>
          <p:cNvPr id="50" name="Straight Arrow Connector 49"/>
          <p:cNvCxnSpPr/>
          <p:nvPr/>
        </p:nvCxnSpPr>
        <p:spPr>
          <a:xfrm>
            <a:off x="3501722" y="5550194"/>
            <a:ext cx="360040" cy="44314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419872" y="3617640"/>
            <a:ext cx="0" cy="18275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53" name="TextBox 52"/>
              <p:cNvSpPr txBox="1"/>
              <p:nvPr/>
            </p:nvSpPr>
            <p:spPr>
              <a:xfrm>
                <a:off x="3501722" y="5479472"/>
                <a:ext cx="959750" cy="531299"/>
              </a:xfrm>
              <a:prstGeom prst="rect">
                <a:avLst/>
              </a:prstGeom>
              <a:noFill/>
            </p:spPr>
            <p:txBody>
              <a:bodyPr wrap="none" rtlCol="0">
                <a:spAutoFit/>
              </a:bodyPr>
              <a:lstStyle/>
              <a:p>
                <a:r>
                  <a:rPr lang="en-US" dirty="0" smtClean="0">
                    <a:solidFill>
                      <a:schemeClr val="tx1"/>
                    </a:solidFill>
                  </a:rPr>
                  <a:t>BR(</a:t>
                </a:r>
                <a14:m>
                  <m:oMath xmlns:m="http://schemas.openxmlformats.org/officeDocument/2006/math">
                    <m:f>
                      <m:fPr>
                        <m:ctrlPr>
                          <a:rPr lang="en-US" i="1" smtClean="0">
                            <a:solidFill>
                              <a:schemeClr val="tx1"/>
                            </a:solidFill>
                            <a:latin typeface="Cambria Math"/>
                          </a:rPr>
                        </m:ctrlPr>
                      </m:fPr>
                      <m:num>
                        <m:sSup>
                          <m:sSupPr>
                            <m:ctrlPr>
                              <a:rPr lang="en-US" i="1" smtClean="0">
                                <a:solidFill>
                                  <a:schemeClr val="tx1"/>
                                </a:solidFill>
                                <a:latin typeface="Cambria Math"/>
                              </a:rPr>
                            </m:ctrlPr>
                          </m:sSupPr>
                          <m:e>
                            <m:r>
                              <a:rPr lang="en-US" b="0" i="1" smtClean="0">
                                <a:solidFill>
                                  <a:schemeClr val="tx1"/>
                                </a:solidFill>
                                <a:latin typeface="Cambria Math"/>
                              </a:rPr>
                              <m:t>𝑞</m:t>
                            </m:r>
                          </m:e>
                          <m:sup>
                            <m:r>
                              <a:rPr lang="en-US" b="0" i="1" smtClean="0">
                                <a:solidFill>
                                  <a:schemeClr val="tx1"/>
                                </a:solidFill>
                                <a:latin typeface="Cambria Math"/>
                              </a:rPr>
                              <m:t>𝑀</m:t>
                            </m:r>
                          </m:sup>
                        </m:sSup>
                      </m:num>
                      <m:den>
                        <m:r>
                          <a:rPr lang="en-US" b="0" i="1" smtClean="0">
                            <a:solidFill>
                              <a:schemeClr val="tx1"/>
                            </a:solidFill>
                            <a:latin typeface="Cambria Math"/>
                          </a:rPr>
                          <m:t>2</m:t>
                        </m:r>
                      </m:den>
                    </m:f>
                  </m:oMath>
                </a14:m>
                <a:r>
                  <a:rPr lang="en-US" dirty="0" smtClean="0">
                    <a:solidFill>
                      <a:schemeClr val="tx1"/>
                    </a:solidFill>
                  </a:rPr>
                  <a:t>)</a:t>
                </a:r>
                <a:endParaRPr lang="en-US" dirty="0">
                  <a:solidFill>
                    <a:schemeClr val="tx1"/>
                  </a:solidFill>
                </a:endParaRPr>
              </a:p>
            </p:txBody>
          </p:sp>
        </mc:Choice>
        <mc:Fallback>
          <p:sp>
            <p:nvSpPr>
              <p:cNvPr id="53" name="TextBox 52"/>
              <p:cNvSpPr txBox="1">
                <a:spLocks noRot="1" noChangeAspect="1" noMove="1" noResize="1" noEditPoints="1" noAdjustHandles="1" noChangeArrowheads="1" noChangeShapeType="1" noTextEdit="1"/>
              </p:cNvSpPr>
              <p:nvPr/>
            </p:nvSpPr>
            <p:spPr>
              <a:xfrm>
                <a:off x="3501722" y="5479472"/>
                <a:ext cx="959750" cy="531299"/>
              </a:xfrm>
              <a:prstGeom prst="rect">
                <a:avLst/>
              </a:prstGeom>
              <a:blipFill rotWithShape="1">
                <a:blip r:embed="rId8" cstate="print"/>
                <a:stretch>
                  <a:fillRect l="-5063" r="-4430" b="-45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4" name="TextBox 53"/>
              <p:cNvSpPr txBox="1"/>
              <p:nvPr/>
            </p:nvSpPr>
            <p:spPr>
              <a:xfrm>
                <a:off x="8003679" y="5495188"/>
                <a:ext cx="4889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oMath>
                  </m:oMathPara>
                </a14:m>
                <a:endParaRPr lang="en-US" dirty="0"/>
              </a:p>
            </p:txBody>
          </p:sp>
        </mc:Choice>
        <mc:Fallback>
          <p:sp>
            <p:nvSpPr>
              <p:cNvPr id="54" name="TextBox 53"/>
              <p:cNvSpPr txBox="1">
                <a:spLocks noRot="1" noChangeAspect="1" noMove="1" noResize="1" noEditPoints="1" noAdjustHandles="1" noChangeArrowheads="1" noChangeShapeType="1" noTextEdit="1"/>
              </p:cNvSpPr>
              <p:nvPr/>
            </p:nvSpPr>
            <p:spPr>
              <a:xfrm>
                <a:off x="8003679" y="5495188"/>
                <a:ext cx="488980" cy="369332"/>
              </a:xfrm>
              <a:prstGeom prst="rect">
                <a:avLst/>
              </a:prstGeom>
              <a:blipFill rotWithShape="1">
                <a:blip r:embed="rId9" cstate="print"/>
                <a:stretch>
                  <a:fillRect b="-81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 name="TextBox 1"/>
              <p:cNvSpPr txBox="1"/>
              <p:nvPr/>
            </p:nvSpPr>
            <p:spPr>
              <a:xfrm>
                <a:off x="4107543" y="3004457"/>
                <a:ext cx="643061" cy="4361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sup/>
                      </m:sSup>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4107543" y="3004457"/>
                <a:ext cx="643061" cy="436145"/>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608701" y="398847"/>
                <a:ext cx="4943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𝑞</m:t>
                          </m:r>
                        </m:e>
                        <m:sub>
                          <m:r>
                            <a:rPr lang="en-US" b="0" i="1" smtClean="0">
                              <a:latin typeface="Cambria Math"/>
                            </a:rPr>
                            <m:t>2</m:t>
                          </m:r>
                        </m:sub>
                      </m:sSub>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608701" y="398847"/>
                <a:ext cx="494302" cy="369332"/>
              </a:xfrm>
              <a:prstGeom prst="rect">
                <a:avLst/>
              </a:prstGeom>
              <a:blipFill rotWithShape="1">
                <a:blip r:embed="rId11" cstate="print"/>
                <a:stretch>
                  <a:fillRect b="-8197"/>
                </a:stretch>
              </a:blipFill>
            </p:spPr>
            <p:txBody>
              <a:bodyPr/>
              <a:lstStyle/>
              <a:p>
                <a:r>
                  <a:rPr lang="en-US">
                    <a:noFill/>
                  </a:rPr>
                  <a:t> </a:t>
                </a:r>
              </a:p>
            </p:txBody>
          </p:sp>
        </mc:Fallback>
      </mc:AlternateContent>
      <p:cxnSp>
        <p:nvCxnSpPr>
          <p:cNvPr id="9" name="Straight Connector 8"/>
          <p:cNvCxnSpPr/>
          <p:nvPr/>
        </p:nvCxnSpPr>
        <p:spPr>
          <a:xfrm>
            <a:off x="1054671" y="2155088"/>
            <a:ext cx="4093393" cy="18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48064" y="2164297"/>
            <a:ext cx="0" cy="328092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31" name="TextBox 30"/>
              <p:cNvSpPr txBox="1"/>
              <p:nvPr/>
            </p:nvSpPr>
            <p:spPr>
              <a:xfrm>
                <a:off x="6340860" y="3191352"/>
                <a:ext cx="1849994" cy="566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r>
                        <a:rPr lang="en-US" b="0" i="1" smtClean="0">
                          <a:solidFill>
                            <a:schemeClr val="tx1"/>
                          </a:solidFill>
                          <a:latin typeface="Cambria Math"/>
                        </a:rPr>
                        <m:t>=</m:t>
                      </m:r>
                      <m:f>
                        <m:fPr>
                          <m:ctrlPr>
                            <a:rPr lang="en-US" b="0" i="1" smtClean="0">
                              <a:solidFill>
                                <a:schemeClr val="tx1"/>
                              </a:solidFill>
                              <a:latin typeface="Cambria Math"/>
                            </a:rPr>
                          </m:ctrlPr>
                        </m:fPr>
                        <m:num>
                          <m:r>
                            <a:rPr lang="en-US" b="0" i="1" smtClean="0">
                              <a:solidFill>
                                <a:schemeClr val="tx1"/>
                              </a:solidFill>
                              <a:latin typeface="Cambria Math"/>
                            </a:rPr>
                            <m:t>𝑎</m:t>
                          </m:r>
                          <m:r>
                            <a:rPr lang="en-US" b="0" i="1" smtClean="0">
                              <a:solidFill>
                                <a:schemeClr val="tx1"/>
                              </a:solidFill>
                              <a:latin typeface="Cambria Math"/>
                            </a:rPr>
                            <m:t>−</m:t>
                          </m:r>
                          <m:r>
                            <a:rPr lang="en-US" b="0" i="1" smtClean="0">
                              <a:solidFill>
                                <a:schemeClr val="tx1"/>
                              </a:solidFill>
                              <a:latin typeface="Cambria Math"/>
                            </a:rPr>
                            <m:t>𝑐</m:t>
                          </m:r>
                        </m:num>
                        <m:den>
                          <m:r>
                            <a:rPr lang="en-US" b="0" i="1" smtClean="0">
                              <a:solidFill>
                                <a:schemeClr val="tx1"/>
                              </a:solidFill>
                              <a:latin typeface="Cambria Math"/>
                            </a:rPr>
                            <m:t>2</m:t>
                          </m:r>
                          <m:r>
                            <a:rPr lang="en-US" b="0" i="1" smtClean="0">
                              <a:solidFill>
                                <a:schemeClr val="tx1"/>
                              </a:solidFill>
                              <a:latin typeface="Cambria Math"/>
                            </a:rPr>
                            <m:t>𝑏</m:t>
                          </m:r>
                        </m:den>
                      </m:f>
                      <m:r>
                        <a:rPr lang="en-US" b="0" i="1" smtClean="0">
                          <a:solidFill>
                            <a:schemeClr val="tx1"/>
                          </a:solidFill>
                          <a:latin typeface="Cambria Math"/>
                        </a:rPr>
                        <m:t>−</m:t>
                      </m:r>
                      <m:f>
                        <m:fPr>
                          <m:ctrlPr>
                            <a:rPr lang="en-US" b="0" i="1" smtClean="0">
                              <a:solidFill>
                                <a:schemeClr val="tx1"/>
                              </a:solidFill>
                              <a:latin typeface="Cambria Math"/>
                            </a:rPr>
                          </m:ctrlPr>
                        </m:fPr>
                        <m:num>
                          <m:sSub>
                            <m:sSubPr>
                              <m:ctrlPr>
                                <a:rPr lang="en-US" b="0" i="1" smtClean="0">
                                  <a:solidFill>
                                    <a:schemeClr val="tx1"/>
                                  </a:solidFill>
                                  <a:latin typeface="Cambria Math"/>
                                </a:rPr>
                              </m:ctrlPr>
                            </m:sSubPr>
                            <m:e>
                              <m:r>
                                <a:rPr lang="en-US" b="0" i="1" smtClean="0">
                                  <a:solidFill>
                                    <a:schemeClr val="tx1"/>
                                  </a:solidFill>
                                  <a:latin typeface="Cambria Math"/>
                                </a:rPr>
                                <m:t>𝑞</m:t>
                              </m:r>
                            </m:e>
                            <m:sub>
                              <m:r>
                                <a:rPr lang="en-US" b="0" i="1" smtClean="0">
                                  <a:solidFill>
                                    <a:schemeClr val="tx1"/>
                                  </a:solidFill>
                                  <a:latin typeface="Cambria Math"/>
                                </a:rPr>
                                <m:t>1</m:t>
                              </m:r>
                            </m:sub>
                          </m:sSub>
                        </m:num>
                        <m:den>
                          <m:r>
                            <a:rPr lang="en-US" b="0" i="1" smtClean="0">
                              <a:solidFill>
                                <a:schemeClr val="tx1"/>
                              </a:solidFill>
                              <a:latin typeface="Cambria Math"/>
                            </a:rPr>
                            <m:t>2</m:t>
                          </m:r>
                        </m:den>
                      </m:f>
                    </m:oMath>
                  </m:oMathPara>
                </a14:m>
                <a:endParaRPr lang="en-US" dirty="0">
                  <a:solidFill>
                    <a:schemeClr val="tx1"/>
                  </a:solidFill>
                </a:endParaRPr>
              </a:p>
            </p:txBody>
          </p:sp>
        </mc:Choice>
        <mc:Fallback>
          <p:sp>
            <p:nvSpPr>
              <p:cNvPr id="31" name="TextBox 30"/>
              <p:cNvSpPr txBox="1">
                <a:spLocks noRot="1" noChangeAspect="1" noMove="1" noResize="1" noEditPoints="1" noAdjustHandles="1" noChangeArrowheads="1" noChangeShapeType="1" noTextEdit="1"/>
              </p:cNvSpPr>
              <p:nvPr/>
            </p:nvSpPr>
            <p:spPr>
              <a:xfrm>
                <a:off x="6340860" y="3191352"/>
                <a:ext cx="1849994" cy="566694"/>
              </a:xfrm>
              <a:prstGeom prst="rect">
                <a:avLst/>
              </a:prstGeom>
              <a:blipFill rotWithShape="1">
                <a:blip r:embed="rId1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TextBox 6"/>
              <p:cNvSpPr txBox="1"/>
              <p:nvPr/>
            </p:nvSpPr>
            <p:spPr>
              <a:xfrm>
                <a:off x="6530913" y="3071270"/>
                <a:ext cx="37862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6530913" y="3071270"/>
                <a:ext cx="378629" cy="369332"/>
              </a:xfrm>
              <a:prstGeom prst="rect">
                <a:avLst/>
              </a:prstGeom>
              <a:blipFill rotWithShape="1">
                <a:blip r:embed="rId1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TextBox 9"/>
              <p:cNvSpPr txBox="1"/>
              <p:nvPr/>
            </p:nvSpPr>
            <p:spPr>
              <a:xfrm>
                <a:off x="8001539" y="3045896"/>
                <a:ext cx="37862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8001539" y="3045896"/>
                <a:ext cx="378629" cy="369332"/>
              </a:xfrm>
              <a:prstGeom prst="rect">
                <a:avLst/>
              </a:prstGeom>
              <a:blipFill rotWithShape="1">
                <a:blip r:embed="rId14" cstate="print"/>
                <a:stretch>
                  <a:fillRect/>
                </a:stretch>
              </a:blipFill>
            </p:spPr>
            <p:txBody>
              <a:bodyPr/>
              <a:lstStyle/>
              <a:p>
                <a:r>
                  <a:rPr lang="en-US">
                    <a:noFill/>
                  </a:rPr>
                  <a:t> </a:t>
                </a:r>
              </a:p>
            </p:txBody>
          </p:sp>
        </mc:Fallback>
      </mc:AlternateContent>
      <p:cxnSp>
        <p:nvCxnSpPr>
          <p:cNvPr id="15" name="Straight Connector 14"/>
          <p:cNvCxnSpPr/>
          <p:nvPr/>
        </p:nvCxnSpPr>
        <p:spPr>
          <a:xfrm>
            <a:off x="3611641" y="3837478"/>
            <a:ext cx="0" cy="1687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54671" y="3837478"/>
            <a:ext cx="255697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Date Placeholder 33"/>
          <p:cNvSpPr>
            <a:spLocks noGrp="1"/>
          </p:cNvSpPr>
          <p:nvPr>
            <p:ph type="dt" sz="half" idx="10"/>
          </p:nvPr>
        </p:nvSpPr>
        <p:spPr/>
        <p:txBody>
          <a:bodyPr/>
          <a:lstStyle/>
          <a:p>
            <a:fld id="{DF6B0AEC-FBFC-415D-8043-7BB8465861B8}" type="datetime1">
              <a:rPr lang="en-GB" smtClean="0"/>
              <a:pPr/>
              <a:t>01/12/2013</a:t>
            </a:fld>
            <a:endParaRPr lang="en-GB"/>
          </a:p>
        </p:txBody>
      </p:sp>
      <p:sp>
        <p:nvSpPr>
          <p:cNvPr id="36" name="Slide Number Placeholder 35"/>
          <p:cNvSpPr>
            <a:spLocks noGrp="1"/>
          </p:cNvSpPr>
          <p:nvPr>
            <p:ph type="sldNum" sz="quarter" idx="12"/>
          </p:nvPr>
        </p:nvSpPr>
        <p:spPr/>
        <p:txBody>
          <a:bodyPr/>
          <a:lstStyle/>
          <a:p>
            <a:fld id="{1AC99574-BD32-4BAE-A6F6-2684FFE94A8F}" type="slidenum">
              <a:rPr lang="en-GB" smtClean="0"/>
              <a:pPr/>
              <a:t>27</a:t>
            </a:fld>
            <a:endParaRPr lang="en-GB"/>
          </a:p>
        </p:txBody>
      </p:sp>
    </p:spTree>
    <p:extLst>
      <p:ext uri="{BB962C8B-B14F-4D97-AF65-F5344CB8AC3E}">
        <p14:creationId xmlns:p14="http://schemas.microsoft.com/office/powerpoint/2010/main" xmlns="" val="612228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TextBox 3"/>
              <p:cNvSpPr txBox="1"/>
              <p:nvPr/>
            </p:nvSpPr>
            <p:spPr>
              <a:xfrm>
                <a:off x="827584" y="476672"/>
                <a:ext cx="7992888" cy="5370060"/>
              </a:xfrm>
              <a:prstGeom prst="rect">
                <a:avLst/>
              </a:prstGeom>
              <a:noFill/>
            </p:spPr>
            <p:txBody>
              <a:bodyPr wrap="square" rtlCol="0">
                <a:spAutoFit/>
              </a:bodyPr>
              <a:lstStyle/>
              <a:p>
                <a:r>
                  <a:rPr lang="en-US" sz="2800" dirty="0" smtClean="0">
                    <a:solidFill>
                      <a:schemeClr val="tx1"/>
                    </a:solidFill>
                  </a:rPr>
                  <a:t>Bertrand Competition</a:t>
                </a:r>
              </a:p>
              <a:p>
                <a:r>
                  <a:rPr lang="en-US" sz="2000" dirty="0" smtClean="0">
                    <a:solidFill>
                      <a:schemeClr val="tx1"/>
                    </a:solidFill>
                  </a:rPr>
                  <a:t>Players :</a:t>
                </a:r>
                <a:r>
                  <a:rPr lang="en-US" sz="2000" dirty="0" err="1" smtClean="0">
                    <a:solidFill>
                      <a:schemeClr val="tx1"/>
                    </a:solidFill>
                  </a:rPr>
                  <a:t>pepsi</a:t>
                </a:r>
                <a:r>
                  <a:rPr lang="en-US" sz="2000" dirty="0" smtClean="0">
                    <a:solidFill>
                      <a:schemeClr val="tx1"/>
                    </a:solidFill>
                  </a:rPr>
                  <a:t> and cola </a:t>
                </a:r>
              </a:p>
              <a:p>
                <a:r>
                  <a:rPr lang="en-US" sz="2000" dirty="0" smtClean="0">
                    <a:solidFill>
                      <a:schemeClr val="tx1"/>
                    </a:solidFill>
                  </a:rPr>
                  <a:t>C:Marginal cost</a:t>
                </a:r>
                <a:br>
                  <a:rPr lang="en-US" sz="2000" dirty="0" smtClean="0">
                    <a:solidFill>
                      <a:schemeClr val="tx1"/>
                    </a:solidFill>
                  </a:rPr>
                </a:br>
                <a:r>
                  <a:rPr lang="en-US" sz="2000" dirty="0" smtClean="0">
                    <a:solidFill>
                      <a:schemeClr val="tx1"/>
                    </a:solidFill>
                  </a:rPr>
                  <a:t>strategies=prices </a:t>
                </a:r>
                <a14:m>
                  <m:oMath xmlns:m="http://schemas.openxmlformats.org/officeDocument/2006/math">
                    <m:sSub>
                      <m:sSubPr>
                        <m:ctrlPr>
                          <a:rPr lang="en-US" sz="2000" i="1" smtClean="0">
                            <a:solidFill>
                              <a:schemeClr val="tx1"/>
                            </a:solidFill>
                            <a:latin typeface="Cambria Math"/>
                          </a:rPr>
                        </m:ctrlPr>
                      </m:sSubPr>
                      <m:e>
                        <m:r>
                          <a:rPr lang="en-US" sz="2000" b="0" i="1" smtClean="0">
                            <a:solidFill>
                              <a:schemeClr val="tx1"/>
                            </a:solidFill>
                            <a:latin typeface="Cambria Math"/>
                          </a:rPr>
                          <m:t>𝑝</m:t>
                        </m:r>
                      </m:e>
                      <m:sub>
                        <m:r>
                          <a:rPr lang="en-US" sz="2000" b="0" i="1" smtClean="0">
                            <a:solidFill>
                              <a:schemeClr val="tx1"/>
                            </a:solidFill>
                            <a:latin typeface="Cambria Math"/>
                          </a:rPr>
                          <m:t>1</m:t>
                        </m:r>
                      </m:sub>
                    </m:sSub>
                  </m:oMath>
                </a14:m>
                <a:r>
                  <a:rPr lang="en-US" sz="2000" dirty="0" smtClean="0">
                    <a:solidFill>
                      <a:schemeClr val="tx1"/>
                    </a:solidFill>
                  </a:rPr>
                  <a:t>,</a:t>
                </a:r>
                <a14:m>
                  <m:oMath xmlns:m="http://schemas.openxmlformats.org/officeDocument/2006/math">
                    <m:sSub>
                      <m:sSubPr>
                        <m:ctrlPr>
                          <a:rPr lang="en-US" sz="2000" i="1" dirty="0" smtClean="0">
                            <a:solidFill>
                              <a:schemeClr val="tx1"/>
                            </a:solidFill>
                            <a:latin typeface="Cambria Math"/>
                          </a:rPr>
                        </m:ctrlPr>
                      </m:sSubPr>
                      <m:e>
                        <m:r>
                          <a:rPr lang="en-US" sz="2000" b="0" i="1" dirty="0" smtClean="0">
                            <a:solidFill>
                              <a:schemeClr val="tx1"/>
                            </a:solidFill>
                            <a:latin typeface="Cambria Math"/>
                          </a:rPr>
                          <m:t>𝑝</m:t>
                        </m:r>
                      </m:e>
                      <m:sub>
                        <m:r>
                          <a:rPr lang="en-US" sz="2000" b="0" i="1" dirty="0" smtClean="0">
                            <a:solidFill>
                              <a:schemeClr val="tx1"/>
                            </a:solidFill>
                            <a:latin typeface="Cambria Math"/>
                          </a:rPr>
                          <m:t>2</m:t>
                        </m:r>
                      </m:sub>
                    </m:sSub>
                  </m:oMath>
                </a14:m>
                <a:r>
                  <a:rPr lang="en-US" sz="2000" dirty="0" smtClean="0">
                    <a:solidFill>
                      <a:schemeClr val="tx1"/>
                    </a:solidFill>
                  </a:rPr>
                  <a:t>,0</a:t>
                </a:r>
                <a14:m>
                  <m:oMath xmlns:m="http://schemas.openxmlformats.org/officeDocument/2006/math">
                    <m:r>
                      <a:rPr lang="en-US" sz="2000" i="1" dirty="0" smtClean="0">
                        <a:solidFill>
                          <a:schemeClr val="tx1"/>
                        </a:solidFill>
                        <a:latin typeface="Cambria Math"/>
                        <a:ea typeface="Cambria Math"/>
                      </a:rPr>
                      <m:t>≤</m:t>
                    </m:r>
                    <m:sSub>
                      <m:sSubPr>
                        <m:ctrlPr>
                          <a:rPr lang="en-US" sz="2000" i="1" dirty="0" smtClean="0">
                            <a:solidFill>
                              <a:schemeClr val="tx1"/>
                            </a:solidFill>
                            <a:latin typeface="Cambria Math"/>
                            <a:ea typeface="Cambria Math"/>
                          </a:rPr>
                        </m:ctrlPr>
                      </m:sSubPr>
                      <m:e>
                        <m:r>
                          <a:rPr lang="en-US" sz="2000" b="0" i="1" dirty="0" smtClean="0">
                            <a:solidFill>
                              <a:schemeClr val="tx1"/>
                            </a:solidFill>
                            <a:latin typeface="Cambria Math"/>
                            <a:ea typeface="Cambria Math"/>
                          </a:rPr>
                          <m:t>𝑝</m:t>
                        </m:r>
                      </m:e>
                      <m:sub>
                        <m:r>
                          <a:rPr lang="en-US" sz="2000" b="0" i="1" dirty="0" smtClean="0">
                            <a:solidFill>
                              <a:schemeClr val="tx1"/>
                            </a:solidFill>
                            <a:latin typeface="Cambria Math"/>
                            <a:ea typeface="Cambria Math"/>
                          </a:rPr>
                          <m:t>𝑖</m:t>
                        </m:r>
                      </m:sub>
                    </m:sSub>
                    <m:r>
                      <a:rPr lang="en-US" sz="2000" i="1" dirty="0" smtClean="0">
                        <a:solidFill>
                          <a:schemeClr val="tx1"/>
                        </a:solidFill>
                        <a:latin typeface="Cambria Math"/>
                        <a:ea typeface="Cambria Math"/>
                      </a:rPr>
                      <m:t>≤</m:t>
                    </m:r>
                    <m:r>
                      <a:rPr lang="en-US" sz="2000" b="0" i="1" dirty="0" smtClean="0">
                        <a:solidFill>
                          <a:schemeClr val="tx1"/>
                        </a:solidFill>
                        <a:latin typeface="Cambria Math"/>
                        <a:ea typeface="Cambria Math"/>
                      </a:rPr>
                      <m:t>1</m:t>
                    </m:r>
                  </m:oMath>
                </a14:m>
                <a:endParaRPr lang="en-US" sz="2000" b="0" dirty="0" smtClean="0">
                  <a:solidFill>
                    <a:schemeClr val="tx1"/>
                  </a:solidFill>
                  <a:ea typeface="Cambria Math"/>
                </a:endParaRPr>
              </a:p>
              <a:p>
                <a:r>
                  <a:rPr lang="en-US" sz="2000" dirty="0" smtClean="0">
                    <a:solidFill>
                      <a:schemeClr val="tx1"/>
                    </a:solidFill>
                  </a:rPr>
                  <a:t>Q(p)=total quantity demand by market</a:t>
                </a:r>
              </a:p>
              <a:p>
                <a:r>
                  <a:rPr lang="en-US" sz="2000" dirty="0" smtClean="0">
                    <a:solidFill>
                      <a:schemeClr val="tx1"/>
                    </a:solidFill>
                  </a:rPr>
                  <a:t>Q(p)=1-p,Quantity of price p</a:t>
                </a:r>
              </a:p>
              <a:p>
                <a:r>
                  <a:rPr lang="en-US" sz="2000" dirty="0" smtClean="0">
                    <a:solidFill>
                      <a:schemeClr val="tx1"/>
                    </a:solidFill>
                  </a:rPr>
                  <a:t>Demand      </a:t>
                </a:r>
                <a14:m>
                  <m:oMath xmlns:m="http://schemas.openxmlformats.org/officeDocument/2006/math">
                    <m:sSub>
                      <m:sSubPr>
                        <m:ctrlPr>
                          <a:rPr lang="en-US" sz="2000" i="1" smtClean="0">
                            <a:solidFill>
                              <a:schemeClr val="tx1"/>
                            </a:solidFill>
                            <a:latin typeface="Cambria Math"/>
                          </a:rPr>
                        </m:ctrlPr>
                      </m:sSubPr>
                      <m:e/>
                      <m:sub>
                        <m:sSub>
                          <m:sSubPr>
                            <m:ctrlPr>
                              <a:rPr lang="en-US" sz="2000" b="0" i="1" smtClean="0">
                                <a:solidFill>
                                  <a:schemeClr val="tx1"/>
                                </a:solidFill>
                                <a:latin typeface="Cambria Math"/>
                              </a:rPr>
                            </m:ctrlPr>
                          </m:sSubPr>
                          <m:e>
                            <m:r>
                              <a:rPr lang="en-US" sz="2000" b="0" i="1" smtClean="0">
                                <a:solidFill>
                                  <a:schemeClr val="tx1"/>
                                </a:solidFill>
                                <a:latin typeface="Cambria Math"/>
                              </a:rPr>
                              <m:t>𝑞</m:t>
                            </m:r>
                          </m:e>
                          <m:sub>
                            <m:r>
                              <a:rPr lang="en-US" sz="2000" b="0" i="1" smtClean="0">
                                <a:solidFill>
                                  <a:schemeClr val="tx1"/>
                                </a:solidFill>
                                <a:latin typeface="Cambria Math"/>
                              </a:rPr>
                              <m:t>1</m:t>
                            </m:r>
                          </m:sub>
                        </m:sSub>
                        <m:r>
                          <a:rPr lang="en-US" sz="2000" b="0" i="1" smtClean="0">
                            <a:solidFill>
                              <a:schemeClr val="tx1"/>
                            </a:solidFill>
                            <a:latin typeface="Cambria Math"/>
                          </a:rPr>
                          <m:t>=</m:t>
                        </m:r>
                        <m:d>
                          <m:dPr>
                            <m:begChr m:val="{"/>
                            <m:endChr m:val=""/>
                            <m:ctrlPr>
                              <a:rPr lang="en-US" sz="2000" b="0" i="1" smtClean="0">
                                <a:solidFill>
                                  <a:schemeClr val="tx1"/>
                                </a:solidFill>
                                <a:latin typeface="Cambria Math"/>
                              </a:rPr>
                            </m:ctrlPr>
                          </m:dPr>
                          <m:e>
                            <m:eqArr>
                              <m:eqArrPr>
                                <m:ctrlPr>
                                  <a:rPr lang="en-US" sz="2000" b="0" i="1" smtClean="0">
                                    <a:solidFill>
                                      <a:schemeClr val="tx1"/>
                                    </a:solidFill>
                                    <a:latin typeface="Cambria Math"/>
                                  </a:rPr>
                                </m:ctrlPr>
                              </m:eqArrPr>
                              <m:e>
                                <m:r>
                                  <a:rPr lang="en-US" sz="2000" b="0" i="1" smtClean="0">
                                    <a:solidFill>
                                      <a:schemeClr val="tx1"/>
                                    </a:solidFill>
                                    <a:latin typeface="Cambria Math"/>
                                  </a:rPr>
                                  <m:t>1−</m:t>
                                </m:r>
                                <m:sSub>
                                  <m:sSubPr>
                                    <m:ctrlPr>
                                      <a:rPr lang="en-US" sz="2000" b="0" i="1" smtClean="0">
                                        <a:solidFill>
                                          <a:schemeClr val="tx1"/>
                                        </a:solidFill>
                                        <a:latin typeface="Cambria Math"/>
                                      </a:rPr>
                                    </m:ctrlPr>
                                  </m:sSubPr>
                                  <m:e>
                                    <m:r>
                                      <a:rPr lang="en-US" sz="2000" b="0" i="1" smtClean="0">
                                        <a:solidFill>
                                          <a:schemeClr val="tx1"/>
                                        </a:solidFill>
                                        <a:latin typeface="Cambria Math"/>
                                      </a:rPr>
                                      <m:t>𝑝</m:t>
                                    </m:r>
                                  </m:e>
                                  <m:sub>
                                    <m:r>
                                      <a:rPr lang="en-US" sz="2000" b="0" i="1" smtClean="0">
                                        <a:solidFill>
                                          <a:schemeClr val="tx1"/>
                                        </a:solidFill>
                                        <a:latin typeface="Cambria Math"/>
                                      </a:rPr>
                                      <m:t>1</m:t>
                                    </m:r>
                                  </m:sub>
                                </m:sSub>
                                <m:r>
                                  <a:rPr lang="en-US" sz="2000" b="0" i="1" smtClean="0">
                                    <a:solidFill>
                                      <a:schemeClr val="tx1"/>
                                    </a:solidFill>
                                    <a:latin typeface="Cambria Math"/>
                                  </a:rPr>
                                  <m:t>         </m:t>
                                </m:r>
                                <m:r>
                                  <a:rPr lang="en-US" sz="2000" b="0" i="1" smtClean="0">
                                    <a:solidFill>
                                      <a:schemeClr val="tx1"/>
                                    </a:solidFill>
                                    <a:latin typeface="Cambria Math"/>
                                  </a:rPr>
                                  <m:t>𝑖𝑓</m:t>
                                </m:r>
                                <m:r>
                                  <a:rPr lang="en-US" sz="2000" b="0" i="1" smtClean="0">
                                    <a:solidFill>
                                      <a:schemeClr val="tx1"/>
                                    </a:solidFill>
                                    <a:latin typeface="Cambria Math"/>
                                  </a:rPr>
                                  <m:t>    </m:t>
                                </m:r>
                                <m:sSub>
                                  <m:sSubPr>
                                    <m:ctrlPr>
                                      <a:rPr lang="en-US" sz="2000" b="0" i="1" smtClean="0">
                                        <a:solidFill>
                                          <a:schemeClr val="tx1"/>
                                        </a:solidFill>
                                        <a:latin typeface="Cambria Math"/>
                                      </a:rPr>
                                    </m:ctrlPr>
                                  </m:sSubPr>
                                  <m:e>
                                    <m:r>
                                      <a:rPr lang="en-US" sz="2000" b="0" i="1" smtClean="0">
                                        <a:solidFill>
                                          <a:schemeClr val="tx1"/>
                                        </a:solidFill>
                                        <a:latin typeface="Cambria Math"/>
                                      </a:rPr>
                                      <m:t>𝑝</m:t>
                                    </m:r>
                                  </m:e>
                                  <m:sub>
                                    <m:r>
                                      <a:rPr lang="en-US" sz="2000" b="0" i="1" smtClean="0">
                                        <a:solidFill>
                                          <a:schemeClr val="tx1"/>
                                        </a:solidFill>
                                        <a:latin typeface="Cambria Math"/>
                                      </a:rPr>
                                      <m:t>1</m:t>
                                    </m:r>
                                  </m:sub>
                                </m:sSub>
                                <m:r>
                                  <a:rPr lang="en-US" sz="2000" b="0" i="1" smtClean="0">
                                    <a:solidFill>
                                      <a:schemeClr val="tx1"/>
                                    </a:solidFill>
                                    <a:latin typeface="Cambria Math"/>
                                    <a:ea typeface="Cambria Math"/>
                                  </a:rPr>
                                  <m:t>≤</m:t>
                                </m:r>
                                <m:sSub>
                                  <m:sSubPr>
                                    <m:ctrlPr>
                                      <a:rPr lang="en-US" sz="2000" b="0" i="1" smtClean="0">
                                        <a:solidFill>
                                          <a:schemeClr val="tx1"/>
                                        </a:solidFill>
                                        <a:latin typeface="Cambria Math"/>
                                        <a:ea typeface="Cambria Math"/>
                                      </a:rPr>
                                    </m:ctrlPr>
                                  </m:sSubPr>
                                  <m:e>
                                    <m:r>
                                      <a:rPr lang="en-US" sz="2000" b="0" i="1" smtClean="0">
                                        <a:solidFill>
                                          <a:schemeClr val="tx1"/>
                                        </a:solidFill>
                                        <a:latin typeface="Cambria Math"/>
                                        <a:ea typeface="Cambria Math"/>
                                      </a:rPr>
                                      <m:t>𝑝</m:t>
                                    </m:r>
                                  </m:e>
                                  <m:sub>
                                    <m:r>
                                      <a:rPr lang="en-US" sz="2000" b="0" i="1" smtClean="0">
                                        <a:solidFill>
                                          <a:schemeClr val="tx1"/>
                                        </a:solidFill>
                                        <a:latin typeface="Cambria Math"/>
                                        <a:ea typeface="Cambria Math"/>
                                      </a:rPr>
                                      <m:t>2</m:t>
                                    </m:r>
                                  </m:sub>
                                </m:sSub>
                              </m:e>
                              <m:e>
                                <m:r>
                                  <a:rPr lang="en-US" b="0" i="1" smtClean="0">
                                    <a:solidFill>
                                      <a:schemeClr val="tx1"/>
                                    </a:solidFill>
                                    <a:latin typeface="Cambria Math"/>
                                  </a:rPr>
                                  <m:t>0                         </m:t>
                                </m:r>
                                <m:r>
                                  <a:rPr lang="en-US" b="0" i="1" smtClean="0">
                                    <a:solidFill>
                                      <a:schemeClr val="tx1"/>
                                    </a:solidFill>
                                    <a:latin typeface="Cambria Math"/>
                                  </a:rPr>
                                  <m:t>𝑖𝑓</m:t>
                                </m:r>
                                <m:r>
                                  <a:rPr lang="en-US" b="0" i="1" smtClean="0">
                                    <a:solidFill>
                                      <a:schemeClr val="tx1"/>
                                    </a:solidFill>
                                    <a:latin typeface="Cambria Math"/>
                                  </a:rPr>
                                  <m:t>   </m:t>
                                </m:r>
                                <m:sSub>
                                  <m:sSubPr>
                                    <m:ctrlPr>
                                      <a:rPr lang="en-US" b="0" i="1" smtClean="0">
                                        <a:solidFill>
                                          <a:schemeClr val="tx1"/>
                                        </a:solidFill>
                                        <a:latin typeface="Cambria Math"/>
                                      </a:rPr>
                                    </m:ctrlPr>
                                  </m:sSubPr>
                                  <m:e>
                                    <m:r>
                                      <a:rPr lang="en-US" b="0" i="1" smtClean="0">
                                        <a:solidFill>
                                          <a:schemeClr val="tx1"/>
                                        </a:solidFill>
                                        <a:latin typeface="Cambria Math"/>
                                      </a:rPr>
                                      <m:t>𝑝</m:t>
                                    </m:r>
                                  </m:e>
                                  <m:sub>
                                    <m:r>
                                      <a:rPr lang="en-US" b="0" i="1" smtClean="0">
                                        <a:solidFill>
                                          <a:schemeClr val="tx1"/>
                                        </a:solidFill>
                                        <a:latin typeface="Cambria Math"/>
                                      </a:rPr>
                                      <m:t>1</m:t>
                                    </m:r>
                                  </m:sub>
                                </m:sSub>
                                <m:r>
                                  <a:rPr lang="en-US" b="0" i="1" smtClean="0">
                                    <a:solidFill>
                                      <a:schemeClr val="tx1"/>
                                    </a:solidFill>
                                    <a:latin typeface="Cambria Math"/>
                                    <a:ea typeface="Cambria Math"/>
                                  </a:rPr>
                                  <m:t>≥</m:t>
                                </m:r>
                                <m:sSub>
                                  <m:sSubPr>
                                    <m:ctrlPr>
                                      <a:rPr lang="en-US" b="0" i="1" smtClean="0">
                                        <a:solidFill>
                                          <a:schemeClr val="tx1"/>
                                        </a:solidFill>
                                        <a:latin typeface="Cambria Math"/>
                                        <a:ea typeface="Cambria Math"/>
                                      </a:rPr>
                                    </m:ctrlPr>
                                  </m:sSubPr>
                                  <m:e>
                                    <m:r>
                                      <a:rPr lang="en-US" b="0" i="1" smtClean="0">
                                        <a:solidFill>
                                          <a:schemeClr val="tx1"/>
                                        </a:solidFill>
                                        <a:latin typeface="Cambria Math"/>
                                        <a:ea typeface="Cambria Math"/>
                                      </a:rPr>
                                      <m:t>𝑝</m:t>
                                    </m:r>
                                  </m:e>
                                  <m:sub>
                                    <m:r>
                                      <a:rPr lang="en-US" b="0" i="1" smtClean="0">
                                        <a:solidFill>
                                          <a:schemeClr val="tx1"/>
                                        </a:solidFill>
                                        <a:latin typeface="Cambria Math"/>
                                        <a:ea typeface="Cambria Math"/>
                                      </a:rPr>
                                      <m:t>2</m:t>
                                    </m:r>
                                  </m:sub>
                                </m:sSub>
                              </m:e>
                              <m:e>
                                <m:f>
                                  <m:fPr>
                                    <m:ctrlPr>
                                      <a:rPr lang="en-US" i="1" smtClean="0">
                                        <a:solidFill>
                                          <a:schemeClr val="tx1"/>
                                        </a:solidFill>
                                        <a:latin typeface="Cambria Math"/>
                                      </a:rPr>
                                    </m:ctrlPr>
                                  </m:fPr>
                                  <m:num>
                                    <m:r>
                                      <a:rPr lang="en-US" b="0" i="1" smtClean="0">
                                        <a:solidFill>
                                          <a:schemeClr val="tx1"/>
                                        </a:solidFill>
                                        <a:latin typeface="Cambria Math"/>
                                      </a:rPr>
                                      <m:t>1−</m:t>
                                    </m:r>
                                    <m:sSub>
                                      <m:sSubPr>
                                        <m:ctrlPr>
                                          <a:rPr lang="en-US" b="0" i="1" smtClean="0">
                                            <a:solidFill>
                                              <a:schemeClr val="tx1"/>
                                            </a:solidFill>
                                            <a:latin typeface="Cambria Math"/>
                                          </a:rPr>
                                        </m:ctrlPr>
                                      </m:sSubPr>
                                      <m:e>
                                        <m:r>
                                          <a:rPr lang="en-US" b="0" i="1" smtClean="0">
                                            <a:solidFill>
                                              <a:schemeClr val="tx1"/>
                                            </a:solidFill>
                                            <a:latin typeface="Cambria Math"/>
                                          </a:rPr>
                                          <m:t>𝑝</m:t>
                                        </m:r>
                                      </m:e>
                                      <m:sub>
                                        <m:r>
                                          <a:rPr lang="en-US" b="0" i="1" smtClean="0">
                                            <a:solidFill>
                                              <a:schemeClr val="tx1"/>
                                            </a:solidFill>
                                            <a:latin typeface="Cambria Math"/>
                                          </a:rPr>
                                          <m:t>1</m:t>
                                        </m:r>
                                      </m:sub>
                                    </m:sSub>
                                  </m:num>
                                  <m:den>
                                    <m:r>
                                      <a:rPr lang="en-US" b="0" i="1" smtClean="0">
                                        <a:solidFill>
                                          <a:schemeClr val="tx1"/>
                                        </a:solidFill>
                                        <a:latin typeface="Cambria Math"/>
                                      </a:rPr>
                                      <m:t>2</m:t>
                                    </m:r>
                                  </m:den>
                                </m:f>
                                <m:r>
                                  <a:rPr lang="en-US" b="0" i="1" smtClean="0">
                                    <a:solidFill>
                                      <a:schemeClr val="tx1"/>
                                    </a:solidFill>
                                    <a:latin typeface="Cambria Math"/>
                                  </a:rPr>
                                  <m:t>                 </m:t>
                                </m:r>
                                <m:r>
                                  <a:rPr lang="en-US" b="0" i="1" smtClean="0">
                                    <a:solidFill>
                                      <a:schemeClr val="tx1"/>
                                    </a:solidFill>
                                    <a:latin typeface="Cambria Math"/>
                                  </a:rPr>
                                  <m:t>𝑖𝑓</m:t>
                                </m:r>
                                <m:r>
                                  <a:rPr lang="en-US" b="0" i="1" smtClean="0">
                                    <a:solidFill>
                                      <a:schemeClr val="tx1"/>
                                    </a:solidFill>
                                    <a:latin typeface="Cambria Math"/>
                                  </a:rPr>
                                  <m:t>     </m:t>
                                </m:r>
                                <m:sSub>
                                  <m:sSubPr>
                                    <m:ctrlPr>
                                      <a:rPr lang="en-US" b="0" i="1" smtClean="0">
                                        <a:solidFill>
                                          <a:schemeClr val="tx1"/>
                                        </a:solidFill>
                                        <a:latin typeface="Cambria Math"/>
                                      </a:rPr>
                                    </m:ctrlPr>
                                  </m:sSubPr>
                                  <m:e>
                                    <m:r>
                                      <a:rPr lang="en-US" b="0" i="1" smtClean="0">
                                        <a:solidFill>
                                          <a:schemeClr val="tx1"/>
                                        </a:solidFill>
                                        <a:latin typeface="Cambria Math"/>
                                      </a:rPr>
                                      <m:t>𝑝</m:t>
                                    </m:r>
                                  </m:e>
                                  <m:sub>
                                    <m:r>
                                      <a:rPr lang="en-US" b="0" i="1" smtClean="0">
                                        <a:solidFill>
                                          <a:schemeClr val="tx1"/>
                                        </a:solidFill>
                                        <a:latin typeface="Cambria Math"/>
                                      </a:rPr>
                                      <m:t>1</m:t>
                                    </m:r>
                                  </m:sub>
                                </m:sSub>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𝑝</m:t>
                                    </m:r>
                                  </m:e>
                                  <m:sub>
                                    <m:r>
                                      <a:rPr lang="en-US" b="0" i="1" smtClean="0">
                                        <a:solidFill>
                                          <a:schemeClr val="tx1"/>
                                        </a:solidFill>
                                        <a:latin typeface="Cambria Math"/>
                                      </a:rPr>
                                      <m:t>2</m:t>
                                    </m:r>
                                  </m:sub>
                                </m:sSub>
                              </m:e>
                            </m:eqArr>
                          </m:e>
                        </m:d>
                      </m:sub>
                    </m:sSub>
                  </m:oMath>
                </a14:m>
                <a:endParaRPr lang="en-US" sz="2000" dirty="0" smtClean="0">
                  <a:solidFill>
                    <a:schemeClr val="tx1"/>
                  </a:solidFill>
                </a:endParaRPr>
              </a:p>
              <a:p>
                <a:r>
                  <a:rPr lang="en-US" sz="2000" dirty="0" smtClean="0">
                    <a:solidFill>
                      <a:schemeClr val="tx1"/>
                    </a:solidFill>
                  </a:rPr>
                  <a:t>Payoff : Maximum Price </a:t>
                </a:r>
              </a:p>
              <a:p>
                <a14:m>
                  <m:oMath xmlns:m="http://schemas.openxmlformats.org/officeDocument/2006/math">
                    <m:d>
                      <m:dPr>
                        <m:begChr m:val="["/>
                        <m:endChr m:val="]"/>
                        <m:ctrlPr>
                          <a:rPr lang="en-US" sz="2000" i="1" smtClean="0">
                            <a:solidFill>
                              <a:schemeClr val="tx1"/>
                            </a:solidFill>
                            <a:latin typeface="Cambria Math"/>
                          </a:rPr>
                        </m:ctrlPr>
                      </m:dPr>
                      <m:e>
                        <m:sSub>
                          <m:sSubPr>
                            <m:ctrlPr>
                              <a:rPr lang="en-US" sz="2000" i="1" smtClean="0">
                                <a:solidFill>
                                  <a:schemeClr val="tx1"/>
                                </a:solidFill>
                                <a:latin typeface="Cambria Math"/>
                              </a:rPr>
                            </m:ctrlPr>
                          </m:sSubPr>
                          <m:e>
                            <m:r>
                              <a:rPr lang="en-US" sz="2000" b="0" i="1" smtClean="0">
                                <a:solidFill>
                                  <a:schemeClr val="tx1"/>
                                </a:solidFill>
                                <a:latin typeface="Cambria Math"/>
                              </a:rPr>
                              <m:t>𝑞</m:t>
                            </m:r>
                          </m:e>
                          <m:sub>
                            <m:r>
                              <a:rPr lang="en-US" sz="2000" b="0" i="1" smtClean="0">
                                <a:solidFill>
                                  <a:schemeClr val="tx1"/>
                                </a:solidFill>
                                <a:latin typeface="Cambria Math"/>
                              </a:rPr>
                              <m:t>1</m:t>
                            </m:r>
                          </m:sub>
                        </m:sSub>
                      </m:e>
                    </m:d>
                    <m:sSub>
                      <m:sSubPr>
                        <m:ctrlPr>
                          <a:rPr lang="en-US" sz="2000" i="1" smtClean="0">
                            <a:solidFill>
                              <a:schemeClr val="tx1"/>
                            </a:solidFill>
                            <a:latin typeface="Cambria Math"/>
                          </a:rPr>
                        </m:ctrlPr>
                      </m:sSubPr>
                      <m:e>
                        <m:r>
                          <a:rPr lang="en-US" sz="2000" b="0" i="1" smtClean="0">
                            <a:solidFill>
                              <a:schemeClr val="tx1"/>
                            </a:solidFill>
                            <a:latin typeface="Cambria Math"/>
                          </a:rPr>
                          <m:t>𝑝</m:t>
                        </m:r>
                      </m:e>
                      <m:sub>
                        <m:r>
                          <a:rPr lang="en-US" sz="2000" b="0" i="1" smtClean="0">
                            <a:solidFill>
                              <a:schemeClr val="tx1"/>
                            </a:solidFill>
                            <a:latin typeface="Cambria Math"/>
                          </a:rPr>
                          <m:t>1</m:t>
                        </m:r>
                      </m:sub>
                    </m:sSub>
                    <m:r>
                      <a:rPr lang="en-US" sz="2000" b="0" i="1" smtClean="0">
                        <a:solidFill>
                          <a:schemeClr val="tx1"/>
                        </a:solidFill>
                        <a:latin typeface="Cambria Math"/>
                      </a:rPr>
                      <m:t>−</m:t>
                    </m:r>
                    <m:d>
                      <m:dPr>
                        <m:begChr m:val="["/>
                        <m:endChr m:val="]"/>
                        <m:ctrlPr>
                          <a:rPr lang="en-US" sz="2000" i="1" smtClean="0">
                            <a:solidFill>
                              <a:schemeClr val="tx1"/>
                            </a:solidFill>
                            <a:latin typeface="Cambria Math"/>
                          </a:rPr>
                        </m:ctrlPr>
                      </m:dPr>
                      <m:e>
                        <m:sSub>
                          <m:sSubPr>
                            <m:ctrlPr>
                              <a:rPr lang="en-US" sz="2000" i="1" smtClean="0">
                                <a:solidFill>
                                  <a:schemeClr val="tx1"/>
                                </a:solidFill>
                                <a:latin typeface="Cambria Math"/>
                              </a:rPr>
                            </m:ctrlPr>
                          </m:sSubPr>
                          <m:e>
                            <m:r>
                              <a:rPr lang="en-US" sz="2000" b="0" i="1" smtClean="0">
                                <a:solidFill>
                                  <a:schemeClr val="tx1"/>
                                </a:solidFill>
                                <a:latin typeface="Cambria Math"/>
                              </a:rPr>
                              <m:t>𝑞</m:t>
                            </m:r>
                          </m:e>
                          <m:sub>
                            <m:r>
                              <a:rPr lang="en-US" sz="2000" b="0" i="1" smtClean="0">
                                <a:solidFill>
                                  <a:schemeClr val="tx1"/>
                                </a:solidFill>
                                <a:latin typeface="Cambria Math"/>
                              </a:rPr>
                              <m:t>1</m:t>
                            </m:r>
                          </m:sub>
                        </m:sSub>
                      </m:e>
                    </m:d>
                  </m:oMath>
                </a14:m>
                <a:r>
                  <a:rPr lang="en-US" sz="2000" dirty="0" smtClean="0">
                    <a:solidFill>
                      <a:schemeClr val="tx1"/>
                    </a:solidFill>
                  </a:rPr>
                  <a:t>c=</a:t>
                </a:r>
                <a14:m>
                  <m:oMath xmlns:m="http://schemas.openxmlformats.org/officeDocument/2006/math">
                    <m:d>
                      <m:dPr>
                        <m:begChr m:val="["/>
                        <m:endChr m:val="]"/>
                        <m:ctrlPr>
                          <a:rPr lang="en-US" sz="2000" i="1" dirty="0" smtClean="0">
                            <a:solidFill>
                              <a:schemeClr val="tx1"/>
                            </a:solidFill>
                            <a:latin typeface="Cambria Math"/>
                          </a:rPr>
                        </m:ctrlPr>
                      </m:dPr>
                      <m:e>
                        <m:sSub>
                          <m:sSubPr>
                            <m:ctrlPr>
                              <a:rPr lang="en-US" sz="2000" i="1" dirty="0" smtClean="0">
                                <a:solidFill>
                                  <a:schemeClr val="tx1"/>
                                </a:solidFill>
                                <a:latin typeface="Cambria Math"/>
                              </a:rPr>
                            </m:ctrlPr>
                          </m:sSubPr>
                          <m:e>
                            <m:r>
                              <a:rPr lang="en-US" sz="2000" b="0" i="1" dirty="0" smtClean="0">
                                <a:solidFill>
                                  <a:schemeClr val="tx1"/>
                                </a:solidFill>
                                <a:latin typeface="Cambria Math"/>
                              </a:rPr>
                              <m:t>𝑞</m:t>
                            </m:r>
                          </m:e>
                          <m:sub>
                            <m:r>
                              <a:rPr lang="en-US" sz="2000" b="0" i="1" dirty="0" smtClean="0">
                                <a:solidFill>
                                  <a:schemeClr val="tx1"/>
                                </a:solidFill>
                                <a:latin typeface="Cambria Math"/>
                              </a:rPr>
                              <m:t>1</m:t>
                            </m:r>
                          </m:sub>
                        </m:sSub>
                      </m:e>
                    </m:d>
                    <m:d>
                      <m:dPr>
                        <m:ctrlPr>
                          <a:rPr lang="en-US" sz="2000" b="0" i="1" dirty="0" smtClean="0">
                            <a:solidFill>
                              <a:schemeClr val="tx1"/>
                            </a:solidFill>
                            <a:latin typeface="Cambria Math"/>
                          </a:rPr>
                        </m:ctrlPr>
                      </m:dPr>
                      <m:e>
                        <m:sSub>
                          <m:sSubPr>
                            <m:ctrlPr>
                              <a:rPr lang="en-US" sz="2000" b="0" i="1" dirty="0" smtClean="0">
                                <a:solidFill>
                                  <a:schemeClr val="tx1"/>
                                </a:solidFill>
                                <a:latin typeface="Cambria Math"/>
                              </a:rPr>
                            </m:ctrlPr>
                          </m:sSubPr>
                          <m:e>
                            <m:r>
                              <a:rPr lang="en-US" sz="2000" b="0" i="1" dirty="0" smtClean="0">
                                <a:solidFill>
                                  <a:schemeClr val="tx1"/>
                                </a:solidFill>
                                <a:latin typeface="Cambria Math"/>
                              </a:rPr>
                              <m:t>𝑝</m:t>
                            </m:r>
                          </m:e>
                          <m:sub>
                            <m:r>
                              <a:rPr lang="en-US" sz="2000" b="0" i="1" dirty="0" smtClean="0">
                                <a:solidFill>
                                  <a:schemeClr val="tx1"/>
                                </a:solidFill>
                                <a:latin typeface="Cambria Math"/>
                              </a:rPr>
                              <m:t>1</m:t>
                            </m:r>
                          </m:sub>
                        </m:sSub>
                        <m:r>
                          <a:rPr lang="en-US" sz="2000" b="0" i="1" dirty="0" smtClean="0">
                            <a:solidFill>
                              <a:schemeClr val="tx1"/>
                            </a:solidFill>
                            <a:latin typeface="Cambria Math"/>
                          </a:rPr>
                          <m:t>−</m:t>
                        </m:r>
                        <m:r>
                          <a:rPr lang="en-US" sz="2000" b="0" i="1" dirty="0" smtClean="0">
                            <a:solidFill>
                              <a:schemeClr val="tx1"/>
                            </a:solidFill>
                            <a:latin typeface="Cambria Math"/>
                          </a:rPr>
                          <m:t>𝑐</m:t>
                        </m:r>
                      </m:e>
                    </m:d>
                  </m:oMath>
                </a14:m>
                <a:endParaRPr lang="en-US" sz="2000" b="0" dirty="0" smtClean="0">
                  <a:solidFill>
                    <a:schemeClr val="tx1"/>
                  </a:solidFill>
                </a:endParaRPr>
              </a:p>
              <a:p>
                <a:r>
                  <a:rPr lang="en-US" sz="2000" dirty="0" smtClean="0">
                    <a:solidFill>
                      <a:schemeClr val="tx1"/>
                    </a:solidFill>
                  </a:rPr>
                  <a:t>Firm 1   B</a:t>
                </a:r>
                <a14:m>
                  <m:oMath xmlns:m="http://schemas.openxmlformats.org/officeDocument/2006/math">
                    <m:sSub>
                      <m:sSubPr>
                        <m:ctrlPr>
                          <a:rPr lang="en-US" sz="2000" i="1" smtClean="0">
                            <a:solidFill>
                              <a:schemeClr val="tx1"/>
                            </a:solidFill>
                            <a:latin typeface="Cambria Math"/>
                          </a:rPr>
                        </m:ctrlPr>
                      </m:sSubPr>
                      <m:e>
                        <m:r>
                          <a:rPr lang="en-US" sz="2000" b="0" i="1" smtClean="0">
                            <a:solidFill>
                              <a:schemeClr val="tx1"/>
                            </a:solidFill>
                            <a:latin typeface="Cambria Math"/>
                          </a:rPr>
                          <m:t>𝑅</m:t>
                        </m:r>
                      </m:e>
                      <m:sub>
                        <m:r>
                          <a:rPr lang="en-US" sz="2000" b="0" i="1" smtClean="0">
                            <a:solidFill>
                              <a:schemeClr val="tx1"/>
                            </a:solidFill>
                            <a:latin typeface="Cambria Math"/>
                          </a:rPr>
                          <m:t>1</m:t>
                        </m:r>
                      </m:sub>
                    </m:sSub>
                    <m:d>
                      <m:dPr>
                        <m:ctrlPr>
                          <a:rPr lang="en-US" sz="2000" b="0" i="1" smtClean="0">
                            <a:solidFill>
                              <a:schemeClr val="tx1"/>
                            </a:solidFill>
                            <a:latin typeface="Cambria Math"/>
                          </a:rPr>
                        </m:ctrlPr>
                      </m:dPr>
                      <m:e>
                        <m:sSub>
                          <m:sSubPr>
                            <m:ctrlPr>
                              <a:rPr lang="en-US" sz="2000" b="0" i="1" smtClean="0">
                                <a:solidFill>
                                  <a:schemeClr val="tx1"/>
                                </a:solidFill>
                                <a:latin typeface="Cambria Math"/>
                              </a:rPr>
                            </m:ctrlPr>
                          </m:sSubPr>
                          <m:e>
                            <m:r>
                              <a:rPr lang="en-US" sz="2000" b="0" i="1" smtClean="0">
                                <a:solidFill>
                                  <a:schemeClr val="tx1"/>
                                </a:solidFill>
                                <a:latin typeface="Cambria Math"/>
                              </a:rPr>
                              <m:t>𝑝</m:t>
                            </m:r>
                          </m:e>
                          <m:sub>
                            <m:r>
                              <a:rPr lang="en-US" sz="2000" b="0" i="1" smtClean="0">
                                <a:solidFill>
                                  <a:schemeClr val="tx1"/>
                                </a:solidFill>
                                <a:latin typeface="Cambria Math"/>
                              </a:rPr>
                              <m:t>2</m:t>
                            </m:r>
                          </m:sub>
                        </m:sSub>
                      </m:e>
                    </m:d>
                    <m:r>
                      <a:rPr lang="en-US" sz="2000" b="0" i="1" smtClean="0">
                        <a:solidFill>
                          <a:schemeClr val="tx1"/>
                        </a:solidFill>
                        <a:latin typeface="Cambria Math"/>
                      </a:rPr>
                      <m:t>=</m:t>
                    </m:r>
                    <m:d>
                      <m:dPr>
                        <m:begChr m:val="{"/>
                        <m:endChr m:val=""/>
                        <m:ctrlPr>
                          <a:rPr lang="en-US" sz="2000" b="0" i="1" smtClean="0">
                            <a:solidFill>
                              <a:schemeClr val="tx1"/>
                            </a:solidFill>
                            <a:latin typeface="Cambria Math"/>
                          </a:rPr>
                        </m:ctrlPr>
                      </m:dPr>
                      <m:e>
                        <m:eqArr>
                          <m:eqArrPr>
                            <m:ctrlPr>
                              <a:rPr lang="en-US" sz="2000" b="0" i="1" smtClean="0">
                                <a:solidFill>
                                  <a:schemeClr val="tx1"/>
                                </a:solidFill>
                                <a:latin typeface="Cambria Math"/>
                              </a:rPr>
                            </m:ctrlPr>
                          </m:eqArrPr>
                          <m:e>
                            <m:eqArr>
                              <m:eqArrPr>
                                <m:ctrlPr>
                                  <a:rPr lang="en-US" sz="2000" b="0" i="1" smtClean="0">
                                    <a:solidFill>
                                      <a:schemeClr val="tx1"/>
                                    </a:solidFill>
                                    <a:latin typeface="Cambria Math"/>
                                  </a:rPr>
                                </m:ctrlPr>
                              </m:eqArrPr>
                              <m:e>
                                <m:sSub>
                                  <m:sSubPr>
                                    <m:ctrlPr>
                                      <a:rPr lang="en-US" sz="2000" b="0" i="1" smtClean="0">
                                        <a:solidFill>
                                          <a:schemeClr val="tx1"/>
                                        </a:solidFill>
                                        <a:latin typeface="Cambria Math"/>
                                      </a:rPr>
                                    </m:ctrlPr>
                                  </m:sSubPr>
                                  <m:e>
                                    <m:r>
                                      <a:rPr lang="en-US" sz="2000" b="0" i="1" smtClean="0">
                                        <a:solidFill>
                                          <a:schemeClr val="tx1"/>
                                        </a:solidFill>
                                        <a:latin typeface="Cambria Math"/>
                                      </a:rPr>
                                      <m:t>𝑝</m:t>
                                    </m:r>
                                  </m:e>
                                  <m:sub>
                                    <m:r>
                                      <a:rPr lang="en-US" sz="2000" b="0" i="1" smtClean="0">
                                        <a:solidFill>
                                          <a:schemeClr val="tx1"/>
                                        </a:solidFill>
                                        <a:latin typeface="Cambria Math"/>
                                      </a:rPr>
                                      <m:t>1&gt;</m:t>
                                    </m:r>
                                  </m:sub>
                                </m:sSub>
                                <m:sSub>
                                  <m:sSubPr>
                                    <m:ctrlPr>
                                      <a:rPr lang="en-US" sz="2000" b="0" i="1" smtClean="0">
                                        <a:solidFill>
                                          <a:schemeClr val="tx1"/>
                                        </a:solidFill>
                                        <a:latin typeface="Cambria Math"/>
                                      </a:rPr>
                                    </m:ctrlPr>
                                  </m:sSubPr>
                                  <m:e>
                                    <m:r>
                                      <a:rPr lang="en-US" sz="2000" b="0" i="1" smtClean="0">
                                        <a:solidFill>
                                          <a:schemeClr val="tx1"/>
                                        </a:solidFill>
                                        <a:latin typeface="Cambria Math"/>
                                      </a:rPr>
                                      <m:t>𝑝</m:t>
                                    </m:r>
                                  </m:e>
                                  <m:sub>
                                    <m:r>
                                      <a:rPr lang="en-US" sz="2000" b="0" i="1" smtClean="0">
                                        <a:solidFill>
                                          <a:schemeClr val="tx1"/>
                                        </a:solidFill>
                                        <a:latin typeface="Cambria Math"/>
                                      </a:rPr>
                                      <m:t>2</m:t>
                                    </m:r>
                                  </m:sub>
                                </m:sSub>
                                <m:r>
                                  <a:rPr lang="en-US" sz="2000" b="0" i="1" smtClean="0">
                                    <a:solidFill>
                                      <a:schemeClr val="tx1"/>
                                    </a:solidFill>
                                    <a:latin typeface="Cambria Math"/>
                                  </a:rPr>
                                  <m:t>       </m:t>
                                </m:r>
                                <m:r>
                                  <a:rPr lang="en-US" sz="2000" b="0" i="1" smtClean="0">
                                    <a:solidFill>
                                      <a:schemeClr val="tx1"/>
                                    </a:solidFill>
                                    <a:latin typeface="Cambria Math"/>
                                  </a:rPr>
                                  <m:t>𝑖𝑓</m:t>
                                </m:r>
                                <m:r>
                                  <a:rPr lang="en-US" sz="2000" b="0" i="1" smtClean="0">
                                    <a:solidFill>
                                      <a:schemeClr val="tx1"/>
                                    </a:solidFill>
                                    <a:latin typeface="Cambria Math"/>
                                  </a:rPr>
                                  <m:t>   </m:t>
                                </m:r>
                                <m:sSub>
                                  <m:sSubPr>
                                    <m:ctrlPr>
                                      <a:rPr lang="en-US" sz="2000" b="0" i="1" smtClean="0">
                                        <a:solidFill>
                                          <a:schemeClr val="tx1"/>
                                        </a:solidFill>
                                        <a:latin typeface="Cambria Math"/>
                                      </a:rPr>
                                    </m:ctrlPr>
                                  </m:sSubPr>
                                  <m:e>
                                    <m:r>
                                      <a:rPr lang="en-US" sz="2000" b="0" i="1" smtClean="0">
                                        <a:solidFill>
                                          <a:schemeClr val="tx1"/>
                                        </a:solidFill>
                                        <a:latin typeface="Cambria Math"/>
                                      </a:rPr>
                                      <m:t>𝑝</m:t>
                                    </m:r>
                                  </m:e>
                                  <m:sub>
                                    <m:r>
                                      <a:rPr lang="en-US" sz="2000" b="0" i="1" smtClean="0">
                                        <a:solidFill>
                                          <a:schemeClr val="tx1"/>
                                        </a:solidFill>
                                        <a:latin typeface="Cambria Math"/>
                                      </a:rPr>
                                      <m:t>2</m:t>
                                    </m:r>
                                  </m:sub>
                                </m:sSub>
                                <m:r>
                                  <a:rPr lang="en-US" sz="2000" b="0" i="1" smtClean="0">
                                    <a:solidFill>
                                      <a:schemeClr val="tx1"/>
                                    </a:solidFill>
                                    <a:latin typeface="Cambria Math"/>
                                  </a:rPr>
                                  <m:t>&lt;</m:t>
                                </m:r>
                                <m:r>
                                  <a:rPr lang="en-US" sz="2000" b="0" i="1" smtClean="0">
                                    <a:solidFill>
                                      <a:schemeClr val="tx1"/>
                                    </a:solidFill>
                                    <a:latin typeface="Cambria Math"/>
                                  </a:rPr>
                                  <m:t>𝑐</m:t>
                                </m:r>
                              </m:e>
                              <m:e>
                                <m:r>
                                  <a:rPr lang="en-US" sz="2000" b="0" i="1" smtClean="0">
                                    <a:solidFill>
                                      <a:schemeClr val="tx1"/>
                                    </a:solidFill>
                                    <a:latin typeface="Cambria Math"/>
                                  </a:rPr>
                                  <m:t>𝑝</m:t>
                                </m:r>
                                <m:r>
                                  <a:rPr lang="en-US" sz="2000" b="0" i="1" smtClean="0">
                                    <a:solidFill>
                                      <a:schemeClr val="tx1"/>
                                    </a:solidFill>
                                    <a:latin typeface="Cambria Math"/>
                                  </a:rPr>
                                  <m:t>=</m:t>
                                </m:r>
                                <m:sSub>
                                  <m:sSubPr>
                                    <m:ctrlPr>
                                      <a:rPr lang="en-US" sz="2000" b="0" i="1" smtClean="0">
                                        <a:solidFill>
                                          <a:schemeClr val="tx1"/>
                                        </a:solidFill>
                                        <a:latin typeface="Cambria Math"/>
                                      </a:rPr>
                                    </m:ctrlPr>
                                  </m:sSubPr>
                                  <m:e>
                                    <m:r>
                                      <a:rPr lang="en-US" sz="2000" b="0" i="1" smtClean="0">
                                        <a:solidFill>
                                          <a:schemeClr val="tx1"/>
                                        </a:solidFill>
                                        <a:latin typeface="Cambria Math"/>
                                      </a:rPr>
                                      <m:t>𝑝</m:t>
                                    </m:r>
                                  </m:e>
                                  <m:sub>
                                    <m:r>
                                      <a:rPr lang="en-US" sz="2000" b="0" i="1" smtClean="0">
                                        <a:solidFill>
                                          <a:schemeClr val="tx1"/>
                                        </a:solidFill>
                                        <a:latin typeface="Cambria Math"/>
                                      </a:rPr>
                                      <m:t>2</m:t>
                                    </m:r>
                                  </m:sub>
                                </m:sSub>
                                <m:r>
                                  <a:rPr lang="en-US" sz="2000" b="0" i="1" smtClean="0">
                                    <a:solidFill>
                                      <a:schemeClr val="tx1"/>
                                    </a:solidFill>
                                    <a:latin typeface="Cambria Math"/>
                                  </a:rPr>
                                  <m:t>−</m:t>
                                </m:r>
                                <m:r>
                                  <a:rPr lang="en-US" sz="2000" b="0" i="1" smtClean="0">
                                    <a:solidFill>
                                      <a:schemeClr val="tx1"/>
                                    </a:solidFill>
                                    <a:latin typeface="Cambria Math"/>
                                    <a:ea typeface="Cambria Math"/>
                                  </a:rPr>
                                  <m:t>∈        </m:t>
                                </m:r>
                                <m:r>
                                  <a:rPr lang="en-US" sz="2000" b="0" i="1" smtClean="0">
                                    <a:solidFill>
                                      <a:schemeClr val="tx1"/>
                                    </a:solidFill>
                                    <a:latin typeface="Cambria Math"/>
                                    <a:ea typeface="Cambria Math"/>
                                  </a:rPr>
                                  <m:t>𝑖𝑓</m:t>
                                </m:r>
                                <m:r>
                                  <a:rPr lang="en-US" sz="2000" b="0" i="1" smtClean="0">
                                    <a:solidFill>
                                      <a:schemeClr val="tx1"/>
                                    </a:solidFill>
                                    <a:latin typeface="Cambria Math"/>
                                    <a:ea typeface="Cambria Math"/>
                                  </a:rPr>
                                  <m:t>   </m:t>
                                </m:r>
                                <m:sSub>
                                  <m:sSubPr>
                                    <m:ctrlPr>
                                      <a:rPr lang="en-US" sz="2000" b="0" i="1" smtClean="0">
                                        <a:solidFill>
                                          <a:schemeClr val="tx1"/>
                                        </a:solidFill>
                                        <a:latin typeface="Cambria Math"/>
                                        <a:ea typeface="Cambria Math"/>
                                      </a:rPr>
                                    </m:ctrlPr>
                                  </m:sSubPr>
                                  <m:e>
                                    <m:r>
                                      <a:rPr lang="en-US" sz="2000" b="0" i="1" smtClean="0">
                                        <a:solidFill>
                                          <a:schemeClr val="tx1"/>
                                        </a:solidFill>
                                        <a:latin typeface="Cambria Math"/>
                                        <a:ea typeface="Cambria Math"/>
                                      </a:rPr>
                                      <m:t>𝑐</m:t>
                                    </m:r>
                                  </m:e>
                                  <m:sub/>
                                </m:sSub>
                                <m:r>
                                  <a:rPr lang="en-US" sz="2000" b="0" i="1" smtClean="0">
                                    <a:solidFill>
                                      <a:schemeClr val="tx1"/>
                                    </a:solidFill>
                                    <a:latin typeface="Cambria Math"/>
                                    <a:ea typeface="Cambria Math"/>
                                  </a:rPr>
                                  <m:t>&lt;</m:t>
                                </m:r>
                                <m:sSub>
                                  <m:sSubPr>
                                    <m:ctrlPr>
                                      <a:rPr lang="en-US" sz="2000" b="0" i="1" smtClean="0">
                                        <a:solidFill>
                                          <a:schemeClr val="tx1"/>
                                        </a:solidFill>
                                        <a:latin typeface="Cambria Math"/>
                                        <a:ea typeface="Cambria Math"/>
                                      </a:rPr>
                                    </m:ctrlPr>
                                  </m:sSubPr>
                                  <m:e>
                                    <m:r>
                                      <a:rPr lang="en-US" sz="2000" b="0" i="1" smtClean="0">
                                        <a:solidFill>
                                          <a:schemeClr val="tx1"/>
                                        </a:solidFill>
                                        <a:latin typeface="Cambria Math"/>
                                        <a:ea typeface="Cambria Math"/>
                                      </a:rPr>
                                      <m:t>𝑝</m:t>
                                    </m:r>
                                  </m:e>
                                  <m:sub>
                                    <m:r>
                                      <a:rPr lang="en-US" sz="2000" b="0" i="1" smtClean="0">
                                        <a:solidFill>
                                          <a:schemeClr val="tx1"/>
                                        </a:solidFill>
                                        <a:latin typeface="Cambria Math"/>
                                        <a:ea typeface="Cambria Math"/>
                                      </a:rPr>
                                      <m:t>2</m:t>
                                    </m:r>
                                  </m:sub>
                                </m:sSub>
                              </m:e>
                              <m:e>
                                <m:sSup>
                                  <m:sSupPr>
                                    <m:ctrlPr>
                                      <a:rPr lang="en-US" sz="2000" b="0" i="1" smtClean="0">
                                        <a:solidFill>
                                          <a:schemeClr val="tx1"/>
                                        </a:solidFill>
                                        <a:latin typeface="Cambria Math"/>
                                      </a:rPr>
                                    </m:ctrlPr>
                                  </m:sSupPr>
                                  <m:e>
                                    <m:r>
                                      <a:rPr lang="en-US" sz="2000" b="0" i="1" smtClean="0">
                                        <a:solidFill>
                                          <a:schemeClr val="tx1"/>
                                        </a:solidFill>
                                        <a:latin typeface="Cambria Math"/>
                                      </a:rPr>
                                      <m:t>𝑝</m:t>
                                    </m:r>
                                  </m:e>
                                  <m:sup>
                                    <m:r>
                                      <a:rPr lang="en-US" sz="2000" b="0" i="1" smtClean="0">
                                        <a:solidFill>
                                          <a:schemeClr val="tx1"/>
                                        </a:solidFill>
                                        <a:latin typeface="Cambria Math"/>
                                      </a:rPr>
                                      <m:t>𝑚𝑜𝑛</m:t>
                                    </m:r>
                                  </m:sup>
                                </m:sSup>
                                <m:r>
                                  <a:rPr lang="en-US" sz="2000" b="0" i="1" smtClean="0">
                                    <a:solidFill>
                                      <a:schemeClr val="tx1"/>
                                    </a:solidFill>
                                    <a:latin typeface="Cambria Math"/>
                                  </a:rPr>
                                  <m:t>        </m:t>
                                </m:r>
                                <m:r>
                                  <a:rPr lang="en-US" sz="2000" b="0" i="1" smtClean="0">
                                    <a:solidFill>
                                      <a:schemeClr val="tx1"/>
                                    </a:solidFill>
                                    <a:latin typeface="Cambria Math"/>
                                  </a:rPr>
                                  <m:t>𝑖𝑓</m:t>
                                </m:r>
                                <m:r>
                                  <a:rPr lang="en-US" sz="2000" b="0" i="1" smtClean="0">
                                    <a:solidFill>
                                      <a:schemeClr val="tx1"/>
                                    </a:solidFill>
                                    <a:latin typeface="Cambria Math"/>
                                  </a:rPr>
                                  <m:t>   </m:t>
                                </m:r>
                                <m:sSub>
                                  <m:sSubPr>
                                    <m:ctrlPr>
                                      <a:rPr lang="en-US" sz="2000" b="0" i="1" smtClean="0">
                                        <a:solidFill>
                                          <a:schemeClr val="tx1"/>
                                        </a:solidFill>
                                        <a:latin typeface="Cambria Math"/>
                                      </a:rPr>
                                    </m:ctrlPr>
                                  </m:sSubPr>
                                  <m:e>
                                    <m:r>
                                      <a:rPr lang="en-US" sz="2000" b="0" i="1" smtClean="0">
                                        <a:solidFill>
                                          <a:schemeClr val="tx1"/>
                                        </a:solidFill>
                                        <a:latin typeface="Cambria Math"/>
                                      </a:rPr>
                                      <m:t>𝑝</m:t>
                                    </m:r>
                                  </m:e>
                                  <m:sub>
                                    <m:r>
                                      <a:rPr lang="en-US" sz="2000" b="0" i="1" smtClean="0">
                                        <a:solidFill>
                                          <a:schemeClr val="tx1"/>
                                        </a:solidFill>
                                        <a:latin typeface="Cambria Math"/>
                                      </a:rPr>
                                      <m:t>2</m:t>
                                    </m:r>
                                  </m:sub>
                                </m:sSub>
                                <m:r>
                                  <a:rPr lang="en-US" sz="2000" b="0" i="1" smtClean="0">
                                    <a:solidFill>
                                      <a:schemeClr val="tx1"/>
                                    </a:solidFill>
                                    <a:latin typeface="Cambria Math"/>
                                    <a:ea typeface="Cambria Math"/>
                                  </a:rPr>
                                  <m:t>≥</m:t>
                                </m:r>
                                <m:sSup>
                                  <m:sSupPr>
                                    <m:ctrlPr>
                                      <a:rPr lang="en-US" sz="2000" b="0" i="1" smtClean="0">
                                        <a:solidFill>
                                          <a:schemeClr val="tx1"/>
                                        </a:solidFill>
                                        <a:latin typeface="Cambria Math"/>
                                        <a:ea typeface="Cambria Math"/>
                                      </a:rPr>
                                    </m:ctrlPr>
                                  </m:sSupPr>
                                  <m:e>
                                    <m:r>
                                      <a:rPr lang="en-US" sz="2000" b="0" i="1" smtClean="0">
                                        <a:solidFill>
                                          <a:schemeClr val="tx1"/>
                                        </a:solidFill>
                                        <a:latin typeface="Cambria Math"/>
                                        <a:ea typeface="Cambria Math"/>
                                      </a:rPr>
                                      <m:t>𝑝</m:t>
                                    </m:r>
                                  </m:e>
                                  <m:sup>
                                    <m:r>
                                      <a:rPr lang="en-US" sz="2000" b="0" i="1" smtClean="0">
                                        <a:solidFill>
                                          <a:schemeClr val="tx1"/>
                                        </a:solidFill>
                                        <a:latin typeface="Cambria Math"/>
                                        <a:ea typeface="Cambria Math"/>
                                      </a:rPr>
                                      <m:t>𝑚𝑜𝑛</m:t>
                                    </m:r>
                                  </m:sup>
                                </m:sSup>
                              </m:e>
                              <m:e>
                                <m:sSub>
                                  <m:sSubPr>
                                    <m:ctrlPr>
                                      <a:rPr lang="en-US" sz="2000" b="0" i="1" smtClean="0">
                                        <a:solidFill>
                                          <a:schemeClr val="tx1"/>
                                        </a:solidFill>
                                        <a:latin typeface="Cambria Math"/>
                                        <a:ea typeface="Cambria Math"/>
                                      </a:rPr>
                                    </m:ctrlPr>
                                  </m:sSubPr>
                                  <m:e>
                                    <m:r>
                                      <a:rPr lang="en-US" sz="2000" b="0" i="1" smtClean="0">
                                        <a:solidFill>
                                          <a:schemeClr val="tx1"/>
                                        </a:solidFill>
                                        <a:latin typeface="Cambria Math"/>
                                        <a:ea typeface="Cambria Math"/>
                                      </a:rPr>
                                      <m:t>𝑝</m:t>
                                    </m:r>
                                  </m:e>
                                  <m:sub/>
                                </m:sSub>
                                <m:r>
                                  <a:rPr lang="en-US" sz="2000" b="0" i="1" smtClean="0">
                                    <a:solidFill>
                                      <a:schemeClr val="tx1"/>
                                    </a:solidFill>
                                    <a:latin typeface="Cambria Math"/>
                                    <a:ea typeface="Cambria Math"/>
                                  </a:rPr>
                                  <m:t>≥</m:t>
                                </m:r>
                                <m:r>
                                  <a:rPr lang="en-US" sz="2000" b="0" i="1" smtClean="0">
                                    <a:solidFill>
                                      <a:schemeClr val="tx1"/>
                                    </a:solidFill>
                                    <a:latin typeface="Cambria Math"/>
                                    <a:ea typeface="Cambria Math"/>
                                  </a:rPr>
                                  <m:t>𝑐</m:t>
                                </m:r>
                                <m:r>
                                  <a:rPr lang="en-US" sz="2000" b="0" i="1" smtClean="0">
                                    <a:solidFill>
                                      <a:schemeClr val="tx1"/>
                                    </a:solidFill>
                                    <a:latin typeface="Cambria Math"/>
                                    <a:ea typeface="Cambria Math"/>
                                  </a:rPr>
                                  <m:t>      </m:t>
                                </m:r>
                                <m:r>
                                  <a:rPr lang="en-US" sz="2000" b="0" i="1" smtClean="0">
                                    <a:solidFill>
                                      <a:schemeClr val="tx1"/>
                                    </a:solidFill>
                                    <a:latin typeface="Cambria Math"/>
                                    <a:ea typeface="Cambria Math"/>
                                  </a:rPr>
                                  <m:t>𝑖𝑓</m:t>
                                </m:r>
                                <m:r>
                                  <a:rPr lang="en-US" sz="2000" b="0" i="1" smtClean="0">
                                    <a:solidFill>
                                      <a:schemeClr val="tx1"/>
                                    </a:solidFill>
                                    <a:latin typeface="Cambria Math"/>
                                    <a:ea typeface="Cambria Math"/>
                                  </a:rPr>
                                  <m:t>   </m:t>
                                </m:r>
                                <m:sSub>
                                  <m:sSubPr>
                                    <m:ctrlPr>
                                      <a:rPr lang="en-US" sz="2000" b="0" i="1" smtClean="0">
                                        <a:solidFill>
                                          <a:schemeClr val="tx1"/>
                                        </a:solidFill>
                                        <a:latin typeface="Cambria Math"/>
                                        <a:ea typeface="Cambria Math"/>
                                      </a:rPr>
                                    </m:ctrlPr>
                                  </m:sSubPr>
                                  <m:e>
                                    <m:r>
                                      <a:rPr lang="en-US" sz="2000" b="0" i="1" smtClean="0">
                                        <a:solidFill>
                                          <a:schemeClr val="tx1"/>
                                        </a:solidFill>
                                        <a:latin typeface="Cambria Math"/>
                                        <a:ea typeface="Cambria Math"/>
                                      </a:rPr>
                                      <m:t>𝑝</m:t>
                                    </m:r>
                                  </m:e>
                                  <m:sub>
                                    <m:r>
                                      <a:rPr lang="en-US" sz="2000" b="0" i="1" smtClean="0">
                                        <a:solidFill>
                                          <a:schemeClr val="tx1"/>
                                        </a:solidFill>
                                        <a:latin typeface="Cambria Math"/>
                                        <a:ea typeface="Cambria Math"/>
                                      </a:rPr>
                                      <m:t>2</m:t>
                                    </m:r>
                                  </m:sub>
                                </m:sSub>
                                <m:r>
                                  <a:rPr lang="en-US" sz="2000" b="0" i="1" smtClean="0">
                                    <a:solidFill>
                                      <a:schemeClr val="tx1"/>
                                    </a:solidFill>
                                    <a:latin typeface="Cambria Math"/>
                                    <a:ea typeface="Cambria Math"/>
                                  </a:rPr>
                                  <m:t>=</m:t>
                                </m:r>
                                <m:r>
                                  <a:rPr lang="en-US" sz="2000" b="0" i="1" smtClean="0">
                                    <a:solidFill>
                                      <a:schemeClr val="tx1"/>
                                    </a:solidFill>
                                    <a:latin typeface="Cambria Math"/>
                                    <a:ea typeface="Cambria Math"/>
                                  </a:rPr>
                                  <m:t>𝑚𝑎𝑟𝑔𝑖𝑛𝑎𝑙</m:t>
                                </m:r>
                                <m:r>
                                  <a:rPr lang="en-US" sz="2000" b="0" i="1" smtClean="0">
                                    <a:solidFill>
                                      <a:schemeClr val="tx1"/>
                                    </a:solidFill>
                                    <a:latin typeface="Cambria Math"/>
                                    <a:ea typeface="Cambria Math"/>
                                  </a:rPr>
                                  <m:t> </m:t>
                                </m:r>
                                <m:r>
                                  <a:rPr lang="en-US" sz="2000" b="0" i="1" smtClean="0">
                                    <a:solidFill>
                                      <a:schemeClr val="tx1"/>
                                    </a:solidFill>
                                    <a:latin typeface="Cambria Math"/>
                                    <a:ea typeface="Cambria Math"/>
                                  </a:rPr>
                                  <m:t>𝑐𝑜𝑠𝑡</m:t>
                                </m:r>
                              </m:e>
                            </m:eqArr>
                          </m:e>
                          <m:e/>
                          <m:e/>
                        </m:eqArr>
                      </m:e>
                    </m:d>
                  </m:oMath>
                </a14:m>
                <a:endParaRPr lang="en-US" sz="2000" dirty="0">
                  <a:solidFill>
                    <a:schemeClr val="bg1"/>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827584" y="476672"/>
                <a:ext cx="7992888" cy="5370060"/>
              </a:xfrm>
              <a:prstGeom prst="rect">
                <a:avLst/>
              </a:prstGeom>
              <a:blipFill rotWithShape="1">
                <a:blip r:embed="rId2" cstate="print"/>
                <a:stretch>
                  <a:fillRect l="-1602" t="-11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1763688" y="6309320"/>
                <a:ext cx="3200684" cy="369332"/>
              </a:xfrm>
              <a:prstGeom prst="rect">
                <a:avLst/>
              </a:prstGeom>
              <a:noFill/>
            </p:spPr>
            <p:txBody>
              <a:bodyPr wrap="none" rtlCol="0">
                <a:spAutoFit/>
              </a:bodyPr>
              <a:lstStyle/>
              <a:p>
                <a:r>
                  <a:rPr lang="en-US" dirty="0" smtClean="0"/>
                  <a:t>Nash Equilibrium </a:t>
                </a:r>
                <a14:m>
                  <m:oMath xmlns:m="http://schemas.openxmlformats.org/officeDocument/2006/math">
                    <m:sSub>
                      <m:sSubPr>
                        <m:ctrlPr>
                          <a:rPr lang="en-US" i="1" smtClean="0">
                            <a:latin typeface="Cambria Math"/>
                          </a:rPr>
                        </m:ctrlPr>
                      </m:sSubPr>
                      <m:e>
                        <m:r>
                          <a:rPr lang="en-US" b="0" i="1" smtClean="0">
                            <a:latin typeface="Cambria Math"/>
                          </a:rPr>
                          <m:t>𝑝</m:t>
                        </m:r>
                      </m:e>
                      <m:sub>
                        <m:r>
                          <a:rPr lang="en-US" b="0" i="1" smtClean="0">
                            <a:latin typeface="Cambria Math"/>
                          </a:rPr>
                          <m:t>1</m:t>
                        </m:r>
                      </m:sub>
                    </m:sSub>
                    <m:r>
                      <a:rPr lang="en-US" b="0" i="1" smtClean="0">
                        <a:latin typeface="Cambria Math"/>
                      </a:rPr>
                      <m:t>=</m:t>
                    </m:r>
                    <m:r>
                      <a:rPr lang="en-US" b="0" i="1" smtClean="0">
                        <a:latin typeface="Cambria Math"/>
                      </a:rPr>
                      <m:t>𝑐</m:t>
                    </m:r>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2</m:t>
                        </m:r>
                      </m:sub>
                    </m:sSub>
                    <m:r>
                      <a:rPr lang="en-US" b="0" i="1" smtClean="0">
                        <a:latin typeface="Cambria Math"/>
                      </a:rPr>
                      <m:t>=</m:t>
                    </m:r>
                    <m:r>
                      <a:rPr lang="en-US" b="0" i="1" smtClean="0">
                        <a:latin typeface="Cambria Math"/>
                      </a:rPr>
                      <m:t>𝑐</m:t>
                    </m:r>
                  </m:oMath>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1763688" y="6309320"/>
                <a:ext cx="3200684" cy="369332"/>
              </a:xfrm>
              <a:prstGeom prst="rect">
                <a:avLst/>
              </a:prstGeom>
              <a:blipFill rotWithShape="1">
                <a:blip r:embed="rId3" cstate="print"/>
                <a:stretch>
                  <a:fillRect l="-1524" t="-8197" b="-24590"/>
                </a:stretch>
              </a:blipFill>
            </p:spPr>
            <p:txBody>
              <a:bodyPr/>
              <a:lstStyle/>
              <a:p>
                <a:r>
                  <a:rPr lang="en-US">
                    <a:noFill/>
                  </a:rPr>
                  <a:t> </a:t>
                </a:r>
              </a:p>
            </p:txBody>
          </p:sp>
        </mc:Fallback>
      </mc:AlternateContent>
      <p:sp>
        <p:nvSpPr>
          <p:cNvPr id="7" name="Date Placeholder 6"/>
          <p:cNvSpPr>
            <a:spLocks noGrp="1"/>
          </p:cNvSpPr>
          <p:nvPr>
            <p:ph type="dt" sz="half" idx="10"/>
          </p:nvPr>
        </p:nvSpPr>
        <p:spPr/>
        <p:txBody>
          <a:bodyPr/>
          <a:lstStyle/>
          <a:p>
            <a:fld id="{B525010E-5BD4-4A09-8AFE-26F809D325A6}" type="datetime1">
              <a:rPr lang="en-GB" smtClean="0"/>
              <a:pPr/>
              <a:t>01/12/2013</a:t>
            </a:fld>
            <a:endParaRPr lang="en-GB"/>
          </a:p>
        </p:txBody>
      </p:sp>
      <p:sp>
        <p:nvSpPr>
          <p:cNvPr id="8" name="Slide Number Placeholder 7"/>
          <p:cNvSpPr>
            <a:spLocks noGrp="1"/>
          </p:cNvSpPr>
          <p:nvPr>
            <p:ph type="sldNum" sz="quarter" idx="12"/>
          </p:nvPr>
        </p:nvSpPr>
        <p:spPr/>
        <p:txBody>
          <a:bodyPr/>
          <a:lstStyle/>
          <a:p>
            <a:fld id="{1AC99574-BD32-4BAE-A6F6-2684FFE94A8F}" type="slidenum">
              <a:rPr lang="en-GB" smtClean="0"/>
              <a:pPr/>
              <a:t>28</a:t>
            </a:fld>
            <a:endParaRPr lang="en-GB"/>
          </a:p>
        </p:txBody>
      </p:sp>
      <p:sp>
        <p:nvSpPr>
          <p:cNvPr id="6" name="TextBox 5"/>
          <p:cNvSpPr txBox="1"/>
          <p:nvPr/>
        </p:nvSpPr>
        <p:spPr>
          <a:xfrm>
            <a:off x="3500430" y="5000636"/>
            <a:ext cx="301685" cy="369332"/>
          </a:xfrm>
          <a:prstGeom prst="rect">
            <a:avLst/>
          </a:prstGeom>
          <a:noFill/>
        </p:spPr>
        <p:txBody>
          <a:bodyPr wrap="none" rtlCol="1">
            <a:spAutoFit/>
          </a:bodyPr>
          <a:lstStyle/>
          <a:p>
            <a:r>
              <a:rPr lang="en-US" dirty="0" smtClean="0"/>
              <a:t>1</a:t>
            </a:r>
            <a:endParaRPr lang="fa-IR" dirty="0"/>
          </a:p>
        </p:txBody>
      </p:sp>
      <p:sp>
        <p:nvSpPr>
          <p:cNvPr id="9" name="TextBox 8"/>
          <p:cNvSpPr txBox="1"/>
          <p:nvPr/>
        </p:nvSpPr>
        <p:spPr>
          <a:xfrm>
            <a:off x="5214942" y="2143116"/>
            <a:ext cx="3067635" cy="369332"/>
          </a:xfrm>
          <a:prstGeom prst="rect">
            <a:avLst/>
          </a:prstGeom>
          <a:noFill/>
        </p:spPr>
        <p:txBody>
          <a:bodyPr wrap="none" rtlCol="1">
            <a:spAutoFit/>
          </a:bodyPr>
          <a:lstStyle/>
          <a:p>
            <a:r>
              <a:rPr lang="en-US" b="1" dirty="0" smtClean="0"/>
              <a:t>P:lowest price of two quantity</a:t>
            </a:r>
            <a:endParaRPr lang="fa-IR" b="1" dirty="0"/>
          </a:p>
        </p:txBody>
      </p:sp>
    </p:spTree>
    <p:extLst>
      <p:ext uri="{BB962C8B-B14F-4D97-AF65-F5344CB8AC3E}">
        <p14:creationId xmlns:p14="http://schemas.microsoft.com/office/powerpoint/2010/main" xmlns="" val="612228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03C5-E4E8-4783-82FA-2128F5D2C236}"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29</a:t>
            </a:fld>
            <a:endParaRPr lang="en-GB"/>
          </a:p>
        </p:txBody>
      </p:sp>
      <p:sp>
        <p:nvSpPr>
          <p:cNvPr id="4" name="TextBox 3"/>
          <p:cNvSpPr txBox="1"/>
          <p:nvPr/>
        </p:nvSpPr>
        <p:spPr>
          <a:xfrm>
            <a:off x="428596" y="571480"/>
            <a:ext cx="2282355" cy="369332"/>
          </a:xfrm>
          <a:prstGeom prst="rect">
            <a:avLst/>
          </a:prstGeom>
          <a:noFill/>
        </p:spPr>
        <p:txBody>
          <a:bodyPr wrap="none" rtlCol="1">
            <a:spAutoFit/>
          </a:bodyPr>
          <a:lstStyle/>
          <a:p>
            <a:r>
              <a:rPr lang="en-US" dirty="0" smtClean="0"/>
              <a:t>Differentiated product</a:t>
            </a:r>
            <a:endParaRPr lang="fa-I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5369290" cy="923330"/>
          </a:xfrm>
          <a:prstGeom prst="rect">
            <a:avLst/>
          </a:prstGeom>
          <a:noFill/>
        </p:spPr>
        <p:txBody>
          <a:bodyPr wrap="none" rtlCol="0">
            <a:spAutoFit/>
          </a:bodyPr>
          <a:lstStyle/>
          <a:p>
            <a:r>
              <a:rPr lang="en-US" dirty="0" smtClean="0"/>
              <a:t>Definition: Study strategic situation </a:t>
            </a:r>
          </a:p>
          <a:p>
            <a:r>
              <a:rPr lang="en-US" dirty="0" err="1" smtClean="0"/>
              <a:t>Application:Economics,Army,Polotics,law,scince,biology</a:t>
            </a:r>
            <a:endParaRPr lang="en-US" dirty="0" smtClean="0"/>
          </a:p>
          <a:p>
            <a:endParaRPr lang="en-GB" dirty="0"/>
          </a:p>
        </p:txBody>
      </p:sp>
      <p:cxnSp>
        <p:nvCxnSpPr>
          <p:cNvPr id="4" name="Straight Connector 3"/>
          <p:cNvCxnSpPr/>
          <p:nvPr/>
        </p:nvCxnSpPr>
        <p:spPr>
          <a:xfrm flipV="1">
            <a:off x="899592" y="1556792"/>
            <a:ext cx="7704856" cy="7200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71600" y="1700808"/>
            <a:ext cx="2796663" cy="707886"/>
          </a:xfrm>
          <a:prstGeom prst="rect">
            <a:avLst/>
          </a:prstGeom>
          <a:noFill/>
          <a:ln>
            <a:solidFill>
              <a:schemeClr val="bg1"/>
            </a:solidFill>
          </a:ln>
        </p:spPr>
        <p:txBody>
          <a:bodyPr wrap="none" rtlCol="0">
            <a:spAutoFit/>
          </a:bodyPr>
          <a:lstStyle/>
          <a:p>
            <a:r>
              <a:rPr lang="en-US" sz="4000" dirty="0" smtClean="0">
                <a:solidFill>
                  <a:srgbClr val="C00000"/>
                </a:solidFill>
              </a:rPr>
              <a:t>Grade Game</a:t>
            </a:r>
            <a:endParaRPr lang="en-GB" sz="4000" dirty="0">
              <a:solidFill>
                <a:srgbClr val="C00000"/>
              </a:solidFill>
            </a:endParaRPr>
          </a:p>
        </p:txBody>
      </p:sp>
      <p:sp>
        <p:nvSpPr>
          <p:cNvPr id="6" name="TextBox 5"/>
          <p:cNvSpPr txBox="1"/>
          <p:nvPr/>
        </p:nvSpPr>
        <p:spPr>
          <a:xfrm>
            <a:off x="611560" y="3717032"/>
            <a:ext cx="550151" cy="369332"/>
          </a:xfrm>
          <a:prstGeom prst="rect">
            <a:avLst/>
          </a:prstGeom>
          <a:noFill/>
        </p:spPr>
        <p:txBody>
          <a:bodyPr wrap="none" rtlCol="0">
            <a:spAutoFit/>
          </a:bodyPr>
          <a:lstStyle/>
          <a:p>
            <a:r>
              <a:rPr lang="en-US" dirty="0" smtClean="0"/>
              <a:t>Me </a:t>
            </a:r>
            <a:endParaRPr lang="en-GB" dirty="0"/>
          </a:p>
        </p:txBody>
      </p:sp>
      <p:sp>
        <p:nvSpPr>
          <p:cNvPr id="7" name="Rectangle 6"/>
          <p:cNvSpPr/>
          <p:nvPr/>
        </p:nvSpPr>
        <p:spPr>
          <a:xfrm>
            <a:off x="1907704" y="3212976"/>
            <a:ext cx="2520280"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GB" dirty="0"/>
          </a:p>
        </p:txBody>
      </p:sp>
      <p:cxnSp>
        <p:nvCxnSpPr>
          <p:cNvPr id="11" name="Straight Connector 10"/>
          <p:cNvCxnSpPr>
            <a:stCxn id="7" idx="0"/>
            <a:endCxn id="7" idx="2"/>
          </p:cNvCxnSpPr>
          <p:nvPr/>
        </p:nvCxnSpPr>
        <p:spPr>
          <a:xfrm>
            <a:off x="3167844" y="3212976"/>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1"/>
            <a:endCxn id="7" idx="3"/>
          </p:cNvCxnSpPr>
          <p:nvPr/>
        </p:nvCxnSpPr>
        <p:spPr>
          <a:xfrm>
            <a:off x="1907704" y="4077072"/>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71800" y="2348880"/>
            <a:ext cx="542008" cy="369332"/>
          </a:xfrm>
          <a:prstGeom prst="rect">
            <a:avLst/>
          </a:prstGeom>
          <a:noFill/>
        </p:spPr>
        <p:txBody>
          <a:bodyPr wrap="none" rtlCol="0">
            <a:spAutoFit/>
          </a:bodyPr>
          <a:lstStyle/>
          <a:p>
            <a:r>
              <a:rPr lang="en-US" dirty="0" smtClean="0"/>
              <a:t>Pair</a:t>
            </a:r>
            <a:endParaRPr lang="en-GB" dirty="0"/>
          </a:p>
        </p:txBody>
      </p:sp>
      <p:graphicFrame>
        <p:nvGraphicFramePr>
          <p:cNvPr id="18" name="Object 17"/>
          <p:cNvGraphicFramePr>
            <a:graphicFrameLocks noChangeAspect="1"/>
          </p:cNvGraphicFramePr>
          <p:nvPr/>
        </p:nvGraphicFramePr>
        <p:xfrm>
          <a:off x="2411760" y="4221088"/>
          <a:ext cx="393700" cy="425450"/>
        </p:xfrm>
        <a:graphic>
          <a:graphicData uri="http://schemas.openxmlformats.org/presentationml/2006/ole">
            <p:oleObj spid="_x0000_s1026" name="Equation" r:id="rId3" imgW="152280" imgH="164880" progId="Equation.3">
              <p:embed/>
            </p:oleObj>
          </a:graphicData>
        </a:graphic>
      </p:graphicFrame>
      <p:graphicFrame>
        <p:nvGraphicFramePr>
          <p:cNvPr id="1027" name="Object 3"/>
          <p:cNvGraphicFramePr>
            <a:graphicFrameLocks noChangeAspect="1"/>
          </p:cNvGraphicFramePr>
          <p:nvPr/>
        </p:nvGraphicFramePr>
        <p:xfrm>
          <a:off x="3563888" y="4221088"/>
          <a:ext cx="558800" cy="490537"/>
        </p:xfrm>
        <a:graphic>
          <a:graphicData uri="http://schemas.openxmlformats.org/presentationml/2006/ole">
            <p:oleObj spid="_x0000_s1027" name="Equation" r:id="rId4" imgW="215640" imgH="190440" progId="Equation.3">
              <p:embed/>
            </p:oleObj>
          </a:graphicData>
        </a:graphic>
      </p:graphicFrame>
      <p:graphicFrame>
        <p:nvGraphicFramePr>
          <p:cNvPr id="1028" name="Object 4"/>
          <p:cNvGraphicFramePr>
            <a:graphicFrameLocks noChangeAspect="1"/>
          </p:cNvGraphicFramePr>
          <p:nvPr/>
        </p:nvGraphicFramePr>
        <p:xfrm>
          <a:off x="3563888" y="2564904"/>
          <a:ext cx="393700" cy="523875"/>
        </p:xfrm>
        <a:graphic>
          <a:graphicData uri="http://schemas.openxmlformats.org/presentationml/2006/ole">
            <p:oleObj spid="_x0000_s1028" name="Equation" r:id="rId5" imgW="152280" imgH="203040" progId="Equation.3">
              <p:embed/>
            </p:oleObj>
          </a:graphicData>
        </a:graphic>
      </p:graphicFrame>
      <p:graphicFrame>
        <p:nvGraphicFramePr>
          <p:cNvPr id="1029" name="Object 5"/>
          <p:cNvGraphicFramePr>
            <a:graphicFrameLocks noChangeAspect="1"/>
          </p:cNvGraphicFramePr>
          <p:nvPr/>
        </p:nvGraphicFramePr>
        <p:xfrm>
          <a:off x="2195736" y="2708920"/>
          <a:ext cx="393700" cy="360362"/>
        </p:xfrm>
        <a:graphic>
          <a:graphicData uri="http://schemas.openxmlformats.org/presentationml/2006/ole">
            <p:oleObj spid="_x0000_s1029" name="Equation" r:id="rId6" imgW="152280" imgH="139680" progId="Equation.3">
              <p:embed/>
            </p:oleObj>
          </a:graphicData>
        </a:graphic>
      </p:graphicFrame>
      <p:graphicFrame>
        <p:nvGraphicFramePr>
          <p:cNvPr id="1030" name="Object 6"/>
          <p:cNvGraphicFramePr>
            <a:graphicFrameLocks noChangeAspect="1"/>
          </p:cNvGraphicFramePr>
          <p:nvPr/>
        </p:nvGraphicFramePr>
        <p:xfrm>
          <a:off x="1259632" y="4221088"/>
          <a:ext cx="393700" cy="523875"/>
        </p:xfrm>
        <a:graphic>
          <a:graphicData uri="http://schemas.openxmlformats.org/presentationml/2006/ole">
            <p:oleObj spid="_x0000_s1030" name="Equation" r:id="rId7" imgW="152280" imgH="203040" progId="Equation.3">
              <p:embed/>
            </p:oleObj>
          </a:graphicData>
        </a:graphic>
      </p:graphicFrame>
      <p:graphicFrame>
        <p:nvGraphicFramePr>
          <p:cNvPr id="1031" name="Object 7"/>
          <p:cNvGraphicFramePr>
            <a:graphicFrameLocks noChangeAspect="1"/>
          </p:cNvGraphicFramePr>
          <p:nvPr/>
        </p:nvGraphicFramePr>
        <p:xfrm>
          <a:off x="2203450" y="3375025"/>
          <a:ext cx="525463" cy="488950"/>
        </p:xfrm>
        <a:graphic>
          <a:graphicData uri="http://schemas.openxmlformats.org/presentationml/2006/ole">
            <p:oleObj spid="_x0000_s1031" name="Equation" r:id="rId8" imgW="203040" imgH="190440" progId="Equation.3">
              <p:embed/>
            </p:oleObj>
          </a:graphicData>
        </a:graphic>
      </p:graphicFrame>
      <p:graphicFrame>
        <p:nvGraphicFramePr>
          <p:cNvPr id="1032" name="Object 8"/>
          <p:cNvGraphicFramePr>
            <a:graphicFrameLocks noChangeAspect="1"/>
          </p:cNvGraphicFramePr>
          <p:nvPr/>
        </p:nvGraphicFramePr>
        <p:xfrm>
          <a:off x="1331640" y="3429000"/>
          <a:ext cx="393700" cy="360363"/>
        </p:xfrm>
        <a:graphic>
          <a:graphicData uri="http://schemas.openxmlformats.org/presentationml/2006/ole">
            <p:oleObj spid="_x0000_s1032" name="Equation" r:id="rId9" imgW="152280" imgH="139680" progId="Equation.3">
              <p:embed/>
            </p:oleObj>
          </a:graphicData>
        </a:graphic>
      </p:graphicFrame>
      <p:graphicFrame>
        <p:nvGraphicFramePr>
          <p:cNvPr id="1033" name="Object 9"/>
          <p:cNvGraphicFramePr>
            <a:graphicFrameLocks noChangeAspect="1"/>
          </p:cNvGraphicFramePr>
          <p:nvPr/>
        </p:nvGraphicFramePr>
        <p:xfrm>
          <a:off x="3347864" y="3356992"/>
          <a:ext cx="719683" cy="458787"/>
        </p:xfrm>
        <a:graphic>
          <a:graphicData uri="http://schemas.openxmlformats.org/presentationml/2006/ole">
            <p:oleObj spid="_x0000_s1033" name="Equation" r:id="rId10" imgW="152280" imgH="177480" progId="Equation.3">
              <p:embed/>
            </p:oleObj>
          </a:graphicData>
        </a:graphic>
      </p:graphicFrame>
      <p:sp>
        <p:nvSpPr>
          <p:cNvPr id="28" name="TextBox 27"/>
          <p:cNvSpPr txBox="1"/>
          <p:nvPr/>
        </p:nvSpPr>
        <p:spPr>
          <a:xfrm>
            <a:off x="2483768" y="5301208"/>
            <a:ext cx="1071191" cy="369332"/>
          </a:xfrm>
          <a:prstGeom prst="rect">
            <a:avLst/>
          </a:prstGeom>
          <a:noFill/>
        </p:spPr>
        <p:txBody>
          <a:bodyPr wrap="none" rtlCol="0">
            <a:spAutoFit/>
          </a:bodyPr>
          <a:lstStyle/>
          <a:p>
            <a:r>
              <a:rPr lang="en-US" dirty="0" smtClean="0"/>
              <a:t>My grade</a:t>
            </a:r>
            <a:endParaRPr lang="en-GB" dirty="0"/>
          </a:p>
        </p:txBody>
      </p:sp>
      <p:sp>
        <p:nvSpPr>
          <p:cNvPr id="29" name="TextBox 28"/>
          <p:cNvSpPr txBox="1"/>
          <p:nvPr/>
        </p:nvSpPr>
        <p:spPr>
          <a:xfrm>
            <a:off x="4715222" y="3523233"/>
            <a:ext cx="603738" cy="369332"/>
          </a:xfrm>
          <a:prstGeom prst="rect">
            <a:avLst/>
          </a:prstGeom>
          <a:noFill/>
        </p:spPr>
        <p:txBody>
          <a:bodyPr wrap="square" rtlCol="0">
            <a:spAutoFit/>
          </a:bodyPr>
          <a:lstStyle/>
          <a:p>
            <a:r>
              <a:rPr lang="en-US" dirty="0" smtClean="0"/>
              <a:t>Me </a:t>
            </a:r>
            <a:endParaRPr lang="en-GB" dirty="0"/>
          </a:p>
        </p:txBody>
      </p:sp>
      <p:sp>
        <p:nvSpPr>
          <p:cNvPr id="30" name="Rectangle 29"/>
          <p:cNvSpPr/>
          <p:nvPr/>
        </p:nvSpPr>
        <p:spPr>
          <a:xfrm>
            <a:off x="6011366" y="3019177"/>
            <a:ext cx="2765766"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GB" dirty="0"/>
          </a:p>
        </p:txBody>
      </p:sp>
      <p:cxnSp>
        <p:nvCxnSpPr>
          <p:cNvPr id="31" name="Straight Connector 30"/>
          <p:cNvCxnSpPr>
            <a:stCxn id="30" idx="0"/>
            <a:endCxn id="30" idx="2"/>
          </p:cNvCxnSpPr>
          <p:nvPr/>
        </p:nvCxnSpPr>
        <p:spPr>
          <a:xfrm>
            <a:off x="7394249" y="3019177"/>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0" idx="1"/>
            <a:endCxn id="30" idx="3"/>
          </p:cNvCxnSpPr>
          <p:nvPr/>
        </p:nvCxnSpPr>
        <p:spPr>
          <a:xfrm>
            <a:off x="6011366" y="3883273"/>
            <a:ext cx="276576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3" name="Object 32"/>
          <p:cNvGraphicFramePr>
            <a:graphicFrameLocks noChangeAspect="1"/>
          </p:cNvGraphicFramePr>
          <p:nvPr/>
        </p:nvGraphicFramePr>
        <p:xfrm>
          <a:off x="8028384" y="3068960"/>
          <a:ext cx="432048" cy="425450"/>
        </p:xfrm>
        <a:graphic>
          <a:graphicData uri="http://schemas.openxmlformats.org/presentationml/2006/ole">
            <p:oleObj spid="_x0000_s1034" name="Equation" r:id="rId11" imgW="152280" imgH="164880" progId="Equation.3">
              <p:embed/>
            </p:oleObj>
          </a:graphicData>
        </a:graphic>
      </p:graphicFrame>
      <p:graphicFrame>
        <p:nvGraphicFramePr>
          <p:cNvPr id="34" name="Object 3"/>
          <p:cNvGraphicFramePr>
            <a:graphicFrameLocks noChangeAspect="1"/>
          </p:cNvGraphicFramePr>
          <p:nvPr/>
        </p:nvGraphicFramePr>
        <p:xfrm>
          <a:off x="7667549" y="4027289"/>
          <a:ext cx="613229" cy="490537"/>
        </p:xfrm>
        <a:graphic>
          <a:graphicData uri="http://schemas.openxmlformats.org/presentationml/2006/ole">
            <p:oleObj spid="_x0000_s1035" name="Equation" r:id="rId12" imgW="215640" imgH="190440" progId="Equation.3">
              <p:embed/>
            </p:oleObj>
          </a:graphicData>
        </a:graphic>
      </p:graphicFrame>
      <p:graphicFrame>
        <p:nvGraphicFramePr>
          <p:cNvPr id="35" name="Object 4"/>
          <p:cNvGraphicFramePr>
            <a:graphicFrameLocks noChangeAspect="1"/>
          </p:cNvGraphicFramePr>
          <p:nvPr/>
        </p:nvGraphicFramePr>
        <p:xfrm>
          <a:off x="7667550" y="2371105"/>
          <a:ext cx="432048" cy="523875"/>
        </p:xfrm>
        <a:graphic>
          <a:graphicData uri="http://schemas.openxmlformats.org/presentationml/2006/ole">
            <p:oleObj spid="_x0000_s1036" name="Equation" r:id="rId13" imgW="152280" imgH="203040" progId="Equation.3">
              <p:embed/>
            </p:oleObj>
          </a:graphicData>
        </a:graphic>
      </p:graphicFrame>
      <p:graphicFrame>
        <p:nvGraphicFramePr>
          <p:cNvPr id="36" name="Object 5"/>
          <p:cNvGraphicFramePr>
            <a:graphicFrameLocks noChangeAspect="1"/>
          </p:cNvGraphicFramePr>
          <p:nvPr/>
        </p:nvGraphicFramePr>
        <p:xfrm>
          <a:off x="6299398" y="2515121"/>
          <a:ext cx="432048" cy="360362"/>
        </p:xfrm>
        <a:graphic>
          <a:graphicData uri="http://schemas.openxmlformats.org/presentationml/2006/ole">
            <p:oleObj spid="_x0000_s1037" name="Equation" r:id="rId14" imgW="152280" imgH="139680" progId="Equation.3">
              <p:embed/>
            </p:oleObj>
          </a:graphicData>
        </a:graphic>
      </p:graphicFrame>
      <p:graphicFrame>
        <p:nvGraphicFramePr>
          <p:cNvPr id="37" name="Object 6"/>
          <p:cNvGraphicFramePr>
            <a:graphicFrameLocks noChangeAspect="1"/>
          </p:cNvGraphicFramePr>
          <p:nvPr/>
        </p:nvGraphicFramePr>
        <p:xfrm>
          <a:off x="5363294" y="4027289"/>
          <a:ext cx="432048" cy="523875"/>
        </p:xfrm>
        <a:graphic>
          <a:graphicData uri="http://schemas.openxmlformats.org/presentationml/2006/ole">
            <p:oleObj spid="_x0000_s1038" name="Equation" r:id="rId15" imgW="152280" imgH="203040" progId="Equation.3">
              <p:embed/>
            </p:oleObj>
          </a:graphicData>
        </a:graphic>
      </p:graphicFrame>
      <p:graphicFrame>
        <p:nvGraphicFramePr>
          <p:cNvPr id="38" name="Object 7"/>
          <p:cNvGraphicFramePr>
            <a:graphicFrameLocks noChangeAspect="1"/>
          </p:cNvGraphicFramePr>
          <p:nvPr/>
        </p:nvGraphicFramePr>
        <p:xfrm>
          <a:off x="6300788" y="3181350"/>
          <a:ext cx="576262" cy="488950"/>
        </p:xfrm>
        <a:graphic>
          <a:graphicData uri="http://schemas.openxmlformats.org/presentationml/2006/ole">
            <p:oleObj spid="_x0000_s1039" name="Equation" r:id="rId16" imgW="203040" imgH="190440" progId="Equation.3">
              <p:embed/>
            </p:oleObj>
          </a:graphicData>
        </a:graphic>
      </p:graphicFrame>
      <p:graphicFrame>
        <p:nvGraphicFramePr>
          <p:cNvPr id="39" name="Object 8"/>
          <p:cNvGraphicFramePr>
            <a:graphicFrameLocks noChangeAspect="1"/>
          </p:cNvGraphicFramePr>
          <p:nvPr/>
        </p:nvGraphicFramePr>
        <p:xfrm>
          <a:off x="5435302" y="3235201"/>
          <a:ext cx="432048" cy="360363"/>
        </p:xfrm>
        <a:graphic>
          <a:graphicData uri="http://schemas.openxmlformats.org/presentationml/2006/ole">
            <p:oleObj spid="_x0000_s1040" name="Equation" r:id="rId17" imgW="152280" imgH="139680" progId="Equation.3">
              <p:embed/>
            </p:oleObj>
          </a:graphicData>
        </a:graphic>
      </p:graphicFrame>
      <p:graphicFrame>
        <p:nvGraphicFramePr>
          <p:cNvPr id="40" name="Object 9"/>
          <p:cNvGraphicFramePr>
            <a:graphicFrameLocks noChangeAspect="1"/>
          </p:cNvGraphicFramePr>
          <p:nvPr/>
        </p:nvGraphicFramePr>
        <p:xfrm>
          <a:off x="6300192" y="4005064"/>
          <a:ext cx="789783" cy="458787"/>
        </p:xfrm>
        <a:graphic>
          <a:graphicData uri="http://schemas.openxmlformats.org/presentationml/2006/ole">
            <p:oleObj spid="_x0000_s1041" name="Equation" r:id="rId18" imgW="152280" imgH="177480" progId="Equation.3">
              <p:embed/>
            </p:oleObj>
          </a:graphicData>
        </a:graphic>
      </p:graphicFrame>
      <p:sp>
        <p:nvSpPr>
          <p:cNvPr id="41" name="TextBox 40"/>
          <p:cNvSpPr txBox="1"/>
          <p:nvPr/>
        </p:nvSpPr>
        <p:spPr>
          <a:xfrm>
            <a:off x="6660232" y="5229200"/>
            <a:ext cx="1135311" cy="369332"/>
          </a:xfrm>
          <a:prstGeom prst="rect">
            <a:avLst/>
          </a:prstGeom>
          <a:noFill/>
        </p:spPr>
        <p:txBody>
          <a:bodyPr wrap="none" rtlCol="0">
            <a:spAutoFit/>
          </a:bodyPr>
          <a:lstStyle/>
          <a:p>
            <a:r>
              <a:rPr lang="en-US" dirty="0" smtClean="0"/>
              <a:t>pair grade</a:t>
            </a:r>
            <a:endParaRPr lang="en-GB" dirty="0"/>
          </a:p>
        </p:txBody>
      </p:sp>
      <p:sp>
        <p:nvSpPr>
          <p:cNvPr id="42" name="Date Placeholder 41"/>
          <p:cNvSpPr>
            <a:spLocks noGrp="1"/>
          </p:cNvSpPr>
          <p:nvPr>
            <p:ph type="dt" sz="half" idx="10"/>
          </p:nvPr>
        </p:nvSpPr>
        <p:spPr/>
        <p:txBody>
          <a:bodyPr/>
          <a:lstStyle/>
          <a:p>
            <a:fld id="{28283E1F-C89C-4A6F-B914-0EC76582CB41}" type="datetime1">
              <a:rPr lang="en-GB" smtClean="0"/>
              <a:pPr/>
              <a:t>01/12/2013</a:t>
            </a:fld>
            <a:endParaRPr lang="en-GB"/>
          </a:p>
        </p:txBody>
      </p:sp>
      <p:sp>
        <p:nvSpPr>
          <p:cNvPr id="43" name="Slide Number Placeholder 42"/>
          <p:cNvSpPr>
            <a:spLocks noGrp="1"/>
          </p:cNvSpPr>
          <p:nvPr>
            <p:ph type="sldNum" sz="quarter" idx="12"/>
          </p:nvPr>
        </p:nvSpPr>
        <p:spPr/>
        <p:txBody>
          <a:bodyPr/>
          <a:lstStyle/>
          <a:p>
            <a:fld id="{1AC99574-BD32-4BAE-A6F6-2684FFE94A8F}"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0766" y="302455"/>
            <a:ext cx="8640960" cy="2308324"/>
          </a:xfrm>
          <a:prstGeom prst="rect">
            <a:avLst/>
          </a:prstGeom>
        </p:spPr>
        <p:txBody>
          <a:bodyPr wrap="square">
            <a:spAutoFit/>
          </a:bodyPr>
          <a:lstStyle/>
          <a:p>
            <a:pPr rtl="1"/>
            <a:r>
              <a:rPr lang="en-US" b="1" dirty="0" smtClean="0"/>
              <a:t>Example: </a:t>
            </a:r>
            <a:r>
              <a:rPr lang="en-US" b="1" dirty="0"/>
              <a:t>security of air port</a:t>
            </a:r>
            <a:endParaRPr lang="en-US" dirty="0"/>
          </a:p>
          <a:p>
            <a:pPr rtl="1"/>
            <a:r>
              <a:rPr lang="en-US" b="1" dirty="0"/>
              <a:t> </a:t>
            </a:r>
            <a:endParaRPr lang="en-US" dirty="0"/>
          </a:p>
          <a:p>
            <a:r>
              <a:rPr lang="en-US" dirty="0"/>
              <a:t>Assume two airports—A and B—and two levels of aviation security—high and low. We can think of the high level of security as allowing air travelers to have more confidence that their flight will be safe than if a low level of security were provided. In other </a:t>
            </a:r>
            <a:r>
              <a:rPr lang="en-US" dirty="0" err="1"/>
              <a:t>words,the</a:t>
            </a:r>
            <a:r>
              <a:rPr lang="en-US" dirty="0"/>
              <a:t> higher level of security reduces the probability of successful terrorist attempts. Table  shows the hypothetical payoffs of each level of aviation security for each airport.</a:t>
            </a:r>
          </a:p>
          <a:p>
            <a:r>
              <a:rPr lang="ar-SA" dirty="0"/>
              <a:t> </a:t>
            </a:r>
            <a:endParaRPr lang="en-US" dirty="0"/>
          </a:p>
        </p:txBody>
      </p:sp>
      <p:sp>
        <p:nvSpPr>
          <p:cNvPr id="6" name="Line 7"/>
          <p:cNvSpPr>
            <a:spLocks noChangeShapeType="1"/>
          </p:cNvSpPr>
          <p:nvPr/>
        </p:nvSpPr>
        <p:spPr bwMode="auto">
          <a:xfrm flipV="1">
            <a:off x="2699792" y="3717032"/>
            <a:ext cx="0" cy="12573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8"/>
          <p:cNvSpPr>
            <a:spLocks noChangeShapeType="1"/>
          </p:cNvSpPr>
          <p:nvPr/>
        </p:nvSpPr>
        <p:spPr bwMode="auto">
          <a:xfrm>
            <a:off x="2680320" y="4345682"/>
            <a:ext cx="2971800"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3"/>
          <p:cNvSpPr>
            <a:spLocks noChangeShapeType="1"/>
          </p:cNvSpPr>
          <p:nvPr/>
        </p:nvSpPr>
        <p:spPr bwMode="auto">
          <a:xfrm>
            <a:off x="2680320" y="3717032"/>
            <a:ext cx="2971800"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9"/>
          <p:cNvSpPr>
            <a:spLocks noChangeShapeType="1"/>
          </p:cNvSpPr>
          <p:nvPr/>
        </p:nvSpPr>
        <p:spPr bwMode="auto">
          <a:xfrm>
            <a:off x="5623998" y="3717032"/>
            <a:ext cx="0" cy="12573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5"/>
          <p:cNvSpPr>
            <a:spLocks noChangeShapeType="1"/>
          </p:cNvSpPr>
          <p:nvPr/>
        </p:nvSpPr>
        <p:spPr bwMode="auto">
          <a:xfrm>
            <a:off x="2680320" y="4974332"/>
            <a:ext cx="2971800"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p:cNvSpPr>
            <a:spLocks noChangeShapeType="1"/>
          </p:cNvSpPr>
          <p:nvPr/>
        </p:nvSpPr>
        <p:spPr bwMode="auto">
          <a:xfrm>
            <a:off x="3931557" y="3717032"/>
            <a:ext cx="0" cy="12573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4"/>
          <p:cNvSpPr>
            <a:spLocks noChangeShapeType="1"/>
          </p:cNvSpPr>
          <p:nvPr/>
        </p:nvSpPr>
        <p:spPr bwMode="auto">
          <a:xfrm>
            <a:off x="4530158" y="4797152"/>
            <a:ext cx="342900" cy="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6"/>
          <p:cNvSpPr>
            <a:spLocks noChangeShapeType="1"/>
          </p:cNvSpPr>
          <p:nvPr/>
        </p:nvSpPr>
        <p:spPr bwMode="auto">
          <a:xfrm>
            <a:off x="5002560" y="4797152"/>
            <a:ext cx="342900" cy="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
          <p:cNvSpPr>
            <a:spLocks noChangeShapeType="1"/>
          </p:cNvSpPr>
          <p:nvPr/>
        </p:nvSpPr>
        <p:spPr bwMode="auto">
          <a:xfrm>
            <a:off x="4967536" y="4149080"/>
            <a:ext cx="342900" cy="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
          <p:cNvSpPr>
            <a:spLocks noChangeShapeType="1"/>
          </p:cNvSpPr>
          <p:nvPr/>
        </p:nvSpPr>
        <p:spPr bwMode="auto">
          <a:xfrm>
            <a:off x="5083048" y="4945842"/>
            <a:ext cx="0" cy="457200"/>
          </a:xfrm>
          <a:prstGeom prst="line">
            <a:avLst/>
          </a:prstGeom>
          <a:noFill/>
          <a:ln w="28575">
            <a:solidFill>
              <a:srgbClr val="FF99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395536" y="2992887"/>
            <a:ext cx="9288016" cy="800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Usherwood-Medium"/>
              </a:rPr>
              <a:t>                                                                                Airport B</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Usherwood-Medium"/>
              </a:rPr>
              <a:t>                                                         High security          low security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2"/>
          <p:cNvSpPr>
            <a:spLocks noChangeArrowheads="1"/>
          </p:cNvSpPr>
          <p:nvPr/>
        </p:nvSpPr>
        <p:spPr bwMode="auto">
          <a:xfrm>
            <a:off x="210766" y="400506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Usherwood-Medium"/>
              </a:rPr>
              <a:t>                     High security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Usherwood-Medium"/>
              </a:rPr>
              <a:t>                                                       800$,800$              735$,820$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3"/>
          <p:cNvSpPr>
            <a:spLocks noChangeArrowheads="1"/>
          </p:cNvSpPr>
          <p:nvPr/>
        </p:nvSpPr>
        <p:spPr bwMode="auto">
          <a:xfrm>
            <a:off x="210766" y="434568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Usherwood-Medium"/>
              </a:rPr>
              <a:t>Airport A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301058" y="465313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Usherwood-Medium"/>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Usherwood-Medium"/>
              </a:rPr>
              <a:t>                      Low security          820$,735$              761$,761$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5"/>
          <p:cNvSpPr>
            <a:spLocks noChangeArrowheads="1"/>
          </p:cNvSpPr>
          <p:nvPr/>
        </p:nvSpPr>
        <p:spPr bwMode="auto">
          <a:xfrm>
            <a:off x="-41842" y="5178269"/>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Usherwood-Medium"/>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Usherwood-Medium"/>
              </a:rPr>
              <a:t>                                                                                         Nash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Usherwood-Medium"/>
              </a:rPr>
              <a:t>Equblrum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Date Placeholder 20"/>
          <p:cNvSpPr>
            <a:spLocks noGrp="1"/>
          </p:cNvSpPr>
          <p:nvPr>
            <p:ph type="dt" sz="half" idx="10"/>
          </p:nvPr>
        </p:nvSpPr>
        <p:spPr/>
        <p:txBody>
          <a:bodyPr/>
          <a:lstStyle/>
          <a:p>
            <a:fld id="{FDBE57F7-D238-4242-BB4F-E343BEFF8E0B}" type="datetime1">
              <a:rPr lang="en-GB" smtClean="0"/>
              <a:pPr/>
              <a:t>01/12/2013</a:t>
            </a:fld>
            <a:endParaRPr lang="en-GB"/>
          </a:p>
        </p:txBody>
      </p:sp>
      <p:sp>
        <p:nvSpPr>
          <p:cNvPr id="22" name="Slide Number Placeholder 21"/>
          <p:cNvSpPr>
            <a:spLocks noGrp="1"/>
          </p:cNvSpPr>
          <p:nvPr>
            <p:ph type="sldNum" sz="quarter" idx="12"/>
          </p:nvPr>
        </p:nvSpPr>
        <p:spPr/>
        <p:txBody>
          <a:bodyPr/>
          <a:lstStyle/>
          <a:p>
            <a:fld id="{1AC99574-BD32-4BAE-A6F6-2684FFE94A8F}" type="slidenum">
              <a:rPr lang="en-GB" smtClean="0"/>
              <a:pPr/>
              <a:t>30</a:t>
            </a:fld>
            <a:endParaRPr lang="en-GB"/>
          </a:p>
        </p:txBody>
      </p:sp>
    </p:spTree>
    <p:extLst>
      <p:ext uri="{BB962C8B-B14F-4D97-AF65-F5344CB8AC3E}">
        <p14:creationId xmlns:p14="http://schemas.microsoft.com/office/powerpoint/2010/main" xmlns="" val="612228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6632"/>
            <a:ext cx="8640960" cy="6463308"/>
          </a:xfrm>
          <a:prstGeom prst="rect">
            <a:avLst/>
          </a:prstGeom>
        </p:spPr>
        <p:txBody>
          <a:bodyPr wrap="square">
            <a:spAutoFit/>
          </a:bodyPr>
          <a:lstStyle/>
          <a:p>
            <a:r>
              <a:rPr lang="en-US" dirty="0"/>
              <a:t>For example, the payoffs for airports A and B when A provides low security and B provides high security are $820 for A and $735 for </a:t>
            </a:r>
            <a:r>
              <a:rPr lang="en-US" dirty="0" err="1"/>
              <a:t>B.The</a:t>
            </a:r>
            <a:r>
              <a:rPr lang="en-US" dirty="0"/>
              <a:t> economics underlying the payoffs in Table  require some elaboration. Assume that the profits (payoffs) of each airport are $1000 prior to any security expenditures or any losses stemming from successful terrorist attacks. The expense of providing a high level of security is $200, while the expense of providing a low level of security is $50.Assume further that a successful act of terrorism imposes a cost of $1300 at the airport where the act occurs. If both airports provide a high level of security, acts of terrorism are prevented. If one airport provides a high level of security and the other provides a low level, then a successful terrorist act can occur at either airport; a successful terrorist act damaging the high-security airport would have emanated from the low-security airport. Assume the probability of a successful terrorist act is 0.1 at an airport providing a low level of security and that the probability is 0.05 that the successful terrorist act, whose roots can be traced to the airport providing a low level of security, occurs at the other airport.</a:t>
            </a:r>
          </a:p>
          <a:p>
            <a:r>
              <a:rPr lang="en-US" dirty="0"/>
              <a:t>These assumptions produce the payoffs in Table. In the first arrangement, assume both airports provide a high level of security; both airports</a:t>
            </a:r>
          </a:p>
          <a:p>
            <a:r>
              <a:rPr lang="en-US" dirty="0"/>
              <a:t>then receive a payoff of $800, which is simply $1000 less the $200 expense of providing a high level of security. There are no other cost calculations for</a:t>
            </a:r>
          </a:p>
        </p:txBody>
      </p:sp>
      <p:sp>
        <p:nvSpPr>
          <p:cNvPr id="5" name="Date Placeholder 4"/>
          <p:cNvSpPr>
            <a:spLocks noGrp="1"/>
          </p:cNvSpPr>
          <p:nvPr>
            <p:ph type="dt" sz="half" idx="10"/>
          </p:nvPr>
        </p:nvSpPr>
        <p:spPr/>
        <p:txBody>
          <a:bodyPr/>
          <a:lstStyle/>
          <a:p>
            <a:fld id="{60E2B302-42FE-4A17-A6ED-61251C056AC9}" type="datetime1">
              <a:rPr lang="en-GB" smtClean="0"/>
              <a:pPr/>
              <a:t>01/12/2013</a:t>
            </a:fld>
            <a:endParaRPr lang="en-GB"/>
          </a:p>
        </p:txBody>
      </p:sp>
      <p:sp>
        <p:nvSpPr>
          <p:cNvPr id="6" name="Slide Number Placeholder 5"/>
          <p:cNvSpPr>
            <a:spLocks noGrp="1"/>
          </p:cNvSpPr>
          <p:nvPr>
            <p:ph type="sldNum" sz="quarter" idx="12"/>
          </p:nvPr>
        </p:nvSpPr>
        <p:spPr/>
        <p:txBody>
          <a:bodyPr/>
          <a:lstStyle/>
          <a:p>
            <a:fld id="{1AC99574-BD32-4BAE-A6F6-2684FFE94A8F}" type="slidenum">
              <a:rPr lang="en-GB" smtClean="0"/>
              <a:pPr/>
              <a:t>31</a:t>
            </a:fld>
            <a:endParaRPr lang="en-GB"/>
          </a:p>
        </p:txBody>
      </p:sp>
    </p:spTree>
    <p:extLst>
      <p:ext uri="{BB962C8B-B14F-4D97-AF65-F5344CB8AC3E}">
        <p14:creationId xmlns:p14="http://schemas.microsoft.com/office/powerpoint/2010/main" xmlns="" val="612228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0"/>
            <a:ext cx="8748464" cy="7571303"/>
          </a:xfrm>
          <a:prstGeom prst="rect">
            <a:avLst/>
          </a:prstGeom>
        </p:spPr>
        <p:txBody>
          <a:bodyPr wrap="square">
            <a:spAutoFit/>
          </a:bodyPr>
          <a:lstStyle/>
          <a:p>
            <a:r>
              <a:rPr lang="en-US" dirty="0"/>
              <a:t>Given the preceding payoffs, what levels of security will likely be provided by the airports? Assuming that the airports make their security decisions simultaneously without communicating directly with each other, the answer is that both will provide the low level. The reasoning is straightforward. Assume airport B thinks airport A will provide the high level. If so, then if airport B also provides the high level, the payoff for airport B is $800. If airport B provides the low level, the payoff for airport B is $820. Thus, airport B will choose the low level of security because it provides the larger payoff. What happens if airport B thinks airport A will provide the low level of security? Once again, airport B will choose to provide the low level of security because the payoff to airport B is larger with the low level of security (that is, $735 versus $761). Thus, regardless of what airport A</a:t>
            </a:r>
          </a:p>
          <a:p>
            <a:r>
              <a:rPr lang="en-US" dirty="0"/>
              <a:t>chooses, airport B will choose the low level of security. By the same reasoning process, airport A will choose the low level of security regardless of airport B’s choice. The so-called dominant strategy is for both airports</a:t>
            </a:r>
          </a:p>
          <a:p>
            <a:r>
              <a:rPr lang="en-US" dirty="0"/>
              <a:t>to choose the low level of security. Note that the payoff for both airports is $761 and that such a payoff is inferior to the payoff of $800 to both airports</a:t>
            </a:r>
          </a:p>
          <a:p>
            <a:r>
              <a:rPr lang="en-US" dirty="0"/>
              <a:t>if they had both chosen to provide the high level of security. Thus, when the airports choose their security level simultaneously without coordinating</a:t>
            </a:r>
          </a:p>
          <a:p>
            <a:r>
              <a:rPr lang="en-US" dirty="0"/>
              <a:t>their decisions, there is a high probability that they will end up with lower security throughout the network. In addition, the airports will achieve</a:t>
            </a:r>
          </a:p>
          <a:p>
            <a:r>
              <a:rPr lang="en-US" dirty="0"/>
              <a:t>lower payoffs than if they had coordinated their security decisions and jointly provided a high level</a:t>
            </a:r>
            <a:r>
              <a:rPr lang="en-US" b="1" dirty="0"/>
              <a:t>  of security.  </a:t>
            </a:r>
            <a:endParaRPr lang="en-US" dirty="0"/>
          </a:p>
        </p:txBody>
      </p:sp>
      <p:sp>
        <p:nvSpPr>
          <p:cNvPr id="5" name="Date Placeholder 4"/>
          <p:cNvSpPr>
            <a:spLocks noGrp="1"/>
          </p:cNvSpPr>
          <p:nvPr>
            <p:ph type="dt" sz="half" idx="10"/>
          </p:nvPr>
        </p:nvSpPr>
        <p:spPr/>
        <p:txBody>
          <a:bodyPr/>
          <a:lstStyle/>
          <a:p>
            <a:fld id="{BB5EAEE3-47BC-4964-82B5-C21744C75BA5}" type="datetime1">
              <a:rPr lang="en-GB" smtClean="0"/>
              <a:pPr/>
              <a:t>01/12/2013</a:t>
            </a:fld>
            <a:endParaRPr lang="en-GB"/>
          </a:p>
        </p:txBody>
      </p:sp>
      <p:sp>
        <p:nvSpPr>
          <p:cNvPr id="6" name="Slide Number Placeholder 5"/>
          <p:cNvSpPr>
            <a:spLocks noGrp="1"/>
          </p:cNvSpPr>
          <p:nvPr>
            <p:ph type="sldNum" sz="quarter" idx="12"/>
          </p:nvPr>
        </p:nvSpPr>
        <p:spPr/>
        <p:txBody>
          <a:bodyPr/>
          <a:lstStyle/>
          <a:p>
            <a:fld id="{1AC99574-BD32-4BAE-A6F6-2684FFE94A8F}" type="slidenum">
              <a:rPr lang="en-GB" smtClean="0"/>
              <a:pPr/>
              <a:t>32</a:t>
            </a:fld>
            <a:endParaRPr lang="en-GB"/>
          </a:p>
        </p:txBody>
      </p:sp>
    </p:spTree>
    <p:extLst>
      <p:ext uri="{BB962C8B-B14F-4D97-AF65-F5344CB8AC3E}">
        <p14:creationId xmlns:p14="http://schemas.microsoft.com/office/powerpoint/2010/main" xmlns="" val="612228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33</a:t>
            </a:fld>
            <a:endParaRPr lang="en-GB"/>
          </a:p>
        </p:txBody>
      </p:sp>
      <p:pic>
        <p:nvPicPr>
          <p:cNvPr id="6146" name="Picture 2"/>
          <p:cNvPicPr>
            <a:picLocks noChangeAspect="1" noChangeArrowheads="1"/>
          </p:cNvPicPr>
          <p:nvPr/>
        </p:nvPicPr>
        <p:blipFill>
          <a:blip r:embed="rId2" cstate="print"/>
          <a:srcRect/>
          <a:stretch>
            <a:fillRect/>
          </a:stretch>
        </p:blipFill>
        <p:spPr bwMode="auto">
          <a:xfrm>
            <a:off x="971600" y="188640"/>
            <a:ext cx="7923539" cy="28289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763688" y="2827606"/>
            <a:ext cx="7335806" cy="4030393"/>
          </a:xfrm>
          <a:prstGeom prst="rect">
            <a:avLst/>
          </a:prstGeom>
          <a:noFill/>
          <a:ln w="9525">
            <a:noFill/>
            <a:miter lim="800000"/>
            <a:headEnd/>
            <a:tailEnd/>
          </a:ln>
        </p:spPr>
      </p:pic>
      <p:sp>
        <p:nvSpPr>
          <p:cNvPr id="5" name="Rectangle 4"/>
          <p:cNvSpPr/>
          <p:nvPr/>
        </p:nvSpPr>
        <p:spPr>
          <a:xfrm>
            <a:off x="6372200" y="2996952"/>
            <a:ext cx="93610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444208" y="3068960"/>
            <a:ext cx="79208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868144" y="2492896"/>
            <a:ext cx="43204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5-1</a:t>
            </a:r>
            <a:endParaRPr lang="en-GB" dirty="0"/>
          </a:p>
        </p:txBody>
      </p:sp>
      <p:sp>
        <p:nvSpPr>
          <p:cNvPr id="8" name="TextBox 7"/>
          <p:cNvSpPr txBox="1"/>
          <p:nvPr/>
        </p:nvSpPr>
        <p:spPr>
          <a:xfrm>
            <a:off x="5796136" y="2420888"/>
            <a:ext cx="505267" cy="369332"/>
          </a:xfrm>
          <a:prstGeom prst="rect">
            <a:avLst/>
          </a:prstGeom>
          <a:noFill/>
        </p:spPr>
        <p:txBody>
          <a:bodyPr wrap="none" rtlCol="0">
            <a:spAutoFit/>
          </a:bodyPr>
          <a:lstStyle/>
          <a:p>
            <a:r>
              <a:rPr lang="fa-IR" dirty="0" smtClean="0"/>
              <a:t>1-5</a:t>
            </a:r>
            <a:endParaRPr lang="en-GB" dirty="0"/>
          </a:p>
        </p:txBody>
      </p:sp>
      <p:sp>
        <p:nvSpPr>
          <p:cNvPr id="9" name="TextBox 8"/>
          <p:cNvSpPr txBox="1"/>
          <p:nvPr/>
        </p:nvSpPr>
        <p:spPr>
          <a:xfrm>
            <a:off x="6444208" y="2852936"/>
            <a:ext cx="505267" cy="369332"/>
          </a:xfrm>
          <a:prstGeom prst="rect">
            <a:avLst/>
          </a:prstGeom>
          <a:noFill/>
        </p:spPr>
        <p:txBody>
          <a:bodyPr wrap="none" rtlCol="0">
            <a:spAutoFit/>
          </a:bodyPr>
          <a:lstStyle/>
          <a:p>
            <a:r>
              <a:rPr lang="fa-IR" dirty="0" smtClean="0"/>
              <a:t>1-5</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34</a:t>
            </a:fld>
            <a:endParaRPr lang="en-GB"/>
          </a:p>
        </p:txBody>
      </p:sp>
      <p:pic>
        <p:nvPicPr>
          <p:cNvPr id="7170" name="Picture 2"/>
          <p:cNvPicPr>
            <a:picLocks noChangeAspect="1" noChangeArrowheads="1"/>
          </p:cNvPicPr>
          <p:nvPr/>
        </p:nvPicPr>
        <p:blipFill>
          <a:blip r:embed="rId2" cstate="print"/>
          <a:srcRect/>
          <a:stretch>
            <a:fillRect/>
          </a:stretch>
        </p:blipFill>
        <p:spPr bwMode="auto">
          <a:xfrm>
            <a:off x="56788" y="188640"/>
            <a:ext cx="8438141" cy="424847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35</a:t>
            </a:fld>
            <a:endParaRPr lang="en-GB"/>
          </a:p>
        </p:txBody>
      </p:sp>
      <p:pic>
        <p:nvPicPr>
          <p:cNvPr id="8194" name="Picture 2"/>
          <p:cNvPicPr>
            <a:picLocks noChangeAspect="1" noChangeArrowheads="1"/>
          </p:cNvPicPr>
          <p:nvPr/>
        </p:nvPicPr>
        <p:blipFill>
          <a:blip r:embed="rId2" cstate="print"/>
          <a:srcRect/>
          <a:stretch>
            <a:fillRect/>
          </a:stretch>
        </p:blipFill>
        <p:spPr bwMode="auto">
          <a:xfrm>
            <a:off x="467544" y="188640"/>
            <a:ext cx="7727347" cy="4235921"/>
          </a:xfrm>
          <a:prstGeom prst="rect">
            <a:avLst/>
          </a:prstGeom>
          <a:noFill/>
          <a:ln w="9525">
            <a:noFill/>
            <a:miter lim="800000"/>
            <a:headEnd/>
            <a:tailEnd/>
          </a:ln>
        </p:spPr>
      </p:pic>
      <p:sp>
        <p:nvSpPr>
          <p:cNvPr id="4" name="Rectangle 3"/>
          <p:cNvSpPr/>
          <p:nvPr/>
        </p:nvSpPr>
        <p:spPr>
          <a:xfrm>
            <a:off x="7236296" y="260648"/>
            <a:ext cx="7200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36</a:t>
            </a:fld>
            <a:endParaRPr lang="en-GB"/>
          </a:p>
        </p:txBody>
      </p:sp>
      <p:pic>
        <p:nvPicPr>
          <p:cNvPr id="9218" name="Picture 2"/>
          <p:cNvPicPr>
            <a:picLocks noChangeAspect="1" noChangeArrowheads="1"/>
          </p:cNvPicPr>
          <p:nvPr/>
        </p:nvPicPr>
        <p:blipFill>
          <a:blip r:embed="rId2" cstate="print"/>
          <a:srcRect/>
          <a:stretch>
            <a:fillRect/>
          </a:stretch>
        </p:blipFill>
        <p:spPr bwMode="auto">
          <a:xfrm>
            <a:off x="127652" y="0"/>
            <a:ext cx="8581082" cy="5805264"/>
          </a:xfrm>
          <a:prstGeom prst="rect">
            <a:avLst/>
          </a:prstGeom>
          <a:noFill/>
          <a:ln w="9525">
            <a:noFill/>
            <a:miter lim="800000"/>
            <a:headEnd/>
            <a:tailEnd/>
          </a:ln>
        </p:spPr>
      </p:pic>
      <p:sp>
        <p:nvSpPr>
          <p:cNvPr id="4" name="Rectangle 3"/>
          <p:cNvSpPr/>
          <p:nvPr/>
        </p:nvSpPr>
        <p:spPr>
          <a:xfrm>
            <a:off x="8316416" y="260648"/>
            <a:ext cx="14401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37</a:t>
            </a:fld>
            <a:endParaRPr lang="en-GB"/>
          </a:p>
        </p:txBody>
      </p:sp>
      <p:pic>
        <p:nvPicPr>
          <p:cNvPr id="10242" name="Picture 2"/>
          <p:cNvPicPr>
            <a:picLocks noChangeAspect="1" noChangeArrowheads="1"/>
          </p:cNvPicPr>
          <p:nvPr/>
        </p:nvPicPr>
        <p:blipFill>
          <a:blip r:embed="rId2" cstate="print"/>
          <a:srcRect/>
          <a:stretch>
            <a:fillRect/>
          </a:stretch>
        </p:blipFill>
        <p:spPr bwMode="auto">
          <a:xfrm>
            <a:off x="511155" y="620688"/>
            <a:ext cx="8632845" cy="5472607"/>
          </a:xfrm>
          <a:prstGeom prst="rect">
            <a:avLst/>
          </a:prstGeom>
          <a:noFill/>
          <a:ln w="9525">
            <a:noFill/>
            <a:miter lim="800000"/>
            <a:headEnd/>
            <a:tailEnd/>
          </a:ln>
        </p:spPr>
      </p:pic>
      <p:sp>
        <p:nvSpPr>
          <p:cNvPr id="5" name="TextBox 4"/>
          <p:cNvSpPr txBox="1"/>
          <p:nvPr/>
        </p:nvSpPr>
        <p:spPr>
          <a:xfrm>
            <a:off x="5364088" y="692696"/>
            <a:ext cx="505267" cy="369332"/>
          </a:xfrm>
          <a:prstGeom prst="rect">
            <a:avLst/>
          </a:prstGeom>
          <a:noFill/>
        </p:spPr>
        <p:txBody>
          <a:bodyPr wrap="none" rtlCol="0">
            <a:spAutoFit/>
          </a:bodyPr>
          <a:lstStyle/>
          <a:p>
            <a:r>
              <a:rPr lang="fa-IR" dirty="0" smtClean="0"/>
              <a:t>2-5</a:t>
            </a:r>
            <a:endParaRPr lang="en-GB" dirty="0"/>
          </a:p>
        </p:txBody>
      </p:sp>
      <p:sp>
        <p:nvSpPr>
          <p:cNvPr id="7" name="Rectangle 6"/>
          <p:cNvSpPr/>
          <p:nvPr/>
        </p:nvSpPr>
        <p:spPr>
          <a:xfrm>
            <a:off x="5436096" y="692696"/>
            <a:ext cx="3600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364088" y="764704"/>
            <a:ext cx="504056" cy="369332"/>
          </a:xfrm>
          <a:prstGeom prst="rect">
            <a:avLst/>
          </a:prstGeom>
          <a:noFill/>
        </p:spPr>
        <p:txBody>
          <a:bodyPr wrap="square" rtlCol="0">
            <a:spAutoFit/>
          </a:bodyPr>
          <a:lstStyle/>
          <a:p>
            <a:r>
              <a:rPr lang="fa-IR" dirty="0" smtClean="0"/>
              <a:t>2-5</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38</a:t>
            </a:fld>
            <a:endParaRPr lang="en-GB"/>
          </a:p>
        </p:txBody>
      </p:sp>
      <p:pic>
        <p:nvPicPr>
          <p:cNvPr id="15362" name="Picture 2"/>
          <p:cNvPicPr>
            <a:picLocks noChangeAspect="1" noChangeArrowheads="1"/>
          </p:cNvPicPr>
          <p:nvPr/>
        </p:nvPicPr>
        <p:blipFill>
          <a:blip r:embed="rId2" cstate="print"/>
          <a:srcRect/>
          <a:stretch>
            <a:fillRect/>
          </a:stretch>
        </p:blipFill>
        <p:spPr bwMode="auto">
          <a:xfrm>
            <a:off x="971600" y="332656"/>
            <a:ext cx="7160544" cy="5600700"/>
          </a:xfrm>
          <a:prstGeom prst="rect">
            <a:avLst/>
          </a:prstGeom>
          <a:noFill/>
          <a:ln w="9525">
            <a:noFill/>
            <a:miter lim="800000"/>
            <a:headEnd/>
            <a:tailEnd/>
          </a:ln>
        </p:spPr>
      </p:pic>
      <p:sp>
        <p:nvSpPr>
          <p:cNvPr id="4" name="Rectangle 3"/>
          <p:cNvSpPr/>
          <p:nvPr/>
        </p:nvSpPr>
        <p:spPr>
          <a:xfrm>
            <a:off x="7452320" y="404664"/>
            <a:ext cx="79208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39</a:t>
            </a:fld>
            <a:endParaRPr lang="en-GB"/>
          </a:p>
        </p:txBody>
      </p:sp>
      <p:pic>
        <p:nvPicPr>
          <p:cNvPr id="16386" name="Picture 2"/>
          <p:cNvPicPr>
            <a:picLocks noChangeAspect="1" noChangeArrowheads="1"/>
          </p:cNvPicPr>
          <p:nvPr/>
        </p:nvPicPr>
        <p:blipFill>
          <a:blip r:embed="rId2" cstate="print"/>
          <a:srcRect/>
          <a:stretch>
            <a:fillRect/>
          </a:stretch>
        </p:blipFill>
        <p:spPr bwMode="auto">
          <a:xfrm>
            <a:off x="0" y="836712"/>
            <a:ext cx="8488404" cy="5328592"/>
          </a:xfrm>
          <a:prstGeom prst="rect">
            <a:avLst/>
          </a:prstGeom>
          <a:noFill/>
          <a:ln w="9525">
            <a:noFill/>
            <a:miter lim="800000"/>
            <a:headEnd/>
            <a:tailEnd/>
          </a:ln>
        </p:spPr>
      </p:pic>
      <p:sp>
        <p:nvSpPr>
          <p:cNvPr id="5" name="TextBox 4"/>
          <p:cNvSpPr txBox="1"/>
          <p:nvPr/>
        </p:nvSpPr>
        <p:spPr>
          <a:xfrm>
            <a:off x="8100392" y="2492896"/>
            <a:ext cx="505267" cy="369332"/>
          </a:xfrm>
          <a:prstGeom prst="rect">
            <a:avLst/>
          </a:prstGeom>
          <a:noFill/>
        </p:spPr>
        <p:txBody>
          <a:bodyPr wrap="none" rtlCol="0">
            <a:spAutoFit/>
          </a:bodyPr>
          <a:lstStyle/>
          <a:p>
            <a:r>
              <a:rPr lang="fa-IR" dirty="0" smtClean="0"/>
              <a:t>3-5</a:t>
            </a:r>
            <a:endParaRPr lang="en-GB" dirty="0"/>
          </a:p>
        </p:txBody>
      </p:sp>
      <p:sp>
        <p:nvSpPr>
          <p:cNvPr id="6" name="Rectangle 5"/>
          <p:cNvSpPr/>
          <p:nvPr/>
        </p:nvSpPr>
        <p:spPr>
          <a:xfrm>
            <a:off x="8388424" y="2780928"/>
            <a:ext cx="50405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884368" y="2492896"/>
            <a:ext cx="505267" cy="369332"/>
          </a:xfrm>
          <a:prstGeom prst="rect">
            <a:avLst/>
          </a:prstGeom>
          <a:noFill/>
        </p:spPr>
        <p:txBody>
          <a:bodyPr wrap="none" rtlCol="0">
            <a:spAutoFit/>
          </a:bodyPr>
          <a:lstStyle/>
          <a:p>
            <a:r>
              <a:rPr lang="fa-IR" dirty="0" smtClean="0"/>
              <a:t>3-5</a:t>
            </a:r>
            <a:endParaRPr lang="en-GB" dirty="0"/>
          </a:p>
        </p:txBody>
      </p:sp>
      <p:sp>
        <p:nvSpPr>
          <p:cNvPr id="10" name="TextBox 9"/>
          <p:cNvSpPr txBox="1"/>
          <p:nvPr/>
        </p:nvSpPr>
        <p:spPr>
          <a:xfrm>
            <a:off x="7956376" y="2492896"/>
            <a:ext cx="505267" cy="369332"/>
          </a:xfrm>
          <a:prstGeom prst="rect">
            <a:avLst/>
          </a:prstGeom>
          <a:noFill/>
        </p:spPr>
        <p:txBody>
          <a:bodyPr wrap="none" rtlCol="0">
            <a:spAutoFit/>
          </a:bodyPr>
          <a:lstStyle/>
          <a:p>
            <a:r>
              <a:rPr lang="fa-IR" dirty="0" smtClean="0"/>
              <a:t>3-5</a:t>
            </a:r>
            <a:endParaRPr lang="en-GB" dirty="0"/>
          </a:p>
        </p:txBody>
      </p:sp>
      <p:sp>
        <p:nvSpPr>
          <p:cNvPr id="11" name="Rectangle 10"/>
          <p:cNvSpPr/>
          <p:nvPr/>
        </p:nvSpPr>
        <p:spPr>
          <a:xfrm>
            <a:off x="7884368" y="2420888"/>
            <a:ext cx="72008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956376" y="2492896"/>
            <a:ext cx="505267" cy="369332"/>
          </a:xfrm>
          <a:prstGeom prst="rect">
            <a:avLst/>
          </a:prstGeom>
          <a:noFill/>
        </p:spPr>
        <p:txBody>
          <a:bodyPr wrap="none" rtlCol="0">
            <a:spAutoFit/>
          </a:bodyPr>
          <a:lstStyle/>
          <a:p>
            <a:r>
              <a:rPr lang="fa-IR" dirty="0" smtClean="0"/>
              <a:t>3-5</a:t>
            </a:r>
            <a:endParaRPr lang="en-GB" dirty="0"/>
          </a:p>
        </p:txBody>
      </p:sp>
      <p:sp>
        <p:nvSpPr>
          <p:cNvPr id="15" name="TextBox 14"/>
          <p:cNvSpPr txBox="1"/>
          <p:nvPr/>
        </p:nvSpPr>
        <p:spPr>
          <a:xfrm>
            <a:off x="4860032" y="3284984"/>
            <a:ext cx="505267" cy="369332"/>
          </a:xfrm>
          <a:prstGeom prst="rect">
            <a:avLst/>
          </a:prstGeom>
          <a:noFill/>
        </p:spPr>
        <p:txBody>
          <a:bodyPr wrap="none" rtlCol="0">
            <a:spAutoFit/>
          </a:bodyPr>
          <a:lstStyle/>
          <a:p>
            <a:r>
              <a:rPr lang="fa-IR" dirty="0" smtClean="0"/>
              <a:t>3-5</a:t>
            </a:r>
            <a:endParaRPr lang="en-GB" dirty="0"/>
          </a:p>
        </p:txBody>
      </p:sp>
      <p:sp>
        <p:nvSpPr>
          <p:cNvPr id="16" name="Rectangle 15"/>
          <p:cNvSpPr/>
          <p:nvPr/>
        </p:nvSpPr>
        <p:spPr>
          <a:xfrm>
            <a:off x="4932040" y="3356992"/>
            <a:ext cx="43204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860032" y="3284984"/>
            <a:ext cx="505267" cy="369332"/>
          </a:xfrm>
          <a:prstGeom prst="rect">
            <a:avLst/>
          </a:prstGeom>
          <a:noFill/>
        </p:spPr>
        <p:txBody>
          <a:bodyPr wrap="none" rtlCol="0">
            <a:spAutoFit/>
          </a:bodyPr>
          <a:lstStyle/>
          <a:p>
            <a:r>
              <a:rPr lang="fa-IR" dirty="0" smtClean="0"/>
              <a:t>3-5</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5229200"/>
            <a:ext cx="766175" cy="369332"/>
          </a:xfrm>
          <a:prstGeom prst="rect">
            <a:avLst/>
          </a:prstGeom>
          <a:noFill/>
        </p:spPr>
        <p:txBody>
          <a:bodyPr wrap="square" rtlCol="0">
            <a:spAutoFit/>
          </a:bodyPr>
          <a:lstStyle/>
          <a:p>
            <a:r>
              <a:rPr lang="en-US" dirty="0" smtClean="0"/>
              <a:t>Me </a:t>
            </a:r>
            <a:endParaRPr lang="en-GB" dirty="0"/>
          </a:p>
        </p:txBody>
      </p:sp>
      <p:sp>
        <p:nvSpPr>
          <p:cNvPr id="3" name="Rectangle 2"/>
          <p:cNvSpPr/>
          <p:nvPr/>
        </p:nvSpPr>
        <p:spPr>
          <a:xfrm>
            <a:off x="2771800" y="4581128"/>
            <a:ext cx="2520280"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GB" dirty="0"/>
          </a:p>
        </p:txBody>
      </p:sp>
      <p:cxnSp>
        <p:nvCxnSpPr>
          <p:cNvPr id="4" name="Straight Connector 3"/>
          <p:cNvCxnSpPr>
            <a:stCxn id="3" idx="0"/>
            <a:endCxn id="3" idx="2"/>
          </p:cNvCxnSpPr>
          <p:nvPr/>
        </p:nvCxnSpPr>
        <p:spPr>
          <a:xfrm>
            <a:off x="4031940" y="4581128"/>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3" idx="1"/>
            <a:endCxn id="3" idx="3"/>
          </p:cNvCxnSpPr>
          <p:nvPr/>
        </p:nvCxnSpPr>
        <p:spPr>
          <a:xfrm>
            <a:off x="2771800" y="5445224"/>
            <a:ext cx="252028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nvGraphicFramePr>
        <p:xfrm>
          <a:off x="2339752" y="1772816"/>
          <a:ext cx="820738" cy="523875"/>
        </p:xfrm>
        <a:graphic>
          <a:graphicData uri="http://schemas.openxmlformats.org/presentationml/2006/ole">
            <p:oleObj spid="_x0000_s2050" name="Equation" r:id="rId3" imgW="317160" imgH="203040" progId="Equation.3">
              <p:embed/>
            </p:oleObj>
          </a:graphicData>
        </a:graphic>
      </p:graphicFrame>
      <p:graphicFrame>
        <p:nvGraphicFramePr>
          <p:cNvPr id="7" name="Object 3"/>
          <p:cNvGraphicFramePr>
            <a:graphicFrameLocks noChangeAspect="1"/>
          </p:cNvGraphicFramePr>
          <p:nvPr/>
        </p:nvGraphicFramePr>
        <p:xfrm>
          <a:off x="3122613" y="4684713"/>
          <a:ext cx="592137" cy="523875"/>
        </p:xfrm>
        <a:graphic>
          <a:graphicData uri="http://schemas.openxmlformats.org/presentationml/2006/ole">
            <p:oleObj spid="_x0000_s2051" name="Equation" r:id="rId4" imgW="228600" imgH="203040" progId="Equation.3">
              <p:embed/>
            </p:oleObj>
          </a:graphicData>
        </a:graphic>
      </p:graphicFrame>
      <p:graphicFrame>
        <p:nvGraphicFramePr>
          <p:cNvPr id="8" name="Object 4"/>
          <p:cNvGraphicFramePr>
            <a:graphicFrameLocks noChangeAspect="1"/>
          </p:cNvGraphicFramePr>
          <p:nvPr/>
        </p:nvGraphicFramePr>
        <p:xfrm>
          <a:off x="3995936" y="260648"/>
          <a:ext cx="393700" cy="523875"/>
        </p:xfrm>
        <a:graphic>
          <a:graphicData uri="http://schemas.openxmlformats.org/presentationml/2006/ole">
            <p:oleObj spid="_x0000_s2052" name="Equation" r:id="rId5" imgW="152280" imgH="203040" progId="Equation.3">
              <p:embed/>
            </p:oleObj>
          </a:graphicData>
        </a:graphic>
      </p:graphicFrame>
      <p:graphicFrame>
        <p:nvGraphicFramePr>
          <p:cNvPr id="9" name="Object 5"/>
          <p:cNvGraphicFramePr>
            <a:graphicFrameLocks noChangeAspect="1"/>
          </p:cNvGraphicFramePr>
          <p:nvPr/>
        </p:nvGraphicFramePr>
        <p:xfrm>
          <a:off x="2915816" y="4149080"/>
          <a:ext cx="393700" cy="360362"/>
        </p:xfrm>
        <a:graphic>
          <a:graphicData uri="http://schemas.openxmlformats.org/presentationml/2006/ole">
            <p:oleObj spid="_x0000_s2053" name="Equation" r:id="rId6" imgW="152280" imgH="139680" progId="Equation.3">
              <p:embed/>
            </p:oleObj>
          </a:graphicData>
        </a:graphic>
      </p:graphicFrame>
      <p:graphicFrame>
        <p:nvGraphicFramePr>
          <p:cNvPr id="10" name="Object 6"/>
          <p:cNvGraphicFramePr>
            <a:graphicFrameLocks noChangeAspect="1"/>
          </p:cNvGraphicFramePr>
          <p:nvPr/>
        </p:nvGraphicFramePr>
        <p:xfrm>
          <a:off x="1619672" y="1700808"/>
          <a:ext cx="393700" cy="523875"/>
        </p:xfrm>
        <a:graphic>
          <a:graphicData uri="http://schemas.openxmlformats.org/presentationml/2006/ole">
            <p:oleObj spid="_x0000_s2054" name="Equation" r:id="rId7" imgW="152280" imgH="203040" progId="Equation.3">
              <p:embed/>
            </p:oleObj>
          </a:graphicData>
        </a:graphic>
      </p:graphicFrame>
      <p:graphicFrame>
        <p:nvGraphicFramePr>
          <p:cNvPr id="12" name="Object 8"/>
          <p:cNvGraphicFramePr>
            <a:graphicFrameLocks noChangeAspect="1"/>
          </p:cNvGraphicFramePr>
          <p:nvPr/>
        </p:nvGraphicFramePr>
        <p:xfrm>
          <a:off x="1691680" y="980728"/>
          <a:ext cx="393700" cy="360363"/>
        </p:xfrm>
        <a:graphic>
          <a:graphicData uri="http://schemas.openxmlformats.org/presentationml/2006/ole">
            <p:oleObj spid="_x0000_s2056" name="Equation" r:id="rId8" imgW="152280" imgH="139680" progId="Equation.3">
              <p:embed/>
            </p:oleObj>
          </a:graphicData>
        </a:graphic>
      </p:graphicFrame>
      <p:graphicFrame>
        <p:nvGraphicFramePr>
          <p:cNvPr id="13" name="Object 9"/>
          <p:cNvGraphicFramePr>
            <a:graphicFrameLocks noChangeAspect="1"/>
          </p:cNvGraphicFramePr>
          <p:nvPr/>
        </p:nvGraphicFramePr>
        <p:xfrm>
          <a:off x="3419872" y="980728"/>
          <a:ext cx="1498600" cy="525463"/>
        </p:xfrm>
        <a:graphic>
          <a:graphicData uri="http://schemas.openxmlformats.org/presentationml/2006/ole">
            <p:oleObj spid="_x0000_s2057" name="Equation" r:id="rId9" imgW="317160" imgH="203040" progId="Equation.3">
              <p:embed/>
            </p:oleObj>
          </a:graphicData>
        </a:graphic>
      </p:graphicFrame>
      <p:sp>
        <p:nvSpPr>
          <p:cNvPr id="14" name="TextBox 13"/>
          <p:cNvSpPr txBox="1"/>
          <p:nvPr/>
        </p:nvSpPr>
        <p:spPr>
          <a:xfrm>
            <a:off x="3131840" y="188640"/>
            <a:ext cx="542008" cy="369332"/>
          </a:xfrm>
          <a:prstGeom prst="rect">
            <a:avLst/>
          </a:prstGeom>
          <a:noFill/>
        </p:spPr>
        <p:txBody>
          <a:bodyPr wrap="none" rtlCol="0">
            <a:spAutoFit/>
          </a:bodyPr>
          <a:lstStyle/>
          <a:p>
            <a:r>
              <a:rPr lang="en-US" dirty="0" smtClean="0"/>
              <a:t>Pair</a:t>
            </a:r>
            <a:endParaRPr lang="en-GB" dirty="0"/>
          </a:p>
        </p:txBody>
      </p:sp>
      <p:sp>
        <p:nvSpPr>
          <p:cNvPr id="15" name="TextBox 14"/>
          <p:cNvSpPr txBox="1"/>
          <p:nvPr/>
        </p:nvSpPr>
        <p:spPr>
          <a:xfrm>
            <a:off x="5076056" y="1412776"/>
            <a:ext cx="2286332" cy="523220"/>
          </a:xfrm>
          <a:prstGeom prst="rect">
            <a:avLst/>
          </a:prstGeom>
          <a:noFill/>
        </p:spPr>
        <p:txBody>
          <a:bodyPr wrap="none" rtlCol="0">
            <a:spAutoFit/>
          </a:bodyPr>
          <a:lstStyle/>
          <a:p>
            <a:r>
              <a:rPr lang="en-US" sz="2800" dirty="0" smtClean="0"/>
              <a:t>Income matrix</a:t>
            </a:r>
            <a:endParaRPr lang="en-GB" sz="2800" dirty="0"/>
          </a:p>
        </p:txBody>
      </p:sp>
      <p:sp>
        <p:nvSpPr>
          <p:cNvPr id="16" name="TextBox 15"/>
          <p:cNvSpPr txBox="1"/>
          <p:nvPr/>
        </p:nvSpPr>
        <p:spPr>
          <a:xfrm>
            <a:off x="1115616" y="2708920"/>
            <a:ext cx="5161734" cy="923330"/>
          </a:xfrm>
          <a:prstGeom prst="rect">
            <a:avLst/>
          </a:prstGeom>
          <a:noFill/>
        </p:spPr>
        <p:txBody>
          <a:bodyPr wrap="none" rtlCol="0">
            <a:spAutoFit/>
          </a:bodyPr>
          <a:lstStyle/>
          <a:p>
            <a:r>
              <a:rPr lang="en-US" dirty="0" smtClean="0"/>
              <a:t>Game theory  can not say what should  your goal  be.</a:t>
            </a:r>
          </a:p>
          <a:p>
            <a:r>
              <a:rPr lang="en-US" dirty="0" smtClean="0"/>
              <a:t>If  we know your goal  game theory can help you.</a:t>
            </a:r>
          </a:p>
          <a:p>
            <a:r>
              <a:rPr lang="en-US" dirty="0" smtClean="0"/>
              <a:t>We show  possible pay off by Utility by =  U</a:t>
            </a:r>
            <a:endParaRPr lang="en-GB" dirty="0"/>
          </a:p>
        </p:txBody>
      </p:sp>
      <p:sp>
        <p:nvSpPr>
          <p:cNvPr id="23" name="TextBox 22"/>
          <p:cNvSpPr txBox="1"/>
          <p:nvPr/>
        </p:nvSpPr>
        <p:spPr>
          <a:xfrm>
            <a:off x="835968" y="1493168"/>
            <a:ext cx="550151" cy="369332"/>
          </a:xfrm>
          <a:prstGeom prst="rect">
            <a:avLst/>
          </a:prstGeom>
          <a:noFill/>
        </p:spPr>
        <p:txBody>
          <a:bodyPr wrap="none" rtlCol="0">
            <a:spAutoFit/>
          </a:bodyPr>
          <a:lstStyle/>
          <a:p>
            <a:r>
              <a:rPr lang="en-US" dirty="0" smtClean="0"/>
              <a:t>Me </a:t>
            </a:r>
            <a:endParaRPr lang="en-GB" dirty="0"/>
          </a:p>
        </p:txBody>
      </p:sp>
      <p:sp>
        <p:nvSpPr>
          <p:cNvPr id="24" name="Rectangle 23"/>
          <p:cNvSpPr/>
          <p:nvPr/>
        </p:nvSpPr>
        <p:spPr>
          <a:xfrm>
            <a:off x="2195736" y="764704"/>
            <a:ext cx="2520280"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GB" dirty="0"/>
          </a:p>
        </p:txBody>
      </p:sp>
      <p:cxnSp>
        <p:nvCxnSpPr>
          <p:cNvPr id="25" name="Straight Connector 24"/>
          <p:cNvCxnSpPr>
            <a:stCxn id="24" idx="0"/>
            <a:endCxn id="24" idx="2"/>
          </p:cNvCxnSpPr>
          <p:nvPr/>
        </p:nvCxnSpPr>
        <p:spPr>
          <a:xfrm>
            <a:off x="3455876" y="764704"/>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1"/>
            <a:endCxn id="24" idx="3"/>
          </p:cNvCxnSpPr>
          <p:nvPr/>
        </p:nvCxnSpPr>
        <p:spPr>
          <a:xfrm>
            <a:off x="2195736" y="1628800"/>
            <a:ext cx="252028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nvGraphicFramePr>
        <p:xfrm>
          <a:off x="2411760" y="1772816"/>
          <a:ext cx="820738" cy="523875"/>
        </p:xfrm>
        <a:graphic>
          <a:graphicData uri="http://schemas.openxmlformats.org/presentationml/2006/ole">
            <p:oleObj spid="_x0000_s2060" name="Equation" r:id="rId10" imgW="317160" imgH="203040" progId="Equation.3">
              <p:embed/>
            </p:oleObj>
          </a:graphicData>
        </a:graphic>
      </p:graphicFrame>
      <p:graphicFrame>
        <p:nvGraphicFramePr>
          <p:cNvPr id="28" name="Object 3"/>
          <p:cNvGraphicFramePr>
            <a:graphicFrameLocks noChangeAspect="1"/>
          </p:cNvGraphicFramePr>
          <p:nvPr/>
        </p:nvGraphicFramePr>
        <p:xfrm>
          <a:off x="3563888" y="1700808"/>
          <a:ext cx="1150938" cy="588962"/>
        </p:xfrm>
        <a:graphic>
          <a:graphicData uri="http://schemas.openxmlformats.org/presentationml/2006/ole">
            <p:oleObj spid="_x0000_s2061" name="Equation" r:id="rId11" imgW="444240" imgH="228600" progId="Equation.3">
              <p:embed/>
            </p:oleObj>
          </a:graphicData>
        </a:graphic>
      </p:graphicFrame>
      <p:graphicFrame>
        <p:nvGraphicFramePr>
          <p:cNvPr id="29" name="Object 4"/>
          <p:cNvGraphicFramePr>
            <a:graphicFrameLocks noChangeAspect="1"/>
          </p:cNvGraphicFramePr>
          <p:nvPr/>
        </p:nvGraphicFramePr>
        <p:xfrm>
          <a:off x="4499992" y="4005064"/>
          <a:ext cx="393700" cy="523875"/>
        </p:xfrm>
        <a:graphic>
          <a:graphicData uri="http://schemas.openxmlformats.org/presentationml/2006/ole">
            <p:oleObj spid="_x0000_s2062" name="Equation" r:id="rId12" imgW="152280" imgH="203040" progId="Equation.3">
              <p:embed/>
            </p:oleObj>
          </a:graphicData>
        </a:graphic>
      </p:graphicFrame>
      <p:graphicFrame>
        <p:nvGraphicFramePr>
          <p:cNvPr id="30" name="Object 5"/>
          <p:cNvGraphicFramePr>
            <a:graphicFrameLocks noChangeAspect="1"/>
          </p:cNvGraphicFramePr>
          <p:nvPr/>
        </p:nvGraphicFramePr>
        <p:xfrm>
          <a:off x="2051720" y="4869160"/>
          <a:ext cx="393700" cy="360362"/>
        </p:xfrm>
        <a:graphic>
          <a:graphicData uri="http://schemas.openxmlformats.org/presentationml/2006/ole">
            <p:oleObj spid="_x0000_s2063" name="Equation" r:id="rId13" imgW="152280" imgH="139680" progId="Equation.3">
              <p:embed/>
            </p:oleObj>
          </a:graphicData>
        </a:graphic>
      </p:graphicFrame>
      <p:graphicFrame>
        <p:nvGraphicFramePr>
          <p:cNvPr id="31" name="Object 6"/>
          <p:cNvGraphicFramePr>
            <a:graphicFrameLocks noChangeAspect="1"/>
          </p:cNvGraphicFramePr>
          <p:nvPr/>
        </p:nvGraphicFramePr>
        <p:xfrm>
          <a:off x="2123728" y="5517232"/>
          <a:ext cx="393700" cy="523875"/>
        </p:xfrm>
        <a:graphic>
          <a:graphicData uri="http://schemas.openxmlformats.org/presentationml/2006/ole">
            <p:oleObj spid="_x0000_s2064" name="Equation" r:id="rId14" imgW="152280" imgH="203040" progId="Equation.3">
              <p:embed/>
            </p:oleObj>
          </a:graphicData>
        </a:graphic>
      </p:graphicFrame>
      <p:graphicFrame>
        <p:nvGraphicFramePr>
          <p:cNvPr id="32" name="Object 7"/>
          <p:cNvGraphicFramePr>
            <a:graphicFrameLocks noChangeAspect="1"/>
          </p:cNvGraphicFramePr>
          <p:nvPr/>
        </p:nvGraphicFramePr>
        <p:xfrm>
          <a:off x="2267744" y="908720"/>
          <a:ext cx="1149350" cy="585787"/>
        </p:xfrm>
        <a:graphic>
          <a:graphicData uri="http://schemas.openxmlformats.org/presentationml/2006/ole">
            <p:oleObj spid="_x0000_s2065" name="Equation" r:id="rId15" imgW="444240" imgH="228600" progId="Equation.3">
              <p:embed/>
            </p:oleObj>
          </a:graphicData>
        </a:graphic>
      </p:graphicFrame>
      <p:sp>
        <p:nvSpPr>
          <p:cNvPr id="34" name="TextBox 33"/>
          <p:cNvSpPr txBox="1"/>
          <p:nvPr/>
        </p:nvSpPr>
        <p:spPr>
          <a:xfrm>
            <a:off x="3563888" y="3789040"/>
            <a:ext cx="542008" cy="369332"/>
          </a:xfrm>
          <a:prstGeom prst="rect">
            <a:avLst/>
          </a:prstGeom>
          <a:noFill/>
        </p:spPr>
        <p:txBody>
          <a:bodyPr wrap="none" rtlCol="0">
            <a:spAutoFit/>
          </a:bodyPr>
          <a:lstStyle/>
          <a:p>
            <a:r>
              <a:rPr lang="en-US" dirty="0" smtClean="0"/>
              <a:t>Pair</a:t>
            </a:r>
            <a:endParaRPr lang="en-GB" dirty="0"/>
          </a:p>
        </p:txBody>
      </p:sp>
      <p:graphicFrame>
        <p:nvGraphicFramePr>
          <p:cNvPr id="2067" name="Object 19"/>
          <p:cNvGraphicFramePr>
            <a:graphicFrameLocks noChangeAspect="1"/>
          </p:cNvGraphicFramePr>
          <p:nvPr/>
        </p:nvGraphicFramePr>
        <p:xfrm>
          <a:off x="3635896" y="908720"/>
          <a:ext cx="820737" cy="523875"/>
        </p:xfrm>
        <a:graphic>
          <a:graphicData uri="http://schemas.openxmlformats.org/presentationml/2006/ole">
            <p:oleObj spid="_x0000_s2067" name="Equation" r:id="rId16" imgW="317160" imgH="203040" progId="Equation.3">
              <p:embed/>
            </p:oleObj>
          </a:graphicData>
        </a:graphic>
      </p:graphicFrame>
      <p:graphicFrame>
        <p:nvGraphicFramePr>
          <p:cNvPr id="2068" name="Object 20"/>
          <p:cNvGraphicFramePr>
            <a:graphicFrameLocks noChangeAspect="1"/>
          </p:cNvGraphicFramePr>
          <p:nvPr/>
        </p:nvGraphicFramePr>
        <p:xfrm>
          <a:off x="2843808" y="5517232"/>
          <a:ext cx="790575" cy="523875"/>
        </p:xfrm>
        <a:graphic>
          <a:graphicData uri="http://schemas.openxmlformats.org/presentationml/2006/ole">
            <p:oleObj spid="_x0000_s2068" name="Equation" r:id="rId17" imgW="304560" imgH="203040" progId="Equation.3">
              <p:embed/>
            </p:oleObj>
          </a:graphicData>
        </a:graphic>
      </p:graphicFrame>
      <p:graphicFrame>
        <p:nvGraphicFramePr>
          <p:cNvPr id="2069" name="Object 21"/>
          <p:cNvGraphicFramePr>
            <a:graphicFrameLocks noChangeAspect="1"/>
          </p:cNvGraphicFramePr>
          <p:nvPr/>
        </p:nvGraphicFramePr>
        <p:xfrm>
          <a:off x="4211960" y="4581128"/>
          <a:ext cx="790575" cy="523875"/>
        </p:xfrm>
        <a:graphic>
          <a:graphicData uri="http://schemas.openxmlformats.org/presentationml/2006/ole">
            <p:oleObj spid="_x0000_s2069" name="Equation" r:id="rId18" imgW="304560" imgH="203040" progId="Equation.3">
              <p:embed/>
            </p:oleObj>
          </a:graphicData>
        </a:graphic>
      </p:graphicFrame>
      <p:graphicFrame>
        <p:nvGraphicFramePr>
          <p:cNvPr id="2070" name="Object 22"/>
          <p:cNvGraphicFramePr>
            <a:graphicFrameLocks noChangeAspect="1"/>
          </p:cNvGraphicFramePr>
          <p:nvPr/>
        </p:nvGraphicFramePr>
        <p:xfrm>
          <a:off x="4232275" y="5445125"/>
          <a:ext cx="460375" cy="523875"/>
        </p:xfrm>
        <a:graphic>
          <a:graphicData uri="http://schemas.openxmlformats.org/presentationml/2006/ole">
            <p:oleObj spid="_x0000_s2070" name="Equation" r:id="rId19" imgW="177480" imgH="203040" progId="Equation.3">
              <p:embed/>
            </p:oleObj>
          </a:graphicData>
        </a:graphic>
      </p:graphicFrame>
      <p:graphicFrame>
        <p:nvGraphicFramePr>
          <p:cNvPr id="2071" name="Object 23"/>
          <p:cNvGraphicFramePr>
            <a:graphicFrameLocks noChangeAspect="1"/>
          </p:cNvGraphicFramePr>
          <p:nvPr/>
        </p:nvGraphicFramePr>
        <p:xfrm>
          <a:off x="5724128" y="4509120"/>
          <a:ext cx="820738" cy="523875"/>
        </p:xfrm>
        <a:graphic>
          <a:graphicData uri="http://schemas.openxmlformats.org/presentationml/2006/ole">
            <p:oleObj spid="_x0000_s2071" name="Equation" r:id="rId20" imgW="317160" imgH="203040" progId="Equation.3">
              <p:embed/>
            </p:oleObj>
          </a:graphicData>
        </a:graphic>
      </p:graphicFrame>
      <p:cxnSp>
        <p:nvCxnSpPr>
          <p:cNvPr id="55" name="Straight Arrow Connector 54"/>
          <p:cNvCxnSpPr/>
          <p:nvPr/>
        </p:nvCxnSpPr>
        <p:spPr>
          <a:xfrm>
            <a:off x="6660232" y="4725144"/>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956376" y="4509120"/>
            <a:ext cx="504056" cy="369332"/>
          </a:xfrm>
          <a:prstGeom prst="rect">
            <a:avLst/>
          </a:prstGeom>
          <a:noFill/>
        </p:spPr>
        <p:txBody>
          <a:bodyPr wrap="square" rtlCol="0">
            <a:spAutoFit/>
          </a:bodyPr>
          <a:lstStyle/>
          <a:p>
            <a:r>
              <a:rPr lang="en-US" dirty="0" smtClean="0"/>
              <a:t>3</a:t>
            </a:r>
            <a:endParaRPr lang="en-GB" dirty="0"/>
          </a:p>
        </p:txBody>
      </p:sp>
      <p:graphicFrame>
        <p:nvGraphicFramePr>
          <p:cNvPr id="2072" name="Object 24"/>
          <p:cNvGraphicFramePr>
            <a:graphicFrameLocks noChangeAspect="1"/>
          </p:cNvGraphicFramePr>
          <p:nvPr/>
        </p:nvGraphicFramePr>
        <p:xfrm>
          <a:off x="5508104" y="5301208"/>
          <a:ext cx="1149350" cy="585788"/>
        </p:xfrm>
        <a:graphic>
          <a:graphicData uri="http://schemas.openxmlformats.org/presentationml/2006/ole">
            <p:oleObj spid="_x0000_s2072" name="Equation" r:id="rId21" imgW="444240" imgH="228600" progId="Equation.3">
              <p:embed/>
            </p:oleObj>
          </a:graphicData>
        </a:graphic>
      </p:graphicFrame>
      <p:cxnSp>
        <p:nvCxnSpPr>
          <p:cNvPr id="59" name="Straight Arrow Connector 58"/>
          <p:cNvCxnSpPr/>
          <p:nvPr/>
        </p:nvCxnSpPr>
        <p:spPr>
          <a:xfrm>
            <a:off x="6948264" y="5589240"/>
            <a:ext cx="86409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56376" y="5373216"/>
            <a:ext cx="301686" cy="369332"/>
          </a:xfrm>
          <a:prstGeom prst="rect">
            <a:avLst/>
          </a:prstGeom>
          <a:noFill/>
        </p:spPr>
        <p:txBody>
          <a:bodyPr wrap="none" rtlCol="0">
            <a:spAutoFit/>
          </a:bodyPr>
          <a:lstStyle/>
          <a:p>
            <a:r>
              <a:rPr lang="en-US" dirty="0" smtClean="0"/>
              <a:t>0</a:t>
            </a:r>
            <a:endParaRPr lang="en-GB" dirty="0"/>
          </a:p>
        </p:txBody>
      </p:sp>
      <p:graphicFrame>
        <p:nvGraphicFramePr>
          <p:cNvPr id="2073" name="Object 25"/>
          <p:cNvGraphicFramePr>
            <a:graphicFrameLocks noChangeAspect="1"/>
          </p:cNvGraphicFramePr>
          <p:nvPr/>
        </p:nvGraphicFramePr>
        <p:xfrm>
          <a:off x="2483768" y="260648"/>
          <a:ext cx="393700" cy="360363"/>
        </p:xfrm>
        <a:graphic>
          <a:graphicData uri="http://schemas.openxmlformats.org/presentationml/2006/ole">
            <p:oleObj spid="_x0000_s2073" name="Equation" r:id="rId22" imgW="152280" imgH="139680" progId="Equation.3">
              <p:embed/>
            </p:oleObj>
          </a:graphicData>
        </a:graphic>
      </p:graphicFrame>
      <p:cxnSp>
        <p:nvCxnSpPr>
          <p:cNvPr id="70" name="Straight Connector 69"/>
          <p:cNvCxnSpPr/>
          <p:nvPr/>
        </p:nvCxnSpPr>
        <p:spPr>
          <a:xfrm>
            <a:off x="3203848" y="515719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059832" y="5157192"/>
            <a:ext cx="28803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211960" y="5157192"/>
            <a:ext cx="28803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491880" y="5157192"/>
            <a:ext cx="360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419872" y="5949280"/>
            <a:ext cx="360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Date Placeholder 42"/>
          <p:cNvSpPr>
            <a:spLocks noGrp="1"/>
          </p:cNvSpPr>
          <p:nvPr>
            <p:ph type="dt" sz="half" idx="10"/>
          </p:nvPr>
        </p:nvSpPr>
        <p:spPr/>
        <p:txBody>
          <a:bodyPr/>
          <a:lstStyle/>
          <a:p>
            <a:fld id="{EE8C710A-9C06-45AF-8044-145DB166DD9E}" type="datetime1">
              <a:rPr lang="en-GB" smtClean="0"/>
              <a:pPr/>
              <a:t>01/12/2013</a:t>
            </a:fld>
            <a:endParaRPr lang="en-GB"/>
          </a:p>
        </p:txBody>
      </p:sp>
      <p:sp>
        <p:nvSpPr>
          <p:cNvPr id="44" name="Slide Number Placeholder 43"/>
          <p:cNvSpPr>
            <a:spLocks noGrp="1"/>
          </p:cNvSpPr>
          <p:nvPr>
            <p:ph type="sldNum" sz="quarter" idx="12"/>
          </p:nvPr>
        </p:nvSpPr>
        <p:spPr/>
        <p:txBody>
          <a:bodyPr/>
          <a:lstStyle/>
          <a:p>
            <a:fld id="{1AC99574-BD32-4BAE-A6F6-2684FFE94A8F}" type="slidenum">
              <a:rPr lang="en-GB" smtClean="0"/>
              <a:pPr/>
              <a:t>4</a:t>
            </a:fld>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40</a:t>
            </a:fld>
            <a:endParaRPr lang="en-GB"/>
          </a:p>
        </p:txBody>
      </p:sp>
      <p:pic>
        <p:nvPicPr>
          <p:cNvPr id="17410" name="Picture 2"/>
          <p:cNvPicPr>
            <a:picLocks noChangeAspect="1" noChangeArrowheads="1"/>
          </p:cNvPicPr>
          <p:nvPr/>
        </p:nvPicPr>
        <p:blipFill>
          <a:blip r:embed="rId2" cstate="print"/>
          <a:srcRect/>
          <a:stretch>
            <a:fillRect/>
          </a:stretch>
        </p:blipFill>
        <p:spPr bwMode="auto">
          <a:xfrm>
            <a:off x="0" y="260648"/>
            <a:ext cx="8401270" cy="511256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41</a:t>
            </a:fld>
            <a:endParaRPr lang="en-GB"/>
          </a:p>
        </p:txBody>
      </p:sp>
      <p:pic>
        <p:nvPicPr>
          <p:cNvPr id="18434" name="Picture 2"/>
          <p:cNvPicPr>
            <a:picLocks noChangeAspect="1" noChangeArrowheads="1"/>
          </p:cNvPicPr>
          <p:nvPr/>
        </p:nvPicPr>
        <p:blipFill>
          <a:blip r:embed="rId2" cstate="print"/>
          <a:srcRect/>
          <a:stretch>
            <a:fillRect/>
          </a:stretch>
        </p:blipFill>
        <p:spPr bwMode="auto">
          <a:xfrm>
            <a:off x="323528" y="188640"/>
            <a:ext cx="8660405" cy="636066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42</a:t>
            </a:fld>
            <a:endParaRPr lang="en-GB"/>
          </a:p>
        </p:txBody>
      </p:sp>
      <p:pic>
        <p:nvPicPr>
          <p:cNvPr id="19458" name="Picture 2"/>
          <p:cNvPicPr>
            <a:picLocks noChangeAspect="1" noChangeArrowheads="1"/>
          </p:cNvPicPr>
          <p:nvPr/>
        </p:nvPicPr>
        <p:blipFill>
          <a:blip r:embed="rId2" cstate="print"/>
          <a:srcRect/>
          <a:stretch>
            <a:fillRect/>
          </a:stretch>
        </p:blipFill>
        <p:spPr bwMode="auto">
          <a:xfrm>
            <a:off x="467544" y="258540"/>
            <a:ext cx="8064896" cy="443976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43</a:t>
            </a:fld>
            <a:endParaRPr lang="en-GB"/>
          </a:p>
        </p:txBody>
      </p:sp>
      <p:pic>
        <p:nvPicPr>
          <p:cNvPr id="20482" name="Picture 2"/>
          <p:cNvPicPr>
            <a:picLocks noChangeAspect="1" noChangeArrowheads="1"/>
          </p:cNvPicPr>
          <p:nvPr/>
        </p:nvPicPr>
        <p:blipFill>
          <a:blip r:embed="rId2" cstate="print"/>
          <a:srcRect/>
          <a:stretch>
            <a:fillRect/>
          </a:stretch>
        </p:blipFill>
        <p:spPr bwMode="auto">
          <a:xfrm>
            <a:off x="251520" y="1412776"/>
            <a:ext cx="8390830" cy="329428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44</a:t>
            </a:fld>
            <a:endParaRPr lang="en-GB"/>
          </a:p>
        </p:txBody>
      </p:sp>
      <p:pic>
        <p:nvPicPr>
          <p:cNvPr id="21506" name="Picture 2"/>
          <p:cNvPicPr>
            <a:picLocks noChangeAspect="1" noChangeArrowheads="1"/>
          </p:cNvPicPr>
          <p:nvPr/>
        </p:nvPicPr>
        <p:blipFill>
          <a:blip r:embed="rId2" cstate="print"/>
          <a:srcRect/>
          <a:stretch>
            <a:fillRect/>
          </a:stretch>
        </p:blipFill>
        <p:spPr bwMode="auto">
          <a:xfrm>
            <a:off x="541408" y="111349"/>
            <a:ext cx="6821418" cy="641399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45</a:t>
            </a:fld>
            <a:endParaRPr lang="en-GB"/>
          </a:p>
        </p:txBody>
      </p:sp>
      <p:pic>
        <p:nvPicPr>
          <p:cNvPr id="22530" name="Picture 2"/>
          <p:cNvPicPr>
            <a:picLocks noChangeAspect="1" noChangeArrowheads="1"/>
          </p:cNvPicPr>
          <p:nvPr/>
        </p:nvPicPr>
        <p:blipFill>
          <a:blip r:embed="rId2" cstate="print"/>
          <a:srcRect/>
          <a:stretch>
            <a:fillRect/>
          </a:stretch>
        </p:blipFill>
        <p:spPr bwMode="auto">
          <a:xfrm>
            <a:off x="683568" y="764704"/>
            <a:ext cx="8339105" cy="499202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46</a:t>
            </a:fld>
            <a:endParaRPr lang="en-GB"/>
          </a:p>
        </p:txBody>
      </p:sp>
      <p:pic>
        <p:nvPicPr>
          <p:cNvPr id="23554" name="Picture 2"/>
          <p:cNvPicPr>
            <a:picLocks noChangeAspect="1" noChangeArrowheads="1"/>
          </p:cNvPicPr>
          <p:nvPr/>
        </p:nvPicPr>
        <p:blipFill>
          <a:blip r:embed="rId2" cstate="print"/>
          <a:srcRect/>
          <a:stretch>
            <a:fillRect/>
          </a:stretch>
        </p:blipFill>
        <p:spPr bwMode="auto">
          <a:xfrm>
            <a:off x="0" y="476672"/>
            <a:ext cx="8722822" cy="6048672"/>
          </a:xfrm>
          <a:prstGeom prst="rect">
            <a:avLst/>
          </a:prstGeom>
          <a:noFill/>
          <a:ln w="9525">
            <a:noFill/>
            <a:miter lim="800000"/>
            <a:headEnd/>
            <a:tailEnd/>
          </a:ln>
        </p:spPr>
      </p:pic>
      <p:sp>
        <p:nvSpPr>
          <p:cNvPr id="4" name="Rectangle 3"/>
          <p:cNvSpPr/>
          <p:nvPr/>
        </p:nvSpPr>
        <p:spPr>
          <a:xfrm>
            <a:off x="1187624" y="404664"/>
            <a:ext cx="57606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259632" y="404664"/>
            <a:ext cx="436338" cy="369332"/>
          </a:xfrm>
          <a:prstGeom prst="rect">
            <a:avLst/>
          </a:prstGeom>
          <a:noFill/>
        </p:spPr>
        <p:txBody>
          <a:bodyPr wrap="none" rtlCol="0">
            <a:spAutoFit/>
          </a:bodyPr>
          <a:lstStyle/>
          <a:p>
            <a:r>
              <a:rPr lang="fa-IR" dirty="0" smtClean="0"/>
              <a:t>ذیل</a:t>
            </a:r>
            <a:endParaRPr lang="en-GB" dirty="0"/>
          </a:p>
        </p:txBody>
      </p:sp>
      <p:sp>
        <p:nvSpPr>
          <p:cNvPr id="6" name="Rectangle 5"/>
          <p:cNvSpPr/>
          <p:nvPr/>
        </p:nvSpPr>
        <p:spPr>
          <a:xfrm>
            <a:off x="5220072" y="1268760"/>
            <a:ext cx="50405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220072" y="1340768"/>
            <a:ext cx="505267" cy="369332"/>
          </a:xfrm>
          <a:prstGeom prst="rect">
            <a:avLst/>
          </a:prstGeom>
          <a:noFill/>
        </p:spPr>
        <p:txBody>
          <a:bodyPr wrap="none" rtlCol="0">
            <a:spAutoFit/>
          </a:bodyPr>
          <a:lstStyle/>
          <a:p>
            <a:r>
              <a:rPr lang="fa-IR" dirty="0" smtClean="0"/>
              <a:t>4-5</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47</a:t>
            </a:fld>
            <a:endParaRPr lang="en-GB"/>
          </a:p>
        </p:txBody>
      </p:sp>
      <p:pic>
        <p:nvPicPr>
          <p:cNvPr id="24578" name="Picture 2"/>
          <p:cNvPicPr>
            <a:picLocks noChangeAspect="1" noChangeArrowheads="1"/>
          </p:cNvPicPr>
          <p:nvPr/>
        </p:nvPicPr>
        <p:blipFill>
          <a:blip r:embed="rId2" cstate="print"/>
          <a:srcRect/>
          <a:stretch>
            <a:fillRect/>
          </a:stretch>
        </p:blipFill>
        <p:spPr bwMode="auto">
          <a:xfrm>
            <a:off x="315437" y="332656"/>
            <a:ext cx="8513132" cy="6192687"/>
          </a:xfrm>
          <a:prstGeom prst="rect">
            <a:avLst/>
          </a:prstGeom>
          <a:noFill/>
          <a:ln w="9525">
            <a:noFill/>
            <a:miter lim="800000"/>
            <a:headEnd/>
            <a:tailEnd/>
          </a:ln>
        </p:spPr>
      </p:pic>
      <p:sp>
        <p:nvSpPr>
          <p:cNvPr id="4" name="Rectangle 3"/>
          <p:cNvSpPr/>
          <p:nvPr/>
        </p:nvSpPr>
        <p:spPr>
          <a:xfrm>
            <a:off x="6660232" y="4077072"/>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588224" y="4077072"/>
            <a:ext cx="505267" cy="369332"/>
          </a:xfrm>
          <a:prstGeom prst="rect">
            <a:avLst/>
          </a:prstGeom>
          <a:noFill/>
        </p:spPr>
        <p:txBody>
          <a:bodyPr wrap="none" rtlCol="0">
            <a:spAutoFit/>
          </a:bodyPr>
          <a:lstStyle/>
          <a:p>
            <a:r>
              <a:rPr lang="fa-IR" dirty="0" smtClean="0"/>
              <a:t>3-5</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48</a:t>
            </a:fld>
            <a:endParaRPr lang="en-GB"/>
          </a:p>
        </p:txBody>
      </p:sp>
      <p:pic>
        <p:nvPicPr>
          <p:cNvPr id="25602" name="Picture 2"/>
          <p:cNvPicPr>
            <a:picLocks noChangeAspect="1" noChangeArrowheads="1"/>
          </p:cNvPicPr>
          <p:nvPr/>
        </p:nvPicPr>
        <p:blipFill>
          <a:blip r:embed="rId2" cstate="print"/>
          <a:srcRect/>
          <a:stretch>
            <a:fillRect/>
          </a:stretch>
        </p:blipFill>
        <p:spPr bwMode="auto">
          <a:xfrm>
            <a:off x="323528" y="620688"/>
            <a:ext cx="8826242" cy="5256584"/>
          </a:xfrm>
          <a:prstGeom prst="rect">
            <a:avLst/>
          </a:prstGeom>
          <a:noFill/>
          <a:ln w="9525">
            <a:noFill/>
            <a:miter lim="800000"/>
            <a:headEnd/>
            <a:tailEnd/>
          </a:ln>
        </p:spPr>
      </p:pic>
      <p:sp>
        <p:nvSpPr>
          <p:cNvPr id="4" name="Rectangle 3"/>
          <p:cNvSpPr/>
          <p:nvPr/>
        </p:nvSpPr>
        <p:spPr>
          <a:xfrm>
            <a:off x="7092280" y="1916832"/>
            <a:ext cx="43204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020272" y="1844824"/>
            <a:ext cx="505267" cy="369332"/>
          </a:xfrm>
          <a:prstGeom prst="rect">
            <a:avLst/>
          </a:prstGeom>
          <a:noFill/>
        </p:spPr>
        <p:txBody>
          <a:bodyPr wrap="none" rtlCol="0">
            <a:spAutoFit/>
          </a:bodyPr>
          <a:lstStyle/>
          <a:p>
            <a:r>
              <a:rPr lang="fa-IR" dirty="0" smtClean="0"/>
              <a:t>3-5</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49</a:t>
            </a:fld>
            <a:endParaRPr lang="en-GB"/>
          </a:p>
        </p:txBody>
      </p:sp>
      <p:pic>
        <p:nvPicPr>
          <p:cNvPr id="26626" name="Picture 2"/>
          <p:cNvPicPr>
            <a:picLocks noChangeAspect="1" noChangeArrowheads="1"/>
          </p:cNvPicPr>
          <p:nvPr/>
        </p:nvPicPr>
        <p:blipFill>
          <a:blip r:embed="rId2" cstate="print"/>
          <a:srcRect/>
          <a:stretch>
            <a:fillRect/>
          </a:stretch>
        </p:blipFill>
        <p:spPr bwMode="auto">
          <a:xfrm>
            <a:off x="827584" y="188639"/>
            <a:ext cx="7759949" cy="626194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623964" cy="1754326"/>
          </a:xfrm>
          <a:prstGeom prst="rect">
            <a:avLst/>
          </a:prstGeom>
          <a:noFill/>
        </p:spPr>
        <p:txBody>
          <a:bodyPr wrap="none" rtlCol="0">
            <a:spAutoFit/>
          </a:bodyPr>
          <a:lstStyle/>
          <a:p>
            <a:r>
              <a:rPr lang="en-US" dirty="0" err="1" smtClean="0"/>
              <a:t>Definition:we</a:t>
            </a:r>
            <a:r>
              <a:rPr lang="en-US" dirty="0" smtClean="0"/>
              <a:t> say  my strategy  </a:t>
            </a:r>
            <a:r>
              <a:rPr lang="el-GR" dirty="0" smtClean="0"/>
              <a:t>α</a:t>
            </a:r>
            <a:r>
              <a:rPr lang="en-US" dirty="0" smtClean="0"/>
              <a:t> strictly dominate my strategy  </a:t>
            </a:r>
            <a:r>
              <a:rPr lang="el-GR" dirty="0" smtClean="0"/>
              <a:t>β</a:t>
            </a:r>
            <a:r>
              <a:rPr lang="en-US" dirty="0" smtClean="0"/>
              <a:t> if  my  pay off </a:t>
            </a:r>
            <a:r>
              <a:rPr lang="el-GR" dirty="0" smtClean="0"/>
              <a:t>α</a:t>
            </a:r>
            <a:r>
              <a:rPr lang="en-US" dirty="0" smtClean="0"/>
              <a:t> is strictly</a:t>
            </a:r>
          </a:p>
          <a:p>
            <a:r>
              <a:rPr lang="en-US" dirty="0" smtClean="0"/>
              <a:t> </a:t>
            </a:r>
          </a:p>
          <a:p>
            <a:r>
              <a:rPr lang="en-US" dirty="0" smtClean="0"/>
              <a:t>   grater than </a:t>
            </a:r>
            <a:r>
              <a:rPr lang="el-GR" dirty="0" smtClean="0"/>
              <a:t>β</a:t>
            </a:r>
            <a:r>
              <a:rPr lang="en-US" dirty="0" smtClean="0"/>
              <a:t>.</a:t>
            </a:r>
          </a:p>
          <a:p>
            <a:r>
              <a:rPr lang="en-US" dirty="0" smtClean="0"/>
              <a:t>Lesson 1: do not play a strictly  dominated  strategy .</a:t>
            </a:r>
          </a:p>
          <a:p>
            <a:r>
              <a:rPr lang="en-US" dirty="0" smtClean="0"/>
              <a:t>Lesson 2: Rational choice  can beat  to out come  that suck.</a:t>
            </a:r>
          </a:p>
          <a:p>
            <a:r>
              <a:rPr lang="en-US" dirty="0" smtClean="0"/>
              <a:t>Possible Pay off :</a:t>
            </a:r>
            <a:endParaRPr lang="en-GB" dirty="0"/>
          </a:p>
        </p:txBody>
      </p:sp>
      <p:sp>
        <p:nvSpPr>
          <p:cNvPr id="3" name="TextBox 2"/>
          <p:cNvSpPr txBox="1"/>
          <p:nvPr/>
        </p:nvSpPr>
        <p:spPr>
          <a:xfrm>
            <a:off x="1475656" y="3429000"/>
            <a:ext cx="766175" cy="369332"/>
          </a:xfrm>
          <a:prstGeom prst="rect">
            <a:avLst/>
          </a:prstGeom>
          <a:noFill/>
        </p:spPr>
        <p:txBody>
          <a:bodyPr wrap="square" rtlCol="0">
            <a:spAutoFit/>
          </a:bodyPr>
          <a:lstStyle/>
          <a:p>
            <a:r>
              <a:rPr lang="en-US" dirty="0" smtClean="0"/>
              <a:t>Me </a:t>
            </a:r>
            <a:endParaRPr lang="en-GB" dirty="0"/>
          </a:p>
        </p:txBody>
      </p:sp>
      <p:sp>
        <p:nvSpPr>
          <p:cNvPr id="4" name="Rectangle 3"/>
          <p:cNvSpPr/>
          <p:nvPr/>
        </p:nvSpPr>
        <p:spPr>
          <a:xfrm>
            <a:off x="3275856" y="2708920"/>
            <a:ext cx="2520280"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GB" dirty="0"/>
          </a:p>
        </p:txBody>
      </p:sp>
      <p:cxnSp>
        <p:nvCxnSpPr>
          <p:cNvPr id="5" name="Straight Connector 4"/>
          <p:cNvCxnSpPr>
            <a:stCxn id="4" idx="0"/>
            <a:endCxn id="4" idx="2"/>
          </p:cNvCxnSpPr>
          <p:nvPr/>
        </p:nvCxnSpPr>
        <p:spPr>
          <a:xfrm>
            <a:off x="4535996" y="2708920"/>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4" idx="1"/>
            <a:endCxn id="4" idx="3"/>
          </p:cNvCxnSpPr>
          <p:nvPr/>
        </p:nvCxnSpPr>
        <p:spPr>
          <a:xfrm>
            <a:off x="3275856" y="3573016"/>
            <a:ext cx="252028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Object 3"/>
          <p:cNvGraphicFramePr>
            <a:graphicFrameLocks noChangeAspect="1"/>
          </p:cNvGraphicFramePr>
          <p:nvPr/>
        </p:nvGraphicFramePr>
        <p:xfrm>
          <a:off x="3698677" y="2884513"/>
          <a:ext cx="592137" cy="523875"/>
        </p:xfrm>
        <a:graphic>
          <a:graphicData uri="http://schemas.openxmlformats.org/presentationml/2006/ole">
            <p:oleObj spid="_x0000_s3074" name="Equation" r:id="rId3" imgW="228600" imgH="203040" progId="Equation.3">
              <p:embed/>
            </p:oleObj>
          </a:graphicData>
        </a:graphic>
      </p:graphicFrame>
      <p:graphicFrame>
        <p:nvGraphicFramePr>
          <p:cNvPr id="8" name="Object 5"/>
          <p:cNvGraphicFramePr>
            <a:graphicFrameLocks noChangeAspect="1"/>
          </p:cNvGraphicFramePr>
          <p:nvPr/>
        </p:nvGraphicFramePr>
        <p:xfrm>
          <a:off x="3491880" y="2348880"/>
          <a:ext cx="393700" cy="360362"/>
        </p:xfrm>
        <a:graphic>
          <a:graphicData uri="http://schemas.openxmlformats.org/presentationml/2006/ole">
            <p:oleObj spid="_x0000_s3075" name="Equation" r:id="rId4" imgW="152280" imgH="139680" progId="Equation.3">
              <p:embed/>
            </p:oleObj>
          </a:graphicData>
        </a:graphic>
      </p:graphicFrame>
      <p:graphicFrame>
        <p:nvGraphicFramePr>
          <p:cNvPr id="9" name="Object 4"/>
          <p:cNvGraphicFramePr>
            <a:graphicFrameLocks noChangeAspect="1"/>
          </p:cNvGraphicFramePr>
          <p:nvPr/>
        </p:nvGraphicFramePr>
        <p:xfrm>
          <a:off x="5076056" y="2204864"/>
          <a:ext cx="393700" cy="523875"/>
        </p:xfrm>
        <a:graphic>
          <a:graphicData uri="http://schemas.openxmlformats.org/presentationml/2006/ole">
            <p:oleObj spid="_x0000_s3076" name="Equation" r:id="rId5" imgW="152280" imgH="203040" progId="Equation.3">
              <p:embed/>
            </p:oleObj>
          </a:graphicData>
        </a:graphic>
      </p:graphicFrame>
      <p:graphicFrame>
        <p:nvGraphicFramePr>
          <p:cNvPr id="10" name="Object 5"/>
          <p:cNvGraphicFramePr>
            <a:graphicFrameLocks noChangeAspect="1"/>
          </p:cNvGraphicFramePr>
          <p:nvPr/>
        </p:nvGraphicFramePr>
        <p:xfrm>
          <a:off x="2627784" y="3068960"/>
          <a:ext cx="393700" cy="360362"/>
        </p:xfrm>
        <a:graphic>
          <a:graphicData uri="http://schemas.openxmlformats.org/presentationml/2006/ole">
            <p:oleObj spid="_x0000_s3077" name="Equation" r:id="rId6" imgW="152280" imgH="139680" progId="Equation.3">
              <p:embed/>
            </p:oleObj>
          </a:graphicData>
        </a:graphic>
      </p:graphicFrame>
      <p:graphicFrame>
        <p:nvGraphicFramePr>
          <p:cNvPr id="11" name="Object 6"/>
          <p:cNvGraphicFramePr>
            <a:graphicFrameLocks noChangeAspect="1"/>
          </p:cNvGraphicFramePr>
          <p:nvPr/>
        </p:nvGraphicFramePr>
        <p:xfrm>
          <a:off x="2699792" y="3717032"/>
          <a:ext cx="393700" cy="523875"/>
        </p:xfrm>
        <a:graphic>
          <a:graphicData uri="http://schemas.openxmlformats.org/presentationml/2006/ole">
            <p:oleObj spid="_x0000_s3078" name="Equation" r:id="rId7" imgW="152280" imgH="203040" progId="Equation.3">
              <p:embed/>
            </p:oleObj>
          </a:graphicData>
        </a:graphic>
      </p:graphicFrame>
      <p:graphicFrame>
        <p:nvGraphicFramePr>
          <p:cNvPr id="12" name="Object 20"/>
          <p:cNvGraphicFramePr>
            <a:graphicFrameLocks noChangeAspect="1"/>
          </p:cNvGraphicFramePr>
          <p:nvPr/>
        </p:nvGraphicFramePr>
        <p:xfrm>
          <a:off x="3303588" y="3716338"/>
          <a:ext cx="1022350" cy="523875"/>
        </p:xfrm>
        <a:graphic>
          <a:graphicData uri="http://schemas.openxmlformats.org/presentationml/2006/ole">
            <p:oleObj spid="_x0000_s3079" name="Equation" r:id="rId8" imgW="393480" imgH="203040" progId="Equation.3">
              <p:embed/>
            </p:oleObj>
          </a:graphicData>
        </a:graphic>
      </p:graphicFrame>
      <p:graphicFrame>
        <p:nvGraphicFramePr>
          <p:cNvPr id="13" name="Object 21"/>
          <p:cNvGraphicFramePr>
            <a:graphicFrameLocks noChangeAspect="1"/>
          </p:cNvGraphicFramePr>
          <p:nvPr/>
        </p:nvGraphicFramePr>
        <p:xfrm>
          <a:off x="4656138" y="2852738"/>
          <a:ext cx="1054100" cy="523875"/>
        </p:xfrm>
        <a:graphic>
          <a:graphicData uri="http://schemas.openxmlformats.org/presentationml/2006/ole">
            <p:oleObj spid="_x0000_s3080" name="Equation" r:id="rId9" imgW="406080" imgH="203040" progId="Equation.3">
              <p:embed/>
            </p:oleObj>
          </a:graphicData>
        </a:graphic>
      </p:graphicFrame>
      <p:graphicFrame>
        <p:nvGraphicFramePr>
          <p:cNvPr id="14" name="Object 22"/>
          <p:cNvGraphicFramePr>
            <a:graphicFrameLocks noChangeAspect="1"/>
          </p:cNvGraphicFramePr>
          <p:nvPr/>
        </p:nvGraphicFramePr>
        <p:xfrm>
          <a:off x="4808339" y="3644925"/>
          <a:ext cx="460375" cy="523875"/>
        </p:xfrm>
        <a:graphic>
          <a:graphicData uri="http://schemas.openxmlformats.org/presentationml/2006/ole">
            <p:oleObj spid="_x0000_s3081" name="Equation" r:id="rId10" imgW="177480" imgH="203040" progId="Equation.3">
              <p:embed/>
            </p:oleObj>
          </a:graphicData>
        </a:graphic>
      </p:graphicFrame>
      <p:graphicFrame>
        <p:nvGraphicFramePr>
          <p:cNvPr id="3082" name="Object 10"/>
          <p:cNvGraphicFramePr>
            <a:graphicFrameLocks noChangeAspect="1"/>
          </p:cNvGraphicFramePr>
          <p:nvPr/>
        </p:nvGraphicFramePr>
        <p:xfrm>
          <a:off x="6228184" y="2780928"/>
          <a:ext cx="820738" cy="523875"/>
        </p:xfrm>
        <a:graphic>
          <a:graphicData uri="http://schemas.openxmlformats.org/presentationml/2006/ole">
            <p:oleObj spid="_x0000_s3082" name="Equation" r:id="rId11" imgW="317160" imgH="203040" progId="Equation.3">
              <p:embed/>
            </p:oleObj>
          </a:graphicData>
        </a:graphic>
      </p:graphicFrame>
      <p:cxnSp>
        <p:nvCxnSpPr>
          <p:cNvPr id="17" name="Straight Arrow Connector 16"/>
          <p:cNvCxnSpPr/>
          <p:nvPr/>
        </p:nvCxnSpPr>
        <p:spPr>
          <a:xfrm>
            <a:off x="7092280" y="2996952"/>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100392" y="2780928"/>
            <a:ext cx="372218" cy="369332"/>
          </a:xfrm>
          <a:prstGeom prst="rect">
            <a:avLst/>
          </a:prstGeom>
          <a:noFill/>
        </p:spPr>
        <p:txBody>
          <a:bodyPr wrap="none" rtlCol="0">
            <a:spAutoFit/>
          </a:bodyPr>
          <a:lstStyle/>
          <a:p>
            <a:r>
              <a:rPr lang="en-US" dirty="0" smtClean="0"/>
              <a:t>-1</a:t>
            </a:r>
            <a:endParaRPr lang="en-GB" dirty="0"/>
          </a:p>
        </p:txBody>
      </p:sp>
      <p:graphicFrame>
        <p:nvGraphicFramePr>
          <p:cNvPr id="3083" name="Object 11"/>
          <p:cNvGraphicFramePr>
            <a:graphicFrameLocks noChangeAspect="1"/>
          </p:cNvGraphicFramePr>
          <p:nvPr/>
        </p:nvGraphicFramePr>
        <p:xfrm>
          <a:off x="6156176" y="3717032"/>
          <a:ext cx="820737" cy="523875"/>
        </p:xfrm>
        <a:graphic>
          <a:graphicData uri="http://schemas.openxmlformats.org/presentationml/2006/ole">
            <p:oleObj spid="_x0000_s3083" name="Equation" r:id="rId12" imgW="317160" imgH="203040" progId="Equation.3">
              <p:embed/>
            </p:oleObj>
          </a:graphicData>
        </a:graphic>
      </p:graphicFrame>
      <p:cxnSp>
        <p:nvCxnSpPr>
          <p:cNvPr id="23" name="Straight Arrow Connector 22"/>
          <p:cNvCxnSpPr/>
          <p:nvPr/>
        </p:nvCxnSpPr>
        <p:spPr>
          <a:xfrm>
            <a:off x="7236296" y="4005064"/>
            <a:ext cx="7920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72400" y="3789040"/>
            <a:ext cx="372218" cy="369332"/>
          </a:xfrm>
          <a:prstGeom prst="rect">
            <a:avLst/>
          </a:prstGeom>
          <a:noFill/>
        </p:spPr>
        <p:txBody>
          <a:bodyPr wrap="none" rtlCol="0">
            <a:spAutoFit/>
          </a:bodyPr>
          <a:lstStyle/>
          <a:p>
            <a:r>
              <a:rPr lang="en-US" dirty="0" smtClean="0"/>
              <a:t>-3</a:t>
            </a:r>
            <a:endParaRPr lang="en-GB" dirty="0"/>
          </a:p>
        </p:txBody>
      </p:sp>
      <p:cxnSp>
        <p:nvCxnSpPr>
          <p:cNvPr id="22" name="Straight Connector 21"/>
          <p:cNvCxnSpPr/>
          <p:nvPr/>
        </p:nvCxnSpPr>
        <p:spPr>
          <a:xfrm>
            <a:off x="3563888" y="3356992"/>
            <a:ext cx="36004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16016" y="4149080"/>
            <a:ext cx="36004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067944" y="3356992"/>
            <a:ext cx="360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76056" y="4149080"/>
            <a:ext cx="2880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Date Placeholder 24"/>
          <p:cNvSpPr>
            <a:spLocks noGrp="1"/>
          </p:cNvSpPr>
          <p:nvPr>
            <p:ph type="dt" sz="half" idx="10"/>
          </p:nvPr>
        </p:nvSpPr>
        <p:spPr/>
        <p:txBody>
          <a:bodyPr/>
          <a:lstStyle/>
          <a:p>
            <a:fld id="{3EDFB582-2F67-4FF1-923C-904160223492}" type="datetime1">
              <a:rPr lang="en-GB" smtClean="0"/>
              <a:pPr/>
              <a:t>01/12/2013</a:t>
            </a:fld>
            <a:endParaRPr lang="en-GB"/>
          </a:p>
        </p:txBody>
      </p:sp>
      <p:sp>
        <p:nvSpPr>
          <p:cNvPr id="27" name="Slide Number Placeholder 26"/>
          <p:cNvSpPr>
            <a:spLocks noGrp="1"/>
          </p:cNvSpPr>
          <p:nvPr>
            <p:ph type="sldNum" sz="quarter" idx="12"/>
          </p:nvPr>
        </p:nvSpPr>
        <p:spPr/>
        <p:txBody>
          <a:bodyPr/>
          <a:lstStyle/>
          <a:p>
            <a:fld id="{1AC99574-BD32-4BAE-A6F6-2684FFE94A8F}" type="slidenum">
              <a:rPr lang="en-GB" smtClean="0"/>
              <a:pPr/>
              <a:t>5</a:t>
            </a:fld>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50</a:t>
            </a:fld>
            <a:endParaRPr lang="en-GB"/>
          </a:p>
        </p:txBody>
      </p:sp>
      <p:pic>
        <p:nvPicPr>
          <p:cNvPr id="27650" name="Picture 2"/>
          <p:cNvPicPr>
            <a:picLocks noChangeAspect="1" noChangeArrowheads="1"/>
          </p:cNvPicPr>
          <p:nvPr/>
        </p:nvPicPr>
        <p:blipFill>
          <a:blip r:embed="rId2" cstate="print"/>
          <a:srcRect/>
          <a:stretch>
            <a:fillRect/>
          </a:stretch>
        </p:blipFill>
        <p:spPr bwMode="auto">
          <a:xfrm>
            <a:off x="93656" y="1124744"/>
            <a:ext cx="8820980" cy="468052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51</a:t>
            </a:fld>
            <a:endParaRPr lang="en-GB"/>
          </a:p>
        </p:txBody>
      </p:sp>
      <p:pic>
        <p:nvPicPr>
          <p:cNvPr id="28675" name="Picture 3"/>
          <p:cNvPicPr>
            <a:picLocks noChangeAspect="1" noChangeArrowheads="1"/>
          </p:cNvPicPr>
          <p:nvPr/>
        </p:nvPicPr>
        <p:blipFill>
          <a:blip r:embed="rId2" cstate="print"/>
          <a:srcRect/>
          <a:stretch>
            <a:fillRect/>
          </a:stretch>
        </p:blipFill>
        <p:spPr bwMode="auto">
          <a:xfrm>
            <a:off x="1240564" y="149600"/>
            <a:ext cx="6859828" cy="6375744"/>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52</a:t>
            </a:fld>
            <a:endParaRPr lang="en-GB"/>
          </a:p>
        </p:txBody>
      </p:sp>
      <p:pic>
        <p:nvPicPr>
          <p:cNvPr id="29698" name="Picture 2"/>
          <p:cNvPicPr>
            <a:picLocks noChangeAspect="1" noChangeArrowheads="1"/>
          </p:cNvPicPr>
          <p:nvPr/>
        </p:nvPicPr>
        <p:blipFill>
          <a:blip r:embed="rId2" cstate="print"/>
          <a:srcRect/>
          <a:stretch>
            <a:fillRect/>
          </a:stretch>
        </p:blipFill>
        <p:spPr bwMode="auto">
          <a:xfrm>
            <a:off x="611560" y="0"/>
            <a:ext cx="7516341" cy="3186415"/>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683568" y="2921231"/>
            <a:ext cx="7200800" cy="3936769"/>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53</a:t>
            </a:fld>
            <a:endParaRPr lang="en-GB"/>
          </a:p>
        </p:txBody>
      </p:sp>
      <p:pic>
        <p:nvPicPr>
          <p:cNvPr id="30724" name="Picture 4"/>
          <p:cNvPicPr>
            <a:picLocks noChangeAspect="1" noChangeArrowheads="1"/>
          </p:cNvPicPr>
          <p:nvPr/>
        </p:nvPicPr>
        <p:blipFill>
          <a:blip r:embed="rId2" cstate="print"/>
          <a:srcRect/>
          <a:stretch>
            <a:fillRect/>
          </a:stretch>
        </p:blipFill>
        <p:spPr bwMode="auto">
          <a:xfrm>
            <a:off x="-66038" y="0"/>
            <a:ext cx="9210038" cy="626469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54</a:t>
            </a:fld>
            <a:endParaRPr lang="en-GB"/>
          </a:p>
        </p:txBody>
      </p:sp>
      <p:pic>
        <p:nvPicPr>
          <p:cNvPr id="31746" name="Picture 2"/>
          <p:cNvPicPr>
            <a:picLocks noChangeAspect="1" noChangeArrowheads="1"/>
          </p:cNvPicPr>
          <p:nvPr/>
        </p:nvPicPr>
        <p:blipFill>
          <a:blip r:embed="rId2" cstate="print"/>
          <a:srcRect/>
          <a:stretch>
            <a:fillRect/>
          </a:stretch>
        </p:blipFill>
        <p:spPr bwMode="auto">
          <a:xfrm>
            <a:off x="81090" y="476672"/>
            <a:ext cx="8874895" cy="5976664"/>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55</a:t>
            </a:fld>
            <a:endParaRPr lang="en-GB"/>
          </a:p>
        </p:txBody>
      </p:sp>
      <p:pic>
        <p:nvPicPr>
          <p:cNvPr id="32770" name="Picture 2"/>
          <p:cNvPicPr>
            <a:picLocks noChangeAspect="1" noChangeArrowheads="1"/>
          </p:cNvPicPr>
          <p:nvPr/>
        </p:nvPicPr>
        <p:blipFill>
          <a:blip r:embed="rId2" cstate="print"/>
          <a:srcRect/>
          <a:stretch>
            <a:fillRect/>
          </a:stretch>
        </p:blipFill>
        <p:spPr bwMode="auto">
          <a:xfrm>
            <a:off x="0" y="620688"/>
            <a:ext cx="8859165" cy="554461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56</a:t>
            </a:fld>
            <a:endParaRPr lang="en-GB"/>
          </a:p>
        </p:txBody>
      </p:sp>
      <p:pic>
        <p:nvPicPr>
          <p:cNvPr id="1026" name="Picture 2"/>
          <p:cNvPicPr>
            <a:picLocks noChangeAspect="1" noChangeArrowheads="1"/>
          </p:cNvPicPr>
          <p:nvPr/>
        </p:nvPicPr>
        <p:blipFill>
          <a:blip r:embed="rId2" cstate="print"/>
          <a:srcRect/>
          <a:stretch>
            <a:fillRect/>
          </a:stretch>
        </p:blipFill>
        <p:spPr bwMode="auto">
          <a:xfrm>
            <a:off x="0" y="404664"/>
            <a:ext cx="9000789" cy="5328592"/>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57</a:t>
            </a:fld>
            <a:endParaRPr lang="en-GB"/>
          </a:p>
        </p:txBody>
      </p:sp>
      <p:pic>
        <p:nvPicPr>
          <p:cNvPr id="2050" name="Picture 2"/>
          <p:cNvPicPr>
            <a:picLocks noChangeAspect="1" noChangeArrowheads="1"/>
          </p:cNvPicPr>
          <p:nvPr/>
        </p:nvPicPr>
        <p:blipFill>
          <a:blip r:embed="rId2" cstate="print"/>
          <a:srcRect/>
          <a:stretch>
            <a:fillRect/>
          </a:stretch>
        </p:blipFill>
        <p:spPr bwMode="auto">
          <a:xfrm>
            <a:off x="477540" y="620688"/>
            <a:ext cx="7808039" cy="5904656"/>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58</a:t>
            </a:fld>
            <a:endParaRPr lang="en-GB"/>
          </a:p>
        </p:txBody>
      </p:sp>
      <p:pic>
        <p:nvPicPr>
          <p:cNvPr id="3074" name="Picture 2"/>
          <p:cNvPicPr>
            <a:picLocks noChangeAspect="1" noChangeArrowheads="1"/>
          </p:cNvPicPr>
          <p:nvPr/>
        </p:nvPicPr>
        <p:blipFill>
          <a:blip r:embed="rId2" cstate="print"/>
          <a:srcRect/>
          <a:stretch>
            <a:fillRect/>
          </a:stretch>
        </p:blipFill>
        <p:spPr bwMode="auto">
          <a:xfrm>
            <a:off x="0" y="836712"/>
            <a:ext cx="8981202" cy="4392487"/>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59</a:t>
            </a:fld>
            <a:endParaRPr lang="en-GB"/>
          </a:p>
        </p:txBody>
      </p:sp>
      <p:pic>
        <p:nvPicPr>
          <p:cNvPr id="4098" name="Picture 2"/>
          <p:cNvPicPr>
            <a:picLocks noChangeAspect="1" noChangeArrowheads="1"/>
          </p:cNvPicPr>
          <p:nvPr/>
        </p:nvPicPr>
        <p:blipFill>
          <a:blip r:embed="rId2" cstate="print"/>
          <a:srcRect/>
          <a:stretch>
            <a:fillRect/>
          </a:stretch>
        </p:blipFill>
        <p:spPr bwMode="auto">
          <a:xfrm>
            <a:off x="827584" y="141060"/>
            <a:ext cx="7344816" cy="644942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0"/>
            <a:ext cx="3839897" cy="707886"/>
          </a:xfrm>
          <a:prstGeom prst="rect">
            <a:avLst/>
          </a:prstGeom>
          <a:noFill/>
        </p:spPr>
        <p:txBody>
          <a:bodyPr wrap="none" rtlCol="0">
            <a:spAutoFit/>
          </a:bodyPr>
          <a:lstStyle/>
          <a:p>
            <a:r>
              <a:rPr lang="en-US" sz="4000" dirty="0" smtClean="0">
                <a:solidFill>
                  <a:srgbClr val="FF0000"/>
                </a:solidFill>
              </a:rPr>
              <a:t>Coordinate Game</a:t>
            </a:r>
            <a:endParaRPr lang="en-GB" sz="4000" dirty="0">
              <a:solidFill>
                <a:srgbClr val="FF0000"/>
              </a:solidFill>
            </a:endParaRPr>
          </a:p>
        </p:txBody>
      </p:sp>
      <p:sp>
        <p:nvSpPr>
          <p:cNvPr id="3" name="TextBox 2"/>
          <p:cNvSpPr txBox="1"/>
          <p:nvPr/>
        </p:nvSpPr>
        <p:spPr>
          <a:xfrm>
            <a:off x="467544" y="2204864"/>
            <a:ext cx="766175" cy="369332"/>
          </a:xfrm>
          <a:prstGeom prst="rect">
            <a:avLst/>
          </a:prstGeom>
          <a:noFill/>
        </p:spPr>
        <p:txBody>
          <a:bodyPr wrap="square" rtlCol="0">
            <a:spAutoFit/>
          </a:bodyPr>
          <a:lstStyle/>
          <a:p>
            <a:r>
              <a:rPr lang="en-US" dirty="0" smtClean="0"/>
              <a:t>Me </a:t>
            </a:r>
            <a:endParaRPr lang="en-GB" dirty="0"/>
          </a:p>
        </p:txBody>
      </p:sp>
      <p:sp>
        <p:nvSpPr>
          <p:cNvPr id="4" name="Rectangle 3"/>
          <p:cNvSpPr/>
          <p:nvPr/>
        </p:nvSpPr>
        <p:spPr>
          <a:xfrm>
            <a:off x="2267744" y="1484784"/>
            <a:ext cx="2520280"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GB" dirty="0"/>
          </a:p>
        </p:txBody>
      </p:sp>
      <p:cxnSp>
        <p:nvCxnSpPr>
          <p:cNvPr id="5" name="Straight Connector 4"/>
          <p:cNvCxnSpPr>
            <a:stCxn id="4" idx="0"/>
            <a:endCxn id="4" idx="2"/>
          </p:cNvCxnSpPr>
          <p:nvPr/>
        </p:nvCxnSpPr>
        <p:spPr>
          <a:xfrm>
            <a:off x="3527884" y="1484784"/>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4" idx="1"/>
            <a:endCxn id="4" idx="3"/>
          </p:cNvCxnSpPr>
          <p:nvPr/>
        </p:nvCxnSpPr>
        <p:spPr>
          <a:xfrm>
            <a:off x="2267744" y="2348880"/>
            <a:ext cx="252028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Object 3"/>
          <p:cNvGraphicFramePr>
            <a:graphicFrameLocks noChangeAspect="1"/>
          </p:cNvGraphicFramePr>
          <p:nvPr/>
        </p:nvGraphicFramePr>
        <p:xfrm>
          <a:off x="2690565" y="1660377"/>
          <a:ext cx="592137" cy="523875"/>
        </p:xfrm>
        <a:graphic>
          <a:graphicData uri="http://schemas.openxmlformats.org/presentationml/2006/ole">
            <p:oleObj spid="_x0000_s4098" name="Equation" r:id="rId3" imgW="228600" imgH="203040" progId="Equation.3">
              <p:embed/>
            </p:oleObj>
          </a:graphicData>
        </a:graphic>
      </p:graphicFrame>
      <p:graphicFrame>
        <p:nvGraphicFramePr>
          <p:cNvPr id="8" name="Object 5"/>
          <p:cNvGraphicFramePr>
            <a:graphicFrameLocks noChangeAspect="1"/>
          </p:cNvGraphicFramePr>
          <p:nvPr/>
        </p:nvGraphicFramePr>
        <p:xfrm>
          <a:off x="2483768" y="1124744"/>
          <a:ext cx="393700" cy="360362"/>
        </p:xfrm>
        <a:graphic>
          <a:graphicData uri="http://schemas.openxmlformats.org/presentationml/2006/ole">
            <p:oleObj spid="_x0000_s4099" name="Equation" r:id="rId4" imgW="152280" imgH="139680" progId="Equation.3">
              <p:embed/>
            </p:oleObj>
          </a:graphicData>
        </a:graphic>
      </p:graphicFrame>
      <p:graphicFrame>
        <p:nvGraphicFramePr>
          <p:cNvPr id="9" name="Object 4"/>
          <p:cNvGraphicFramePr>
            <a:graphicFrameLocks noChangeAspect="1"/>
          </p:cNvGraphicFramePr>
          <p:nvPr/>
        </p:nvGraphicFramePr>
        <p:xfrm>
          <a:off x="4067944" y="980728"/>
          <a:ext cx="393700" cy="523875"/>
        </p:xfrm>
        <a:graphic>
          <a:graphicData uri="http://schemas.openxmlformats.org/presentationml/2006/ole">
            <p:oleObj spid="_x0000_s4100" name="Equation" r:id="rId5" imgW="152280" imgH="203040" progId="Equation.3">
              <p:embed/>
            </p:oleObj>
          </a:graphicData>
        </a:graphic>
      </p:graphicFrame>
      <p:graphicFrame>
        <p:nvGraphicFramePr>
          <p:cNvPr id="10" name="Object 5"/>
          <p:cNvGraphicFramePr>
            <a:graphicFrameLocks noChangeAspect="1"/>
          </p:cNvGraphicFramePr>
          <p:nvPr/>
        </p:nvGraphicFramePr>
        <p:xfrm>
          <a:off x="1619672" y="1844824"/>
          <a:ext cx="393700" cy="360362"/>
        </p:xfrm>
        <a:graphic>
          <a:graphicData uri="http://schemas.openxmlformats.org/presentationml/2006/ole">
            <p:oleObj spid="_x0000_s4101" name="Equation" r:id="rId6" imgW="152280" imgH="139680" progId="Equation.3">
              <p:embed/>
            </p:oleObj>
          </a:graphicData>
        </a:graphic>
      </p:graphicFrame>
      <p:graphicFrame>
        <p:nvGraphicFramePr>
          <p:cNvPr id="11" name="Object 6"/>
          <p:cNvGraphicFramePr>
            <a:graphicFrameLocks noChangeAspect="1"/>
          </p:cNvGraphicFramePr>
          <p:nvPr/>
        </p:nvGraphicFramePr>
        <p:xfrm>
          <a:off x="1691680" y="2492896"/>
          <a:ext cx="393700" cy="523875"/>
        </p:xfrm>
        <a:graphic>
          <a:graphicData uri="http://schemas.openxmlformats.org/presentationml/2006/ole">
            <p:oleObj spid="_x0000_s4102" name="Equation" r:id="rId7" imgW="152280" imgH="203040" progId="Equation.3">
              <p:embed/>
            </p:oleObj>
          </a:graphicData>
        </a:graphic>
      </p:graphicFrame>
      <p:graphicFrame>
        <p:nvGraphicFramePr>
          <p:cNvPr id="12" name="Object 20"/>
          <p:cNvGraphicFramePr>
            <a:graphicFrameLocks noChangeAspect="1"/>
          </p:cNvGraphicFramePr>
          <p:nvPr/>
        </p:nvGraphicFramePr>
        <p:xfrm>
          <a:off x="2295476" y="2492202"/>
          <a:ext cx="1022350" cy="523875"/>
        </p:xfrm>
        <a:graphic>
          <a:graphicData uri="http://schemas.openxmlformats.org/presentationml/2006/ole">
            <p:oleObj spid="_x0000_s4103" name="Equation" r:id="rId8" imgW="393480" imgH="203040" progId="Equation.3">
              <p:embed/>
            </p:oleObj>
          </a:graphicData>
        </a:graphic>
      </p:graphicFrame>
      <p:graphicFrame>
        <p:nvGraphicFramePr>
          <p:cNvPr id="13" name="Object 21"/>
          <p:cNvGraphicFramePr>
            <a:graphicFrameLocks noChangeAspect="1"/>
          </p:cNvGraphicFramePr>
          <p:nvPr/>
        </p:nvGraphicFramePr>
        <p:xfrm>
          <a:off x="3746500" y="1628775"/>
          <a:ext cx="857250" cy="523875"/>
        </p:xfrm>
        <a:graphic>
          <a:graphicData uri="http://schemas.openxmlformats.org/presentationml/2006/ole">
            <p:oleObj spid="_x0000_s4104" name="Equation" r:id="rId9" imgW="330120" imgH="203040" progId="Equation.3">
              <p:embed/>
            </p:oleObj>
          </a:graphicData>
        </a:graphic>
      </p:graphicFrame>
      <p:graphicFrame>
        <p:nvGraphicFramePr>
          <p:cNvPr id="14" name="Object 22"/>
          <p:cNvGraphicFramePr>
            <a:graphicFrameLocks noChangeAspect="1"/>
          </p:cNvGraphicFramePr>
          <p:nvPr/>
        </p:nvGraphicFramePr>
        <p:xfrm>
          <a:off x="3800227" y="2420789"/>
          <a:ext cx="460375" cy="523875"/>
        </p:xfrm>
        <a:graphic>
          <a:graphicData uri="http://schemas.openxmlformats.org/presentationml/2006/ole">
            <p:oleObj spid="_x0000_s4105" name="Equation" r:id="rId10" imgW="177480" imgH="203040" progId="Equation.3">
              <p:embed/>
            </p:oleObj>
          </a:graphicData>
        </a:graphic>
      </p:graphicFrame>
      <p:sp>
        <p:nvSpPr>
          <p:cNvPr id="21" name="TextBox 20"/>
          <p:cNvSpPr txBox="1"/>
          <p:nvPr/>
        </p:nvSpPr>
        <p:spPr>
          <a:xfrm>
            <a:off x="3203848" y="764704"/>
            <a:ext cx="542008" cy="369332"/>
          </a:xfrm>
          <a:prstGeom prst="rect">
            <a:avLst/>
          </a:prstGeom>
          <a:noFill/>
        </p:spPr>
        <p:txBody>
          <a:bodyPr wrap="square" rtlCol="0">
            <a:spAutoFit/>
          </a:bodyPr>
          <a:lstStyle/>
          <a:p>
            <a:r>
              <a:rPr lang="en-US" dirty="0" smtClean="0"/>
              <a:t>Pair</a:t>
            </a:r>
            <a:endParaRPr lang="en-GB" dirty="0"/>
          </a:p>
        </p:txBody>
      </p:sp>
      <p:sp>
        <p:nvSpPr>
          <p:cNvPr id="22" name="TextBox 21"/>
          <p:cNvSpPr txBox="1"/>
          <p:nvPr/>
        </p:nvSpPr>
        <p:spPr>
          <a:xfrm>
            <a:off x="5868144" y="2060848"/>
            <a:ext cx="2264666" cy="369332"/>
          </a:xfrm>
          <a:prstGeom prst="rect">
            <a:avLst/>
          </a:prstGeom>
          <a:noFill/>
        </p:spPr>
        <p:txBody>
          <a:bodyPr wrap="square" rtlCol="0">
            <a:spAutoFit/>
          </a:bodyPr>
          <a:lstStyle/>
          <a:p>
            <a:r>
              <a:rPr lang="en-US" dirty="0" smtClean="0"/>
              <a:t> </a:t>
            </a:r>
            <a:r>
              <a:rPr lang="el-GR" dirty="0" smtClean="0"/>
              <a:t>α</a:t>
            </a:r>
            <a:r>
              <a:rPr lang="en-US" dirty="0" smtClean="0"/>
              <a:t> dominate  </a:t>
            </a:r>
            <a:r>
              <a:rPr lang="el-GR" dirty="0" smtClean="0"/>
              <a:t>β</a:t>
            </a:r>
            <a:endParaRPr lang="en-GB" dirty="0"/>
          </a:p>
        </p:txBody>
      </p:sp>
      <p:cxnSp>
        <p:nvCxnSpPr>
          <p:cNvPr id="24" name="Straight Connector 23"/>
          <p:cNvCxnSpPr/>
          <p:nvPr/>
        </p:nvCxnSpPr>
        <p:spPr>
          <a:xfrm>
            <a:off x="2483768" y="3717032"/>
            <a:ext cx="446449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47664" y="5013176"/>
            <a:ext cx="766175" cy="369332"/>
          </a:xfrm>
          <a:prstGeom prst="rect">
            <a:avLst/>
          </a:prstGeom>
          <a:noFill/>
        </p:spPr>
        <p:txBody>
          <a:bodyPr wrap="square" rtlCol="0">
            <a:spAutoFit/>
          </a:bodyPr>
          <a:lstStyle/>
          <a:p>
            <a:r>
              <a:rPr lang="en-US" dirty="0" smtClean="0"/>
              <a:t>Me </a:t>
            </a:r>
            <a:endParaRPr lang="en-GB" dirty="0"/>
          </a:p>
        </p:txBody>
      </p:sp>
      <p:sp>
        <p:nvSpPr>
          <p:cNvPr id="26" name="Rectangle 25"/>
          <p:cNvSpPr/>
          <p:nvPr/>
        </p:nvSpPr>
        <p:spPr>
          <a:xfrm>
            <a:off x="3347864" y="4293096"/>
            <a:ext cx="2520280" cy="1728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GB" dirty="0"/>
          </a:p>
        </p:txBody>
      </p:sp>
      <p:cxnSp>
        <p:nvCxnSpPr>
          <p:cNvPr id="27" name="Straight Connector 26"/>
          <p:cNvCxnSpPr>
            <a:stCxn id="26" idx="0"/>
            <a:endCxn id="26" idx="2"/>
          </p:cNvCxnSpPr>
          <p:nvPr/>
        </p:nvCxnSpPr>
        <p:spPr>
          <a:xfrm>
            <a:off x="4608004" y="4293096"/>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1"/>
            <a:endCxn id="26" idx="3"/>
          </p:cNvCxnSpPr>
          <p:nvPr/>
        </p:nvCxnSpPr>
        <p:spPr>
          <a:xfrm>
            <a:off x="3347864" y="5157192"/>
            <a:ext cx="252028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9" name="Object 3"/>
          <p:cNvGraphicFramePr>
            <a:graphicFrameLocks noChangeAspect="1"/>
          </p:cNvGraphicFramePr>
          <p:nvPr/>
        </p:nvGraphicFramePr>
        <p:xfrm>
          <a:off x="3770685" y="4468689"/>
          <a:ext cx="592137" cy="523875"/>
        </p:xfrm>
        <a:graphic>
          <a:graphicData uri="http://schemas.openxmlformats.org/presentationml/2006/ole">
            <p:oleObj spid="_x0000_s4108" name="Equation" r:id="rId11" imgW="228600" imgH="203040" progId="Equation.3">
              <p:embed/>
            </p:oleObj>
          </a:graphicData>
        </a:graphic>
      </p:graphicFrame>
      <p:graphicFrame>
        <p:nvGraphicFramePr>
          <p:cNvPr id="30" name="Object 5"/>
          <p:cNvGraphicFramePr>
            <a:graphicFrameLocks noChangeAspect="1"/>
          </p:cNvGraphicFramePr>
          <p:nvPr/>
        </p:nvGraphicFramePr>
        <p:xfrm>
          <a:off x="3563888" y="3933056"/>
          <a:ext cx="393700" cy="360362"/>
        </p:xfrm>
        <a:graphic>
          <a:graphicData uri="http://schemas.openxmlformats.org/presentationml/2006/ole">
            <p:oleObj spid="_x0000_s4109" name="Equation" r:id="rId12" imgW="152280" imgH="139680" progId="Equation.3">
              <p:embed/>
            </p:oleObj>
          </a:graphicData>
        </a:graphic>
      </p:graphicFrame>
      <p:graphicFrame>
        <p:nvGraphicFramePr>
          <p:cNvPr id="31" name="Object 4"/>
          <p:cNvGraphicFramePr>
            <a:graphicFrameLocks noChangeAspect="1"/>
          </p:cNvGraphicFramePr>
          <p:nvPr/>
        </p:nvGraphicFramePr>
        <p:xfrm>
          <a:off x="5148064" y="3789040"/>
          <a:ext cx="393700" cy="523875"/>
        </p:xfrm>
        <a:graphic>
          <a:graphicData uri="http://schemas.openxmlformats.org/presentationml/2006/ole">
            <p:oleObj spid="_x0000_s4110" name="Equation" r:id="rId13" imgW="152280" imgH="203040" progId="Equation.3">
              <p:embed/>
            </p:oleObj>
          </a:graphicData>
        </a:graphic>
      </p:graphicFrame>
      <p:graphicFrame>
        <p:nvGraphicFramePr>
          <p:cNvPr id="32" name="Object 5"/>
          <p:cNvGraphicFramePr>
            <a:graphicFrameLocks noChangeAspect="1"/>
          </p:cNvGraphicFramePr>
          <p:nvPr/>
        </p:nvGraphicFramePr>
        <p:xfrm>
          <a:off x="2699792" y="4653136"/>
          <a:ext cx="393700" cy="360362"/>
        </p:xfrm>
        <a:graphic>
          <a:graphicData uri="http://schemas.openxmlformats.org/presentationml/2006/ole">
            <p:oleObj spid="_x0000_s4111" name="Equation" r:id="rId14" imgW="152280" imgH="139680" progId="Equation.3">
              <p:embed/>
            </p:oleObj>
          </a:graphicData>
        </a:graphic>
      </p:graphicFrame>
      <p:graphicFrame>
        <p:nvGraphicFramePr>
          <p:cNvPr id="33" name="Object 6"/>
          <p:cNvGraphicFramePr>
            <a:graphicFrameLocks noChangeAspect="1"/>
          </p:cNvGraphicFramePr>
          <p:nvPr/>
        </p:nvGraphicFramePr>
        <p:xfrm>
          <a:off x="2771800" y="5301208"/>
          <a:ext cx="393700" cy="523875"/>
        </p:xfrm>
        <a:graphic>
          <a:graphicData uri="http://schemas.openxmlformats.org/presentationml/2006/ole">
            <p:oleObj spid="_x0000_s4112" name="Equation" r:id="rId15" imgW="152280" imgH="203040" progId="Equation.3">
              <p:embed/>
            </p:oleObj>
          </a:graphicData>
        </a:graphic>
      </p:graphicFrame>
      <p:graphicFrame>
        <p:nvGraphicFramePr>
          <p:cNvPr id="34" name="Object 20"/>
          <p:cNvGraphicFramePr>
            <a:graphicFrameLocks noChangeAspect="1"/>
          </p:cNvGraphicFramePr>
          <p:nvPr/>
        </p:nvGraphicFramePr>
        <p:xfrm>
          <a:off x="3455988" y="5300663"/>
          <a:ext cx="858837" cy="523875"/>
        </p:xfrm>
        <a:graphic>
          <a:graphicData uri="http://schemas.openxmlformats.org/presentationml/2006/ole">
            <p:oleObj spid="_x0000_s4113" name="Equation" r:id="rId16" imgW="330120" imgH="203040" progId="Equation.3">
              <p:embed/>
            </p:oleObj>
          </a:graphicData>
        </a:graphic>
      </p:graphicFrame>
      <p:graphicFrame>
        <p:nvGraphicFramePr>
          <p:cNvPr id="35" name="Object 21"/>
          <p:cNvGraphicFramePr>
            <a:graphicFrameLocks noChangeAspect="1"/>
          </p:cNvGraphicFramePr>
          <p:nvPr/>
        </p:nvGraphicFramePr>
        <p:xfrm>
          <a:off x="4875213" y="4437063"/>
          <a:ext cx="758825" cy="523875"/>
        </p:xfrm>
        <a:graphic>
          <a:graphicData uri="http://schemas.openxmlformats.org/presentationml/2006/ole">
            <p:oleObj spid="_x0000_s4114" name="Equation" r:id="rId17" imgW="291960" imgH="203040" progId="Equation.3">
              <p:embed/>
            </p:oleObj>
          </a:graphicData>
        </a:graphic>
      </p:graphicFrame>
      <p:graphicFrame>
        <p:nvGraphicFramePr>
          <p:cNvPr id="36" name="Object 22"/>
          <p:cNvGraphicFramePr>
            <a:graphicFrameLocks noChangeAspect="1"/>
          </p:cNvGraphicFramePr>
          <p:nvPr/>
        </p:nvGraphicFramePr>
        <p:xfrm>
          <a:off x="4880347" y="5229101"/>
          <a:ext cx="460375" cy="523875"/>
        </p:xfrm>
        <a:graphic>
          <a:graphicData uri="http://schemas.openxmlformats.org/presentationml/2006/ole">
            <p:oleObj spid="_x0000_s4115" name="Equation" r:id="rId18" imgW="177480" imgH="203040" progId="Equation.3">
              <p:embed/>
            </p:oleObj>
          </a:graphicData>
        </a:graphic>
      </p:graphicFrame>
      <p:sp>
        <p:nvSpPr>
          <p:cNvPr id="37" name="TextBox 36"/>
          <p:cNvSpPr txBox="1"/>
          <p:nvPr/>
        </p:nvSpPr>
        <p:spPr>
          <a:xfrm>
            <a:off x="6300192" y="4941168"/>
            <a:ext cx="2332883" cy="369332"/>
          </a:xfrm>
          <a:prstGeom prst="rect">
            <a:avLst/>
          </a:prstGeom>
          <a:noFill/>
        </p:spPr>
        <p:txBody>
          <a:bodyPr wrap="none" rtlCol="0">
            <a:spAutoFit/>
          </a:bodyPr>
          <a:lstStyle/>
          <a:p>
            <a:r>
              <a:rPr lang="en-US" dirty="0" smtClean="0"/>
              <a:t>My  </a:t>
            </a:r>
            <a:r>
              <a:rPr lang="el-GR" dirty="0" smtClean="0"/>
              <a:t>α</a:t>
            </a:r>
            <a:r>
              <a:rPr lang="en-US" dirty="0" smtClean="0"/>
              <a:t>  not  dominate </a:t>
            </a:r>
            <a:r>
              <a:rPr lang="el-GR" dirty="0" smtClean="0"/>
              <a:t>β</a:t>
            </a:r>
            <a:endParaRPr lang="en-GB" dirty="0"/>
          </a:p>
        </p:txBody>
      </p:sp>
      <p:sp>
        <p:nvSpPr>
          <p:cNvPr id="43" name="TextBox 42"/>
          <p:cNvSpPr txBox="1"/>
          <p:nvPr/>
        </p:nvSpPr>
        <p:spPr>
          <a:xfrm>
            <a:off x="4139952" y="3861048"/>
            <a:ext cx="550151" cy="369332"/>
          </a:xfrm>
          <a:prstGeom prst="rect">
            <a:avLst/>
          </a:prstGeom>
          <a:noFill/>
        </p:spPr>
        <p:txBody>
          <a:bodyPr wrap="none" rtlCol="0">
            <a:spAutoFit/>
          </a:bodyPr>
          <a:lstStyle/>
          <a:p>
            <a:r>
              <a:rPr lang="en-US" dirty="0" smtClean="0"/>
              <a:t>pair</a:t>
            </a:r>
            <a:endParaRPr lang="en-GB" dirty="0"/>
          </a:p>
        </p:txBody>
      </p:sp>
      <p:cxnSp>
        <p:nvCxnSpPr>
          <p:cNvPr id="39" name="Straight Connector 38"/>
          <p:cNvCxnSpPr/>
          <p:nvPr/>
        </p:nvCxnSpPr>
        <p:spPr>
          <a:xfrm>
            <a:off x="2627784" y="2132856"/>
            <a:ext cx="36004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79912" y="2852936"/>
            <a:ext cx="21602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283968" y="2060848"/>
            <a:ext cx="2880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67944" y="2852936"/>
            <a:ext cx="2880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07904" y="4941168"/>
            <a:ext cx="28803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788024" y="5661248"/>
            <a:ext cx="36004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067944" y="5733256"/>
            <a:ext cx="2880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36096" y="4869160"/>
            <a:ext cx="2880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Date Placeholder 39"/>
          <p:cNvSpPr>
            <a:spLocks noGrp="1"/>
          </p:cNvSpPr>
          <p:nvPr>
            <p:ph type="dt" sz="half" idx="10"/>
          </p:nvPr>
        </p:nvSpPr>
        <p:spPr/>
        <p:txBody>
          <a:bodyPr/>
          <a:lstStyle/>
          <a:p>
            <a:fld id="{2E74E074-5349-4E7C-AF76-EE673EB0DF02}" type="datetime1">
              <a:rPr lang="en-GB" smtClean="0"/>
              <a:pPr/>
              <a:t>01/12/2013</a:t>
            </a:fld>
            <a:endParaRPr lang="en-GB"/>
          </a:p>
        </p:txBody>
      </p:sp>
      <p:sp>
        <p:nvSpPr>
          <p:cNvPr id="42" name="Slide Number Placeholder 41"/>
          <p:cNvSpPr>
            <a:spLocks noGrp="1"/>
          </p:cNvSpPr>
          <p:nvPr>
            <p:ph type="sldNum" sz="quarter" idx="12"/>
          </p:nvPr>
        </p:nvSpPr>
        <p:spPr/>
        <p:txBody>
          <a:bodyPr/>
          <a:lstStyle/>
          <a:p>
            <a:fld id="{1AC99574-BD32-4BAE-A6F6-2684FFE94A8F}" type="slidenum">
              <a:rPr lang="en-GB" smtClean="0"/>
              <a:pPr/>
              <a:t>6</a:t>
            </a:fld>
            <a:endParaRPr lang="en-GB"/>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60</a:t>
            </a:fld>
            <a:endParaRPr lang="en-GB"/>
          </a:p>
        </p:txBody>
      </p:sp>
      <p:pic>
        <p:nvPicPr>
          <p:cNvPr id="5122" name="Picture 2"/>
          <p:cNvPicPr>
            <a:picLocks noChangeAspect="1" noChangeArrowheads="1"/>
          </p:cNvPicPr>
          <p:nvPr/>
        </p:nvPicPr>
        <p:blipFill>
          <a:blip r:embed="rId2" cstate="print"/>
          <a:srcRect/>
          <a:stretch>
            <a:fillRect/>
          </a:stretch>
        </p:blipFill>
        <p:spPr bwMode="auto">
          <a:xfrm>
            <a:off x="683568" y="188640"/>
            <a:ext cx="7826087" cy="267593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61</a:t>
            </a:fld>
            <a:endParaRPr lang="en-GB"/>
          </a:p>
        </p:txBody>
      </p:sp>
      <p:pic>
        <p:nvPicPr>
          <p:cNvPr id="6146" name="Picture 2"/>
          <p:cNvPicPr>
            <a:picLocks noChangeAspect="1" noChangeArrowheads="1"/>
          </p:cNvPicPr>
          <p:nvPr/>
        </p:nvPicPr>
        <p:blipFill>
          <a:blip r:embed="rId2" cstate="print"/>
          <a:srcRect/>
          <a:stretch>
            <a:fillRect/>
          </a:stretch>
        </p:blipFill>
        <p:spPr bwMode="auto">
          <a:xfrm>
            <a:off x="683568" y="91586"/>
            <a:ext cx="7632847" cy="6803190"/>
          </a:xfrm>
          <a:prstGeom prst="rect">
            <a:avLst/>
          </a:prstGeom>
          <a:noFill/>
          <a:ln w="9525">
            <a:noFill/>
            <a:miter lim="800000"/>
            <a:headEnd/>
            <a:tailEnd/>
          </a:ln>
        </p:spPr>
      </p:pic>
      <p:sp>
        <p:nvSpPr>
          <p:cNvPr id="4" name="Rectangle 3"/>
          <p:cNvSpPr/>
          <p:nvPr/>
        </p:nvSpPr>
        <p:spPr>
          <a:xfrm>
            <a:off x="7380312" y="260648"/>
            <a:ext cx="100811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62</a:t>
            </a:fld>
            <a:endParaRPr lang="en-GB"/>
          </a:p>
        </p:txBody>
      </p:sp>
      <p:pic>
        <p:nvPicPr>
          <p:cNvPr id="7170" name="Picture 2"/>
          <p:cNvPicPr>
            <a:picLocks noChangeAspect="1" noChangeArrowheads="1"/>
          </p:cNvPicPr>
          <p:nvPr/>
        </p:nvPicPr>
        <p:blipFill>
          <a:blip r:embed="rId2" cstate="print"/>
          <a:srcRect/>
          <a:stretch>
            <a:fillRect/>
          </a:stretch>
        </p:blipFill>
        <p:spPr bwMode="auto">
          <a:xfrm>
            <a:off x="611560" y="299005"/>
            <a:ext cx="7560840" cy="6572992"/>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63</a:t>
            </a:fld>
            <a:endParaRPr lang="en-GB"/>
          </a:p>
        </p:txBody>
      </p:sp>
      <p:pic>
        <p:nvPicPr>
          <p:cNvPr id="8194" name="Picture 2"/>
          <p:cNvPicPr>
            <a:picLocks noChangeAspect="1" noChangeArrowheads="1"/>
          </p:cNvPicPr>
          <p:nvPr/>
        </p:nvPicPr>
        <p:blipFill>
          <a:blip r:embed="rId2" cstate="print"/>
          <a:srcRect/>
          <a:stretch>
            <a:fillRect/>
          </a:stretch>
        </p:blipFill>
        <p:spPr bwMode="auto">
          <a:xfrm>
            <a:off x="1403648" y="0"/>
            <a:ext cx="7128792" cy="337486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1403648" y="3124528"/>
            <a:ext cx="6840760" cy="3733472"/>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64</a:t>
            </a:fld>
            <a:endParaRPr lang="en-GB"/>
          </a:p>
        </p:txBody>
      </p:sp>
      <p:pic>
        <p:nvPicPr>
          <p:cNvPr id="9218" name="Picture 2"/>
          <p:cNvPicPr>
            <a:picLocks noChangeAspect="1" noChangeArrowheads="1"/>
          </p:cNvPicPr>
          <p:nvPr/>
        </p:nvPicPr>
        <p:blipFill>
          <a:blip r:embed="rId2" cstate="print"/>
          <a:srcRect/>
          <a:stretch>
            <a:fillRect/>
          </a:stretch>
        </p:blipFill>
        <p:spPr bwMode="auto">
          <a:xfrm>
            <a:off x="893668" y="260648"/>
            <a:ext cx="7724495" cy="6048672"/>
          </a:xfrm>
          <a:prstGeom prst="rect">
            <a:avLst/>
          </a:prstGeom>
          <a:noFill/>
          <a:ln w="9525">
            <a:noFill/>
            <a:miter lim="800000"/>
            <a:headEnd/>
            <a:tailEnd/>
          </a:ln>
        </p:spPr>
      </p:pic>
      <p:sp>
        <p:nvSpPr>
          <p:cNvPr id="5" name="Rectangle 4"/>
          <p:cNvSpPr/>
          <p:nvPr/>
        </p:nvSpPr>
        <p:spPr>
          <a:xfrm>
            <a:off x="5868144" y="2564904"/>
            <a:ext cx="3600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796136" y="2492896"/>
            <a:ext cx="505267" cy="369332"/>
          </a:xfrm>
          <a:prstGeom prst="rect">
            <a:avLst/>
          </a:prstGeom>
          <a:noFill/>
        </p:spPr>
        <p:txBody>
          <a:bodyPr wrap="none" rtlCol="0">
            <a:spAutoFit/>
          </a:bodyPr>
          <a:lstStyle/>
          <a:p>
            <a:r>
              <a:rPr lang="fa-IR" dirty="0" smtClean="0"/>
              <a:t>3-5</a:t>
            </a:r>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00EFB1-31A3-45E5-A6A9-72F254C64ABD}" type="slidenum">
              <a:rPr lang="en-GB" smtClean="0"/>
              <a:pPr/>
              <a:t>65</a:t>
            </a:fld>
            <a:endParaRPr lang="en-GB"/>
          </a:p>
        </p:txBody>
      </p:sp>
      <p:pic>
        <p:nvPicPr>
          <p:cNvPr id="10242" name="Picture 2"/>
          <p:cNvPicPr>
            <a:picLocks noChangeAspect="1" noChangeArrowheads="1"/>
          </p:cNvPicPr>
          <p:nvPr/>
        </p:nvPicPr>
        <p:blipFill>
          <a:blip r:embed="rId2" cstate="print"/>
          <a:srcRect/>
          <a:stretch>
            <a:fillRect/>
          </a:stretch>
        </p:blipFill>
        <p:spPr bwMode="auto">
          <a:xfrm>
            <a:off x="755576" y="290464"/>
            <a:ext cx="7920880" cy="267260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04664"/>
            <a:ext cx="3804952" cy="523220"/>
          </a:xfrm>
          <a:prstGeom prst="rect">
            <a:avLst/>
          </a:prstGeom>
          <a:noFill/>
        </p:spPr>
        <p:txBody>
          <a:bodyPr wrap="none" rtlCol="0">
            <a:spAutoFit/>
          </a:bodyPr>
          <a:lstStyle/>
          <a:p>
            <a:r>
              <a:rPr lang="en-US" sz="2800" dirty="0" smtClean="0"/>
              <a:t>Conflict  of  Iran and USA</a:t>
            </a:r>
            <a:endParaRPr lang="en-GB" sz="2800" dirty="0"/>
          </a:p>
        </p:txBody>
      </p:sp>
      <p:sp>
        <p:nvSpPr>
          <p:cNvPr id="4" name="TextBox 3"/>
          <p:cNvSpPr txBox="1"/>
          <p:nvPr/>
        </p:nvSpPr>
        <p:spPr>
          <a:xfrm>
            <a:off x="467544" y="2348880"/>
            <a:ext cx="569323" cy="369332"/>
          </a:xfrm>
          <a:prstGeom prst="rect">
            <a:avLst/>
          </a:prstGeom>
          <a:noFill/>
        </p:spPr>
        <p:txBody>
          <a:bodyPr wrap="none" rtlCol="0">
            <a:spAutoFit/>
          </a:bodyPr>
          <a:lstStyle/>
          <a:p>
            <a:r>
              <a:rPr lang="en-US" dirty="0" smtClean="0"/>
              <a:t>USA</a:t>
            </a:r>
            <a:endParaRPr lang="en-GB" dirty="0"/>
          </a:p>
        </p:txBody>
      </p:sp>
      <p:sp>
        <p:nvSpPr>
          <p:cNvPr id="5" name="TextBox 4"/>
          <p:cNvSpPr txBox="1"/>
          <p:nvPr/>
        </p:nvSpPr>
        <p:spPr>
          <a:xfrm>
            <a:off x="2411760" y="1196752"/>
            <a:ext cx="649537" cy="369332"/>
          </a:xfrm>
          <a:prstGeom prst="rect">
            <a:avLst/>
          </a:prstGeom>
          <a:noFill/>
        </p:spPr>
        <p:txBody>
          <a:bodyPr wrap="none" rtlCol="0">
            <a:spAutoFit/>
          </a:bodyPr>
          <a:lstStyle/>
          <a:p>
            <a:r>
              <a:rPr lang="en-US" dirty="0" smtClean="0"/>
              <a:t>IRAN</a:t>
            </a:r>
            <a:endParaRPr lang="en-GB" dirty="0"/>
          </a:p>
        </p:txBody>
      </p:sp>
      <p:sp>
        <p:nvSpPr>
          <p:cNvPr id="6" name="TextBox 5"/>
          <p:cNvSpPr txBox="1"/>
          <p:nvPr/>
        </p:nvSpPr>
        <p:spPr>
          <a:xfrm>
            <a:off x="1475656" y="1772816"/>
            <a:ext cx="317716" cy="369332"/>
          </a:xfrm>
          <a:prstGeom prst="rect">
            <a:avLst/>
          </a:prstGeom>
          <a:noFill/>
        </p:spPr>
        <p:txBody>
          <a:bodyPr wrap="none" rtlCol="0">
            <a:spAutoFit/>
          </a:bodyPr>
          <a:lstStyle/>
          <a:p>
            <a:r>
              <a:rPr lang="en-US" dirty="0" smtClean="0"/>
              <a:t>A</a:t>
            </a:r>
            <a:endParaRPr lang="en-GB" dirty="0"/>
          </a:p>
        </p:txBody>
      </p:sp>
      <p:sp>
        <p:nvSpPr>
          <p:cNvPr id="7" name="TextBox 6"/>
          <p:cNvSpPr txBox="1"/>
          <p:nvPr/>
        </p:nvSpPr>
        <p:spPr>
          <a:xfrm>
            <a:off x="1403648" y="2636912"/>
            <a:ext cx="303288" cy="369332"/>
          </a:xfrm>
          <a:prstGeom prst="rect">
            <a:avLst/>
          </a:prstGeom>
          <a:noFill/>
        </p:spPr>
        <p:txBody>
          <a:bodyPr wrap="none" rtlCol="0">
            <a:spAutoFit/>
          </a:bodyPr>
          <a:lstStyle/>
          <a:p>
            <a:r>
              <a:rPr lang="en-US" dirty="0" smtClean="0"/>
              <a:t>P</a:t>
            </a:r>
            <a:endParaRPr lang="en-GB" dirty="0"/>
          </a:p>
        </p:txBody>
      </p:sp>
      <p:sp>
        <p:nvSpPr>
          <p:cNvPr id="8" name="TextBox 7"/>
          <p:cNvSpPr txBox="1"/>
          <p:nvPr/>
        </p:nvSpPr>
        <p:spPr>
          <a:xfrm>
            <a:off x="1979712" y="1484784"/>
            <a:ext cx="317716" cy="369332"/>
          </a:xfrm>
          <a:prstGeom prst="rect">
            <a:avLst/>
          </a:prstGeom>
          <a:noFill/>
        </p:spPr>
        <p:txBody>
          <a:bodyPr wrap="none" rtlCol="0">
            <a:spAutoFit/>
          </a:bodyPr>
          <a:lstStyle/>
          <a:p>
            <a:r>
              <a:rPr lang="en-US" dirty="0" smtClean="0"/>
              <a:t>A</a:t>
            </a:r>
            <a:endParaRPr lang="en-GB" dirty="0"/>
          </a:p>
        </p:txBody>
      </p:sp>
      <p:sp>
        <p:nvSpPr>
          <p:cNvPr id="10" name="TextBox 9"/>
          <p:cNvSpPr txBox="1"/>
          <p:nvPr/>
        </p:nvSpPr>
        <p:spPr>
          <a:xfrm>
            <a:off x="2987824" y="1484784"/>
            <a:ext cx="309700" cy="369332"/>
          </a:xfrm>
          <a:prstGeom prst="rect">
            <a:avLst/>
          </a:prstGeom>
          <a:noFill/>
        </p:spPr>
        <p:txBody>
          <a:bodyPr wrap="none" rtlCol="0">
            <a:spAutoFit/>
          </a:bodyPr>
          <a:lstStyle/>
          <a:p>
            <a:r>
              <a:rPr lang="en-US" dirty="0" smtClean="0"/>
              <a:t>R</a:t>
            </a:r>
            <a:endParaRPr lang="en-GB" dirty="0"/>
          </a:p>
        </p:txBody>
      </p:sp>
      <p:cxnSp>
        <p:nvCxnSpPr>
          <p:cNvPr id="12" name="Straight Connector 11"/>
          <p:cNvCxnSpPr/>
          <p:nvPr/>
        </p:nvCxnSpPr>
        <p:spPr>
          <a:xfrm>
            <a:off x="1907704" y="1844824"/>
            <a:ext cx="0" cy="12241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07704" y="1844824"/>
            <a:ext cx="1800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07704" y="3068960"/>
            <a:ext cx="1800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07904" y="1844824"/>
            <a:ext cx="0" cy="12241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71800" y="1844824"/>
            <a:ext cx="0" cy="12241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07704" y="2420888"/>
            <a:ext cx="1800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51720" y="1916832"/>
            <a:ext cx="654346" cy="369332"/>
          </a:xfrm>
          <a:prstGeom prst="rect">
            <a:avLst/>
          </a:prstGeom>
          <a:noFill/>
        </p:spPr>
        <p:txBody>
          <a:bodyPr wrap="none" rtlCol="0">
            <a:spAutoFit/>
          </a:bodyPr>
          <a:lstStyle/>
          <a:p>
            <a:r>
              <a:rPr lang="en-US" dirty="0" err="1" smtClean="0"/>
              <a:t>b,b</a:t>
            </a:r>
            <a:r>
              <a:rPr lang="en-US" dirty="0" smtClean="0"/>
              <a:t>-c</a:t>
            </a:r>
            <a:endParaRPr lang="en-GB" dirty="0"/>
          </a:p>
        </p:txBody>
      </p:sp>
      <p:sp>
        <p:nvSpPr>
          <p:cNvPr id="26" name="TextBox 25"/>
          <p:cNvSpPr txBox="1"/>
          <p:nvPr/>
        </p:nvSpPr>
        <p:spPr>
          <a:xfrm>
            <a:off x="2915816" y="1988840"/>
            <a:ext cx="481222" cy="369332"/>
          </a:xfrm>
          <a:prstGeom prst="rect">
            <a:avLst/>
          </a:prstGeom>
          <a:noFill/>
        </p:spPr>
        <p:txBody>
          <a:bodyPr wrap="none" rtlCol="0">
            <a:spAutoFit/>
          </a:bodyPr>
          <a:lstStyle/>
          <a:p>
            <a:r>
              <a:rPr lang="en-US" dirty="0" smtClean="0"/>
              <a:t>0,b</a:t>
            </a:r>
            <a:endParaRPr lang="en-GB" dirty="0"/>
          </a:p>
        </p:txBody>
      </p:sp>
      <p:sp>
        <p:nvSpPr>
          <p:cNvPr id="27" name="TextBox 26"/>
          <p:cNvSpPr txBox="1"/>
          <p:nvPr/>
        </p:nvSpPr>
        <p:spPr>
          <a:xfrm>
            <a:off x="1835696" y="2492896"/>
            <a:ext cx="917239" cy="369332"/>
          </a:xfrm>
          <a:prstGeom prst="rect">
            <a:avLst/>
          </a:prstGeom>
          <a:noFill/>
        </p:spPr>
        <p:txBody>
          <a:bodyPr wrap="none" rtlCol="0">
            <a:spAutoFit/>
          </a:bodyPr>
          <a:lstStyle/>
          <a:p>
            <a:r>
              <a:rPr lang="en-US" dirty="0" smtClean="0"/>
              <a:t>b-p,-c-d</a:t>
            </a:r>
            <a:endParaRPr lang="en-GB" dirty="0"/>
          </a:p>
        </p:txBody>
      </p:sp>
      <p:sp>
        <p:nvSpPr>
          <p:cNvPr id="28" name="TextBox 27"/>
          <p:cNvSpPr txBox="1"/>
          <p:nvPr/>
        </p:nvSpPr>
        <p:spPr>
          <a:xfrm>
            <a:off x="2915816" y="2564904"/>
            <a:ext cx="627095" cy="369332"/>
          </a:xfrm>
          <a:prstGeom prst="rect">
            <a:avLst/>
          </a:prstGeom>
          <a:noFill/>
        </p:spPr>
        <p:txBody>
          <a:bodyPr wrap="none" rtlCol="0">
            <a:spAutoFit/>
          </a:bodyPr>
          <a:lstStyle/>
          <a:p>
            <a:r>
              <a:rPr lang="en-US" dirty="0" smtClean="0"/>
              <a:t>-p,-d</a:t>
            </a:r>
            <a:endParaRPr lang="en-GB" dirty="0"/>
          </a:p>
        </p:txBody>
      </p:sp>
      <p:sp>
        <p:nvSpPr>
          <p:cNvPr id="29" name="TextBox 28"/>
          <p:cNvSpPr txBox="1"/>
          <p:nvPr/>
        </p:nvSpPr>
        <p:spPr>
          <a:xfrm>
            <a:off x="395536" y="3573016"/>
            <a:ext cx="3482107" cy="923330"/>
          </a:xfrm>
          <a:prstGeom prst="rect">
            <a:avLst/>
          </a:prstGeom>
          <a:noFill/>
        </p:spPr>
        <p:txBody>
          <a:bodyPr wrap="none" rtlCol="0">
            <a:spAutoFit/>
          </a:bodyPr>
          <a:lstStyle/>
          <a:p>
            <a:r>
              <a:rPr lang="en-US" dirty="0" smtClean="0"/>
              <a:t>Iran  acquiesce (A)     b&gt;b-c&gt;-d&gt;-c-d</a:t>
            </a:r>
          </a:p>
          <a:p>
            <a:r>
              <a:rPr lang="en-US" dirty="0" smtClean="0"/>
              <a:t>  Iran  rebel        (R)          </a:t>
            </a:r>
          </a:p>
          <a:p>
            <a:r>
              <a:rPr lang="en-US" dirty="0" smtClean="0"/>
              <a:t> </a:t>
            </a:r>
            <a:endParaRPr lang="en-GB" dirty="0"/>
          </a:p>
        </p:txBody>
      </p:sp>
      <p:sp>
        <p:nvSpPr>
          <p:cNvPr id="32" name="TextBox 31"/>
          <p:cNvSpPr txBox="1"/>
          <p:nvPr/>
        </p:nvSpPr>
        <p:spPr>
          <a:xfrm>
            <a:off x="467544" y="4725144"/>
            <a:ext cx="3767313" cy="646331"/>
          </a:xfrm>
          <a:prstGeom prst="rect">
            <a:avLst/>
          </a:prstGeom>
          <a:noFill/>
        </p:spPr>
        <p:txBody>
          <a:bodyPr wrap="none" rtlCol="0">
            <a:spAutoFit/>
          </a:bodyPr>
          <a:lstStyle/>
          <a:p>
            <a:r>
              <a:rPr lang="en-US" dirty="0" smtClean="0"/>
              <a:t>USA   :    acquiesce  (A)       b&gt;b-p&gt;0&gt;-p</a:t>
            </a:r>
          </a:p>
          <a:p>
            <a:r>
              <a:rPr lang="en-US" dirty="0" smtClean="0"/>
              <a:t>USA   :     Punish       (P)</a:t>
            </a:r>
            <a:endParaRPr lang="en-GB" dirty="0"/>
          </a:p>
        </p:txBody>
      </p:sp>
      <p:sp>
        <p:nvSpPr>
          <p:cNvPr id="33" name="TextBox 32"/>
          <p:cNvSpPr txBox="1"/>
          <p:nvPr/>
        </p:nvSpPr>
        <p:spPr>
          <a:xfrm>
            <a:off x="539552" y="5445224"/>
            <a:ext cx="2935612" cy="646331"/>
          </a:xfrm>
          <a:prstGeom prst="rect">
            <a:avLst/>
          </a:prstGeom>
          <a:noFill/>
        </p:spPr>
        <p:txBody>
          <a:bodyPr wrap="none" rtlCol="0">
            <a:spAutoFit/>
          </a:bodyPr>
          <a:lstStyle/>
          <a:p>
            <a:r>
              <a:rPr lang="en-US" dirty="0" smtClean="0"/>
              <a:t>b-c  : </a:t>
            </a:r>
            <a:r>
              <a:rPr lang="en-US" dirty="0" err="1" smtClean="0"/>
              <a:t>remainig</a:t>
            </a:r>
            <a:r>
              <a:rPr lang="en-US" dirty="0" smtClean="0"/>
              <a:t> in the alliance </a:t>
            </a:r>
          </a:p>
          <a:p>
            <a:r>
              <a:rPr lang="en-US" dirty="0" smtClean="0"/>
              <a:t>-q :  Iran refuse USA offer</a:t>
            </a:r>
            <a:endParaRPr lang="en-GB" dirty="0"/>
          </a:p>
        </p:txBody>
      </p:sp>
      <p:sp>
        <p:nvSpPr>
          <p:cNvPr id="35" name="TextBox 34"/>
          <p:cNvSpPr txBox="1"/>
          <p:nvPr/>
        </p:nvSpPr>
        <p:spPr>
          <a:xfrm>
            <a:off x="4355976" y="3429000"/>
            <a:ext cx="4136004" cy="369332"/>
          </a:xfrm>
          <a:prstGeom prst="rect">
            <a:avLst/>
          </a:prstGeom>
          <a:noFill/>
        </p:spPr>
        <p:txBody>
          <a:bodyPr wrap="none" rtlCol="0">
            <a:spAutoFit/>
          </a:bodyPr>
          <a:lstStyle/>
          <a:p>
            <a:r>
              <a:rPr lang="en-US" dirty="0" smtClean="0"/>
              <a:t>-c-d:IRAN </a:t>
            </a:r>
            <a:r>
              <a:rPr lang="en-US" dirty="0" err="1" smtClean="0"/>
              <a:t>negotiaes</a:t>
            </a:r>
            <a:r>
              <a:rPr lang="en-US" dirty="0" smtClean="0"/>
              <a:t> and USA punish IRAN </a:t>
            </a:r>
            <a:endParaRPr lang="en-GB" dirty="0"/>
          </a:p>
        </p:txBody>
      </p:sp>
      <p:sp>
        <p:nvSpPr>
          <p:cNvPr id="36" name="TextBox 35"/>
          <p:cNvSpPr txBox="1"/>
          <p:nvPr/>
        </p:nvSpPr>
        <p:spPr>
          <a:xfrm>
            <a:off x="4572000" y="3861048"/>
            <a:ext cx="2418739" cy="369332"/>
          </a:xfrm>
          <a:prstGeom prst="rect">
            <a:avLst/>
          </a:prstGeom>
          <a:noFill/>
        </p:spPr>
        <p:txBody>
          <a:bodyPr wrap="none" rtlCol="0">
            <a:spAutoFit/>
          </a:bodyPr>
          <a:lstStyle/>
          <a:p>
            <a:r>
              <a:rPr lang="en-US" dirty="0" smtClean="0"/>
              <a:t>b:both nation </a:t>
            </a:r>
            <a:r>
              <a:rPr lang="en-US" dirty="0" err="1" smtClean="0"/>
              <a:t>acquiescs</a:t>
            </a:r>
            <a:endParaRPr lang="en-GB" dirty="0"/>
          </a:p>
        </p:txBody>
      </p:sp>
      <p:sp>
        <p:nvSpPr>
          <p:cNvPr id="37" name="TextBox 36"/>
          <p:cNvSpPr txBox="1"/>
          <p:nvPr/>
        </p:nvSpPr>
        <p:spPr>
          <a:xfrm>
            <a:off x="4644008" y="4653136"/>
            <a:ext cx="3418052" cy="369332"/>
          </a:xfrm>
          <a:prstGeom prst="rect">
            <a:avLst/>
          </a:prstGeom>
          <a:noFill/>
        </p:spPr>
        <p:txBody>
          <a:bodyPr wrap="none" rtlCol="0">
            <a:spAutoFit/>
          </a:bodyPr>
          <a:lstStyle/>
          <a:p>
            <a:r>
              <a:rPr lang="en-US" dirty="0" smtClean="0"/>
              <a:t>0: IRAN rebels and USA acquiesces</a:t>
            </a:r>
            <a:endParaRPr lang="en-GB" dirty="0"/>
          </a:p>
        </p:txBody>
      </p:sp>
      <p:sp>
        <p:nvSpPr>
          <p:cNvPr id="38" name="TextBox 37"/>
          <p:cNvSpPr txBox="1"/>
          <p:nvPr/>
        </p:nvSpPr>
        <p:spPr>
          <a:xfrm>
            <a:off x="4716016" y="5301208"/>
            <a:ext cx="2077748" cy="369332"/>
          </a:xfrm>
          <a:prstGeom prst="rect">
            <a:avLst/>
          </a:prstGeom>
          <a:noFill/>
        </p:spPr>
        <p:txBody>
          <a:bodyPr wrap="none" rtlCol="0">
            <a:spAutoFit/>
          </a:bodyPr>
          <a:lstStyle/>
          <a:p>
            <a:r>
              <a:rPr lang="en-US" dirty="0" smtClean="0"/>
              <a:t>-p:USA punish IRAN </a:t>
            </a:r>
            <a:endParaRPr lang="en-GB" dirty="0"/>
          </a:p>
        </p:txBody>
      </p:sp>
      <p:sp>
        <p:nvSpPr>
          <p:cNvPr id="39" name="TextBox 38"/>
          <p:cNvSpPr txBox="1"/>
          <p:nvPr/>
        </p:nvSpPr>
        <p:spPr>
          <a:xfrm>
            <a:off x="1835696" y="6165304"/>
            <a:ext cx="5482142" cy="369332"/>
          </a:xfrm>
          <a:prstGeom prst="rect">
            <a:avLst/>
          </a:prstGeom>
          <a:noFill/>
        </p:spPr>
        <p:txBody>
          <a:bodyPr wrap="none" rtlCol="0">
            <a:spAutoFit/>
          </a:bodyPr>
          <a:lstStyle/>
          <a:p>
            <a:r>
              <a:rPr lang="en-US" dirty="0" smtClean="0"/>
              <a:t>In this game both USA and IRAN have </a:t>
            </a:r>
            <a:r>
              <a:rPr lang="en-US" dirty="0" err="1" smtClean="0"/>
              <a:t>dominat</a:t>
            </a:r>
            <a:r>
              <a:rPr lang="en-US" dirty="0" smtClean="0"/>
              <a:t> strategies</a:t>
            </a:r>
            <a:endParaRPr lang="en-GB" dirty="0"/>
          </a:p>
        </p:txBody>
      </p:sp>
      <p:sp>
        <p:nvSpPr>
          <p:cNvPr id="30" name="Date Placeholder 29"/>
          <p:cNvSpPr>
            <a:spLocks noGrp="1"/>
          </p:cNvSpPr>
          <p:nvPr>
            <p:ph type="dt" sz="half" idx="10"/>
          </p:nvPr>
        </p:nvSpPr>
        <p:spPr/>
        <p:txBody>
          <a:bodyPr/>
          <a:lstStyle/>
          <a:p>
            <a:fld id="{EBF4DD88-C799-4F39-A1F1-11860939EE70}" type="datetime1">
              <a:rPr lang="en-GB" smtClean="0"/>
              <a:pPr/>
              <a:t>01/12/2013</a:t>
            </a:fld>
            <a:endParaRPr lang="en-GB"/>
          </a:p>
        </p:txBody>
      </p:sp>
      <p:sp>
        <p:nvSpPr>
          <p:cNvPr id="31" name="Slide Number Placeholder 30"/>
          <p:cNvSpPr>
            <a:spLocks noGrp="1"/>
          </p:cNvSpPr>
          <p:nvPr>
            <p:ph type="sldNum" sz="quarter" idx="12"/>
          </p:nvPr>
        </p:nvSpPr>
        <p:spPr/>
        <p:txBody>
          <a:bodyPr/>
          <a:lstStyle/>
          <a:p>
            <a:fld id="{1AC99574-BD32-4BAE-A6F6-2684FFE94A8F}" type="slidenum">
              <a:rPr lang="en-GB" smtClean="0"/>
              <a:pPr/>
              <a:t>66</a:t>
            </a:fld>
            <a:endParaRPr lang="en-GB"/>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79912" y="548680"/>
            <a:ext cx="649537" cy="369332"/>
          </a:xfrm>
          <a:prstGeom prst="rect">
            <a:avLst/>
          </a:prstGeom>
          <a:noFill/>
        </p:spPr>
        <p:txBody>
          <a:bodyPr wrap="none" rtlCol="0">
            <a:spAutoFit/>
          </a:bodyPr>
          <a:lstStyle/>
          <a:p>
            <a:r>
              <a:rPr lang="en-US" dirty="0" smtClean="0"/>
              <a:t>IRAN</a:t>
            </a:r>
            <a:endParaRPr lang="en-GB" dirty="0"/>
          </a:p>
        </p:txBody>
      </p:sp>
      <p:cxnSp>
        <p:nvCxnSpPr>
          <p:cNvPr id="5" name="Straight Connector 4"/>
          <p:cNvCxnSpPr>
            <a:stCxn id="3" idx="2"/>
          </p:cNvCxnSpPr>
          <p:nvPr/>
        </p:nvCxnSpPr>
        <p:spPr>
          <a:xfrm flipH="1">
            <a:off x="3131840" y="918012"/>
            <a:ext cx="972841" cy="11428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 idx="2"/>
          </p:cNvCxnSpPr>
          <p:nvPr/>
        </p:nvCxnSpPr>
        <p:spPr>
          <a:xfrm>
            <a:off x="4104681" y="918012"/>
            <a:ext cx="1259407" cy="11428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555776" y="2060848"/>
            <a:ext cx="576064"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31840" y="2060848"/>
            <a:ext cx="648072" cy="648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92080" y="1988840"/>
            <a:ext cx="720080" cy="648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788024" y="1988840"/>
            <a:ext cx="504056" cy="648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03848" y="1340768"/>
            <a:ext cx="317716" cy="369332"/>
          </a:xfrm>
          <a:prstGeom prst="rect">
            <a:avLst/>
          </a:prstGeom>
          <a:noFill/>
        </p:spPr>
        <p:txBody>
          <a:bodyPr wrap="none" rtlCol="0">
            <a:spAutoFit/>
          </a:bodyPr>
          <a:lstStyle/>
          <a:p>
            <a:r>
              <a:rPr lang="en-US" dirty="0" smtClean="0"/>
              <a:t>A</a:t>
            </a:r>
            <a:endParaRPr lang="en-GB" dirty="0"/>
          </a:p>
        </p:txBody>
      </p:sp>
      <p:sp>
        <p:nvSpPr>
          <p:cNvPr id="17" name="TextBox 16"/>
          <p:cNvSpPr txBox="1"/>
          <p:nvPr/>
        </p:nvSpPr>
        <p:spPr>
          <a:xfrm>
            <a:off x="5004048" y="1484784"/>
            <a:ext cx="309700" cy="369332"/>
          </a:xfrm>
          <a:prstGeom prst="rect">
            <a:avLst/>
          </a:prstGeom>
          <a:noFill/>
        </p:spPr>
        <p:txBody>
          <a:bodyPr wrap="none" rtlCol="0">
            <a:spAutoFit/>
          </a:bodyPr>
          <a:lstStyle/>
          <a:p>
            <a:r>
              <a:rPr lang="en-US" dirty="0" smtClean="0"/>
              <a:t>R</a:t>
            </a:r>
            <a:endParaRPr lang="en-GB" dirty="0"/>
          </a:p>
        </p:txBody>
      </p:sp>
      <p:sp>
        <p:nvSpPr>
          <p:cNvPr id="18" name="TextBox 17"/>
          <p:cNvSpPr txBox="1"/>
          <p:nvPr/>
        </p:nvSpPr>
        <p:spPr>
          <a:xfrm>
            <a:off x="2843808" y="1772816"/>
            <a:ext cx="569323" cy="369332"/>
          </a:xfrm>
          <a:prstGeom prst="rect">
            <a:avLst/>
          </a:prstGeom>
          <a:noFill/>
        </p:spPr>
        <p:txBody>
          <a:bodyPr wrap="none" rtlCol="0">
            <a:spAutoFit/>
          </a:bodyPr>
          <a:lstStyle/>
          <a:p>
            <a:r>
              <a:rPr lang="en-US" dirty="0" smtClean="0"/>
              <a:t>USA</a:t>
            </a:r>
            <a:endParaRPr lang="en-GB" dirty="0"/>
          </a:p>
        </p:txBody>
      </p:sp>
      <p:sp>
        <p:nvSpPr>
          <p:cNvPr id="19" name="TextBox 18"/>
          <p:cNvSpPr txBox="1"/>
          <p:nvPr/>
        </p:nvSpPr>
        <p:spPr>
          <a:xfrm>
            <a:off x="5364088" y="1844824"/>
            <a:ext cx="569323" cy="369332"/>
          </a:xfrm>
          <a:prstGeom prst="rect">
            <a:avLst/>
          </a:prstGeom>
          <a:noFill/>
        </p:spPr>
        <p:txBody>
          <a:bodyPr wrap="none" rtlCol="0">
            <a:spAutoFit/>
          </a:bodyPr>
          <a:lstStyle/>
          <a:p>
            <a:r>
              <a:rPr lang="en-US" dirty="0" smtClean="0"/>
              <a:t>USA</a:t>
            </a:r>
            <a:endParaRPr lang="en-GB" dirty="0"/>
          </a:p>
        </p:txBody>
      </p:sp>
      <p:sp>
        <p:nvSpPr>
          <p:cNvPr id="20" name="TextBox 19"/>
          <p:cNvSpPr txBox="1"/>
          <p:nvPr/>
        </p:nvSpPr>
        <p:spPr>
          <a:xfrm>
            <a:off x="2195736" y="2780928"/>
            <a:ext cx="654346" cy="369332"/>
          </a:xfrm>
          <a:prstGeom prst="rect">
            <a:avLst/>
          </a:prstGeom>
          <a:noFill/>
        </p:spPr>
        <p:txBody>
          <a:bodyPr wrap="none" rtlCol="0">
            <a:spAutoFit/>
          </a:bodyPr>
          <a:lstStyle/>
          <a:p>
            <a:r>
              <a:rPr lang="en-US" dirty="0" smtClean="0"/>
              <a:t>b-</a:t>
            </a:r>
            <a:r>
              <a:rPr lang="en-US" dirty="0" err="1" smtClean="0"/>
              <a:t>c,b</a:t>
            </a:r>
            <a:endParaRPr lang="en-GB" dirty="0"/>
          </a:p>
        </p:txBody>
      </p:sp>
      <p:sp>
        <p:nvSpPr>
          <p:cNvPr id="21" name="TextBox 20"/>
          <p:cNvSpPr txBox="1"/>
          <p:nvPr/>
        </p:nvSpPr>
        <p:spPr>
          <a:xfrm>
            <a:off x="3707904" y="2780928"/>
            <a:ext cx="917239" cy="369332"/>
          </a:xfrm>
          <a:prstGeom prst="rect">
            <a:avLst/>
          </a:prstGeom>
          <a:noFill/>
        </p:spPr>
        <p:txBody>
          <a:bodyPr wrap="none" rtlCol="0">
            <a:spAutoFit/>
          </a:bodyPr>
          <a:lstStyle/>
          <a:p>
            <a:r>
              <a:rPr lang="en-US" dirty="0" smtClean="0"/>
              <a:t>-c-</a:t>
            </a:r>
            <a:r>
              <a:rPr lang="en-US" dirty="0" err="1" smtClean="0"/>
              <a:t>d,b</a:t>
            </a:r>
            <a:r>
              <a:rPr lang="en-US" dirty="0" smtClean="0"/>
              <a:t>-p</a:t>
            </a:r>
            <a:endParaRPr lang="en-GB" dirty="0"/>
          </a:p>
        </p:txBody>
      </p:sp>
      <p:sp>
        <p:nvSpPr>
          <p:cNvPr id="22" name="TextBox 21"/>
          <p:cNvSpPr txBox="1"/>
          <p:nvPr/>
        </p:nvSpPr>
        <p:spPr>
          <a:xfrm>
            <a:off x="4788024" y="2636912"/>
            <a:ext cx="481222" cy="369332"/>
          </a:xfrm>
          <a:prstGeom prst="rect">
            <a:avLst/>
          </a:prstGeom>
          <a:noFill/>
        </p:spPr>
        <p:txBody>
          <a:bodyPr wrap="none" rtlCol="0">
            <a:spAutoFit/>
          </a:bodyPr>
          <a:lstStyle/>
          <a:p>
            <a:r>
              <a:rPr lang="en-US" dirty="0" smtClean="0"/>
              <a:t>b,0</a:t>
            </a:r>
            <a:endParaRPr lang="en-GB" dirty="0"/>
          </a:p>
        </p:txBody>
      </p:sp>
      <p:sp>
        <p:nvSpPr>
          <p:cNvPr id="23" name="TextBox 22"/>
          <p:cNvSpPr txBox="1"/>
          <p:nvPr/>
        </p:nvSpPr>
        <p:spPr>
          <a:xfrm>
            <a:off x="6084168" y="2708920"/>
            <a:ext cx="627095" cy="369332"/>
          </a:xfrm>
          <a:prstGeom prst="rect">
            <a:avLst/>
          </a:prstGeom>
          <a:noFill/>
        </p:spPr>
        <p:txBody>
          <a:bodyPr wrap="none" rtlCol="0">
            <a:spAutoFit/>
          </a:bodyPr>
          <a:lstStyle/>
          <a:p>
            <a:r>
              <a:rPr lang="en-US" dirty="0" smtClean="0"/>
              <a:t>-d,-p</a:t>
            </a:r>
            <a:endParaRPr lang="en-GB" dirty="0"/>
          </a:p>
        </p:txBody>
      </p:sp>
      <p:cxnSp>
        <p:nvCxnSpPr>
          <p:cNvPr id="27" name="Straight Connector 26"/>
          <p:cNvCxnSpPr/>
          <p:nvPr/>
        </p:nvCxnSpPr>
        <p:spPr>
          <a:xfrm flipV="1">
            <a:off x="3131840" y="1988840"/>
            <a:ext cx="2091602" cy="813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nvGraphicFramePr>
        <p:xfrm>
          <a:off x="4514850" y="3321050"/>
          <a:ext cx="114300" cy="215900"/>
        </p:xfrm>
        <a:graphic>
          <a:graphicData uri="http://schemas.openxmlformats.org/presentationml/2006/ole">
            <p:oleObj spid="_x0000_s68609" name="Equation" r:id="rId3" imgW="114120" imgH="215640" progId="Equation.3">
              <p:embed/>
            </p:oleObj>
          </a:graphicData>
        </a:graphic>
      </p:graphicFrame>
      <p:sp>
        <p:nvSpPr>
          <p:cNvPr id="25" name="Date Placeholder 24"/>
          <p:cNvSpPr>
            <a:spLocks noGrp="1"/>
          </p:cNvSpPr>
          <p:nvPr>
            <p:ph type="dt" sz="half" idx="10"/>
          </p:nvPr>
        </p:nvSpPr>
        <p:spPr/>
        <p:txBody>
          <a:bodyPr/>
          <a:lstStyle/>
          <a:p>
            <a:fld id="{C7E22B19-51DA-494D-A18F-8603C7D309B7}" type="datetime1">
              <a:rPr lang="en-GB" smtClean="0"/>
              <a:pPr/>
              <a:t>01/12/2013</a:t>
            </a:fld>
            <a:endParaRPr lang="en-GB"/>
          </a:p>
        </p:txBody>
      </p:sp>
      <p:sp>
        <p:nvSpPr>
          <p:cNvPr id="26" name="Slide Number Placeholder 25"/>
          <p:cNvSpPr>
            <a:spLocks noGrp="1"/>
          </p:cNvSpPr>
          <p:nvPr>
            <p:ph type="sldNum" sz="quarter" idx="12"/>
          </p:nvPr>
        </p:nvSpPr>
        <p:spPr/>
        <p:txBody>
          <a:bodyPr/>
          <a:lstStyle/>
          <a:p>
            <a:fld id="{1AC99574-BD32-4BAE-A6F6-2684FFE94A8F}" type="slidenum">
              <a:rPr lang="en-GB" smtClean="0"/>
              <a:pPr/>
              <a:t>67</a:t>
            </a:fld>
            <a:endParaRPr lang="en-GB"/>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672" y="332656"/>
            <a:ext cx="6284477" cy="1754326"/>
          </a:xfrm>
          <a:prstGeom prst="rect">
            <a:avLst/>
          </a:prstGeom>
          <a:noFill/>
        </p:spPr>
        <p:txBody>
          <a:bodyPr wrap="none" rtlCol="0">
            <a:spAutoFit/>
          </a:bodyPr>
          <a:lstStyle/>
          <a:p>
            <a:r>
              <a:rPr lang="en-US" dirty="0" smtClean="0"/>
              <a:t> The typical manner in which incomplete information is treated</a:t>
            </a:r>
          </a:p>
          <a:p>
            <a:r>
              <a:rPr lang="en-US" dirty="0" smtClean="0"/>
              <a:t>In extensive form games is through the introduction of nature . </a:t>
            </a:r>
          </a:p>
          <a:p>
            <a:r>
              <a:rPr lang="en-US" dirty="0" smtClean="0"/>
              <a:t>Nature is portrayed  as moving first and id unobserved by at least</a:t>
            </a:r>
          </a:p>
          <a:p>
            <a:r>
              <a:rPr lang="en-US" dirty="0" smtClean="0"/>
              <a:t> one of the players  .Nature serves to determine a player’s type,</a:t>
            </a:r>
          </a:p>
          <a:p>
            <a:r>
              <a:rPr lang="en-US" dirty="0" smtClean="0"/>
              <a:t> which includes </a:t>
            </a:r>
            <a:r>
              <a:rPr lang="en-US" dirty="0" err="1" smtClean="0"/>
              <a:t>stratedy</a:t>
            </a:r>
            <a:r>
              <a:rPr lang="en-US" dirty="0" smtClean="0"/>
              <a:t> set ,information partition  ,and pay off</a:t>
            </a:r>
          </a:p>
          <a:p>
            <a:r>
              <a:rPr lang="en-US" dirty="0" smtClean="0"/>
              <a:t> function.</a:t>
            </a:r>
            <a:endParaRPr lang="en-GB" dirty="0"/>
          </a:p>
        </p:txBody>
      </p:sp>
      <p:cxnSp>
        <p:nvCxnSpPr>
          <p:cNvPr id="7" name="Straight Connector 6"/>
          <p:cNvCxnSpPr/>
          <p:nvPr/>
        </p:nvCxnSpPr>
        <p:spPr>
          <a:xfrm>
            <a:off x="1475656" y="2348880"/>
            <a:ext cx="640871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9592" y="2780928"/>
            <a:ext cx="3857916" cy="369332"/>
          </a:xfrm>
          <a:prstGeom prst="rect">
            <a:avLst/>
          </a:prstGeom>
          <a:noFill/>
        </p:spPr>
        <p:txBody>
          <a:bodyPr wrap="none" rtlCol="0">
            <a:spAutoFit/>
          </a:bodyPr>
          <a:lstStyle/>
          <a:p>
            <a:r>
              <a:rPr lang="en-US" dirty="0" smtClean="0"/>
              <a:t>Differential products linear city model</a:t>
            </a:r>
            <a:endParaRPr lang="en-GB" dirty="0"/>
          </a:p>
        </p:txBody>
      </p:sp>
      <p:sp>
        <p:nvSpPr>
          <p:cNvPr id="10" name="TextBox 9"/>
          <p:cNvSpPr txBox="1"/>
          <p:nvPr/>
        </p:nvSpPr>
        <p:spPr>
          <a:xfrm>
            <a:off x="755576" y="3573016"/>
            <a:ext cx="1023293" cy="369332"/>
          </a:xfrm>
          <a:prstGeom prst="rect">
            <a:avLst/>
          </a:prstGeom>
          <a:noFill/>
        </p:spPr>
        <p:txBody>
          <a:bodyPr wrap="none" rtlCol="0">
            <a:spAutoFit/>
          </a:bodyPr>
          <a:lstStyle/>
          <a:p>
            <a:r>
              <a:rPr lang="en-US" dirty="0" smtClean="0"/>
              <a:t>First set  </a:t>
            </a:r>
            <a:endParaRPr lang="en-GB" dirty="0"/>
          </a:p>
        </p:txBody>
      </p:sp>
      <p:graphicFrame>
        <p:nvGraphicFramePr>
          <p:cNvPr id="11" name="Object 10"/>
          <p:cNvGraphicFramePr>
            <a:graphicFrameLocks noChangeAspect="1"/>
          </p:cNvGraphicFramePr>
          <p:nvPr/>
        </p:nvGraphicFramePr>
        <p:xfrm>
          <a:off x="1547664" y="3573016"/>
          <a:ext cx="688206" cy="403431"/>
        </p:xfrm>
        <a:graphic>
          <a:graphicData uri="http://schemas.openxmlformats.org/presentationml/2006/ole">
            <p:oleObj spid="_x0000_s64514" name="Equation" r:id="rId3" imgW="368280" imgH="215640" progId="Equation.3">
              <p:embed/>
            </p:oleObj>
          </a:graphicData>
        </a:graphic>
      </p:graphicFrame>
      <p:sp>
        <p:nvSpPr>
          <p:cNvPr id="12" name="TextBox 11"/>
          <p:cNvSpPr txBox="1"/>
          <p:nvPr/>
        </p:nvSpPr>
        <p:spPr>
          <a:xfrm>
            <a:off x="2267744" y="3573016"/>
            <a:ext cx="5719386" cy="923330"/>
          </a:xfrm>
          <a:prstGeom prst="rect">
            <a:avLst/>
          </a:prstGeom>
          <a:noFill/>
        </p:spPr>
        <p:txBody>
          <a:bodyPr wrap="none" rtlCol="0">
            <a:spAutoFit/>
          </a:bodyPr>
          <a:lstStyle/>
          <a:p>
            <a:r>
              <a:rPr lang="en-US" dirty="0" smtClean="0"/>
              <a:t>Each consumer choose products whose total cost  to her is </a:t>
            </a:r>
          </a:p>
          <a:p>
            <a:r>
              <a:rPr lang="en-US" dirty="0" smtClean="0"/>
              <a:t>smaller</a:t>
            </a:r>
          </a:p>
          <a:p>
            <a:endParaRPr lang="en-GB" dirty="0"/>
          </a:p>
        </p:txBody>
      </p:sp>
      <p:sp>
        <p:nvSpPr>
          <p:cNvPr id="13" name="TextBox 12"/>
          <p:cNvSpPr txBox="1"/>
          <p:nvPr/>
        </p:nvSpPr>
        <p:spPr>
          <a:xfrm>
            <a:off x="899592" y="4221088"/>
            <a:ext cx="4060150" cy="369332"/>
          </a:xfrm>
          <a:prstGeom prst="rect">
            <a:avLst/>
          </a:prstGeom>
          <a:noFill/>
        </p:spPr>
        <p:txBody>
          <a:bodyPr wrap="none" rtlCol="0">
            <a:spAutoFit/>
          </a:bodyPr>
          <a:lstStyle/>
          <a:p>
            <a:r>
              <a:rPr lang="en-US" dirty="0" smtClean="0"/>
              <a:t>For example at y if buys from firm 1 pay </a:t>
            </a:r>
            <a:endParaRPr lang="en-GB" dirty="0"/>
          </a:p>
        </p:txBody>
      </p:sp>
      <p:graphicFrame>
        <p:nvGraphicFramePr>
          <p:cNvPr id="64515" name="Object 3"/>
          <p:cNvGraphicFramePr>
            <a:graphicFrameLocks noChangeAspect="1"/>
          </p:cNvGraphicFramePr>
          <p:nvPr/>
        </p:nvGraphicFramePr>
        <p:xfrm>
          <a:off x="5580112" y="4149080"/>
          <a:ext cx="828193" cy="416000"/>
        </p:xfrm>
        <a:graphic>
          <a:graphicData uri="http://schemas.openxmlformats.org/presentationml/2006/ole">
            <p:oleObj spid="_x0000_s64515" name="Equation" r:id="rId4" imgW="520560" imgH="228600" progId="Equation.3">
              <p:embed/>
            </p:oleObj>
          </a:graphicData>
        </a:graphic>
      </p:graphicFrame>
      <p:sp>
        <p:nvSpPr>
          <p:cNvPr id="14" name="Rectangle 13"/>
          <p:cNvSpPr/>
          <p:nvPr/>
        </p:nvSpPr>
        <p:spPr>
          <a:xfrm>
            <a:off x="971600" y="4581128"/>
            <a:ext cx="5040560" cy="369332"/>
          </a:xfrm>
          <a:prstGeom prst="rect">
            <a:avLst/>
          </a:prstGeom>
        </p:spPr>
        <p:txBody>
          <a:bodyPr wrap="square">
            <a:spAutoFit/>
          </a:bodyPr>
          <a:lstStyle/>
          <a:p>
            <a:r>
              <a:rPr lang="en-US" dirty="0" smtClean="0"/>
              <a:t>For example at y if buys from firm 2 pay </a:t>
            </a:r>
            <a:endParaRPr lang="en-GB" dirty="0"/>
          </a:p>
        </p:txBody>
      </p:sp>
      <p:graphicFrame>
        <p:nvGraphicFramePr>
          <p:cNvPr id="64516" name="Object 4"/>
          <p:cNvGraphicFramePr>
            <a:graphicFrameLocks noChangeAspect="1"/>
          </p:cNvGraphicFramePr>
          <p:nvPr/>
        </p:nvGraphicFramePr>
        <p:xfrm>
          <a:off x="5508104" y="4581128"/>
          <a:ext cx="1224136" cy="393518"/>
        </p:xfrm>
        <a:graphic>
          <a:graphicData uri="http://schemas.openxmlformats.org/presentationml/2006/ole">
            <p:oleObj spid="_x0000_s64516" name="Equation" r:id="rId5" imgW="812520" imgH="228600" progId="Equation.3">
              <p:embed/>
            </p:oleObj>
          </a:graphicData>
        </a:graphic>
      </p:graphicFrame>
      <p:cxnSp>
        <p:nvCxnSpPr>
          <p:cNvPr id="17" name="Straight Connector 16"/>
          <p:cNvCxnSpPr/>
          <p:nvPr/>
        </p:nvCxnSpPr>
        <p:spPr>
          <a:xfrm>
            <a:off x="1403648" y="5589240"/>
            <a:ext cx="648072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27584" y="5229200"/>
            <a:ext cx="777777" cy="369332"/>
          </a:xfrm>
          <a:prstGeom prst="rect">
            <a:avLst/>
          </a:prstGeom>
          <a:noFill/>
        </p:spPr>
        <p:txBody>
          <a:bodyPr wrap="none" rtlCol="0">
            <a:spAutoFit/>
          </a:bodyPr>
          <a:lstStyle/>
          <a:p>
            <a:r>
              <a:rPr lang="en-US" dirty="0" smtClean="0"/>
              <a:t>Firm 1</a:t>
            </a:r>
            <a:endParaRPr lang="en-GB" dirty="0"/>
          </a:p>
        </p:txBody>
      </p:sp>
      <p:sp>
        <p:nvSpPr>
          <p:cNvPr id="19" name="TextBox 18"/>
          <p:cNvSpPr txBox="1"/>
          <p:nvPr/>
        </p:nvSpPr>
        <p:spPr>
          <a:xfrm>
            <a:off x="7596336" y="5373216"/>
            <a:ext cx="777777" cy="369332"/>
          </a:xfrm>
          <a:prstGeom prst="rect">
            <a:avLst/>
          </a:prstGeom>
          <a:noFill/>
        </p:spPr>
        <p:txBody>
          <a:bodyPr wrap="none" rtlCol="0">
            <a:spAutoFit/>
          </a:bodyPr>
          <a:lstStyle/>
          <a:p>
            <a:r>
              <a:rPr lang="en-US" dirty="0" smtClean="0"/>
              <a:t>Firm 2</a:t>
            </a:r>
            <a:endParaRPr lang="en-GB" dirty="0"/>
          </a:p>
        </p:txBody>
      </p:sp>
      <p:sp>
        <p:nvSpPr>
          <p:cNvPr id="20" name="TextBox 19"/>
          <p:cNvSpPr txBox="1"/>
          <p:nvPr/>
        </p:nvSpPr>
        <p:spPr>
          <a:xfrm>
            <a:off x="2843808" y="5589240"/>
            <a:ext cx="288862" cy="369332"/>
          </a:xfrm>
          <a:prstGeom prst="rect">
            <a:avLst/>
          </a:prstGeom>
          <a:noFill/>
        </p:spPr>
        <p:txBody>
          <a:bodyPr wrap="none" rtlCol="0">
            <a:spAutoFit/>
          </a:bodyPr>
          <a:lstStyle/>
          <a:p>
            <a:r>
              <a:rPr lang="en-US" dirty="0" smtClean="0"/>
              <a:t>y</a:t>
            </a:r>
            <a:endParaRPr lang="en-GB" dirty="0"/>
          </a:p>
        </p:txBody>
      </p:sp>
      <p:sp>
        <p:nvSpPr>
          <p:cNvPr id="16" name="Date Placeholder 15"/>
          <p:cNvSpPr>
            <a:spLocks noGrp="1"/>
          </p:cNvSpPr>
          <p:nvPr>
            <p:ph type="dt" sz="half" idx="10"/>
          </p:nvPr>
        </p:nvSpPr>
        <p:spPr/>
        <p:txBody>
          <a:bodyPr/>
          <a:lstStyle/>
          <a:p>
            <a:fld id="{CE073C89-D6FF-4584-9904-4D5E7D2EFA49}" type="datetime1">
              <a:rPr lang="en-GB" smtClean="0"/>
              <a:pPr/>
              <a:t>01/12/2013</a:t>
            </a:fld>
            <a:endParaRPr lang="en-GB"/>
          </a:p>
        </p:txBody>
      </p:sp>
      <p:sp>
        <p:nvSpPr>
          <p:cNvPr id="21" name="Slide Number Placeholder 20"/>
          <p:cNvSpPr>
            <a:spLocks noGrp="1"/>
          </p:cNvSpPr>
          <p:nvPr>
            <p:ph type="sldNum" sz="quarter" idx="12"/>
          </p:nvPr>
        </p:nvSpPr>
        <p:spPr/>
        <p:txBody>
          <a:bodyPr/>
          <a:lstStyle/>
          <a:p>
            <a:fld id="{1AC99574-BD32-4BAE-A6F6-2684FFE94A8F}" type="slidenum">
              <a:rPr lang="en-GB" smtClean="0"/>
              <a:pPr/>
              <a:t>68</a:t>
            </a:fld>
            <a:endParaRPr lang="en-GB"/>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04664"/>
            <a:ext cx="2532296" cy="369332"/>
          </a:xfrm>
          <a:prstGeom prst="rect">
            <a:avLst/>
          </a:prstGeom>
          <a:noFill/>
        </p:spPr>
        <p:txBody>
          <a:bodyPr wrap="none" rtlCol="0">
            <a:spAutoFit/>
          </a:bodyPr>
          <a:lstStyle/>
          <a:p>
            <a:r>
              <a:rPr lang="en-US" dirty="0" smtClean="0"/>
              <a:t>Candidate –Voter  Model</a:t>
            </a:r>
            <a:endParaRPr lang="en-GB" dirty="0"/>
          </a:p>
        </p:txBody>
      </p:sp>
      <p:cxnSp>
        <p:nvCxnSpPr>
          <p:cNvPr id="5" name="Straight Connector 4"/>
          <p:cNvCxnSpPr/>
          <p:nvPr/>
        </p:nvCxnSpPr>
        <p:spPr>
          <a:xfrm>
            <a:off x="2339752" y="1124744"/>
            <a:ext cx="352839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79712" y="980728"/>
            <a:ext cx="301686" cy="369332"/>
          </a:xfrm>
          <a:prstGeom prst="rect">
            <a:avLst/>
          </a:prstGeom>
          <a:noFill/>
        </p:spPr>
        <p:txBody>
          <a:bodyPr wrap="none" rtlCol="0">
            <a:spAutoFit/>
          </a:bodyPr>
          <a:lstStyle/>
          <a:p>
            <a:r>
              <a:rPr lang="en-US" dirty="0" smtClean="0"/>
              <a:t>0</a:t>
            </a:r>
            <a:endParaRPr lang="en-GB" dirty="0"/>
          </a:p>
        </p:txBody>
      </p:sp>
      <p:sp>
        <p:nvSpPr>
          <p:cNvPr id="7" name="TextBox 6"/>
          <p:cNvSpPr txBox="1"/>
          <p:nvPr/>
        </p:nvSpPr>
        <p:spPr>
          <a:xfrm>
            <a:off x="6084168" y="1052736"/>
            <a:ext cx="301686" cy="369332"/>
          </a:xfrm>
          <a:prstGeom prst="rect">
            <a:avLst/>
          </a:prstGeom>
          <a:noFill/>
        </p:spPr>
        <p:txBody>
          <a:bodyPr wrap="none" rtlCol="0">
            <a:spAutoFit/>
          </a:bodyPr>
          <a:lstStyle/>
          <a:p>
            <a:r>
              <a:rPr lang="en-US" dirty="0" smtClean="0"/>
              <a:t>1</a:t>
            </a:r>
            <a:endParaRPr lang="en-GB" dirty="0"/>
          </a:p>
        </p:txBody>
      </p:sp>
      <p:sp>
        <p:nvSpPr>
          <p:cNvPr id="8" name="TextBox 7"/>
          <p:cNvSpPr txBox="1"/>
          <p:nvPr/>
        </p:nvSpPr>
        <p:spPr>
          <a:xfrm>
            <a:off x="971600" y="1700808"/>
            <a:ext cx="7281289" cy="2308324"/>
          </a:xfrm>
          <a:prstGeom prst="rect">
            <a:avLst/>
          </a:prstGeom>
          <a:noFill/>
        </p:spPr>
        <p:txBody>
          <a:bodyPr wrap="none" rtlCol="0">
            <a:spAutoFit/>
          </a:bodyPr>
          <a:lstStyle/>
          <a:p>
            <a:r>
              <a:rPr lang="en-US" dirty="0" smtClean="0"/>
              <a:t>Even distribution of voters </a:t>
            </a:r>
          </a:p>
          <a:p>
            <a:r>
              <a:rPr lang="en-US" dirty="0" smtClean="0"/>
              <a:t>Voters vote for the closest candidates</a:t>
            </a:r>
          </a:p>
          <a:p>
            <a:r>
              <a:rPr lang="en-US" dirty="0" smtClean="0"/>
              <a:t>1-The number of candidate is not fixed </a:t>
            </a:r>
          </a:p>
          <a:p>
            <a:r>
              <a:rPr lang="en-US" dirty="0" smtClean="0"/>
              <a:t>2- Candidate can not choose their position each voter is potential candidate</a:t>
            </a:r>
          </a:p>
          <a:p>
            <a:r>
              <a:rPr lang="en-US" dirty="0" smtClean="0"/>
              <a:t>Players: voters /candidates</a:t>
            </a:r>
          </a:p>
          <a:p>
            <a:r>
              <a:rPr lang="en-US" dirty="0" smtClean="0"/>
              <a:t>Strategy: to run or not to run </a:t>
            </a:r>
          </a:p>
          <a:p>
            <a:r>
              <a:rPr lang="en-US" dirty="0" smtClean="0"/>
              <a:t>Voters vote for closest running candidate</a:t>
            </a:r>
          </a:p>
          <a:p>
            <a:r>
              <a:rPr lang="en-US" dirty="0" smtClean="0"/>
              <a:t>Win if plurality</a:t>
            </a:r>
            <a:endParaRPr lang="en-GB" dirty="0"/>
          </a:p>
        </p:txBody>
      </p:sp>
      <p:sp>
        <p:nvSpPr>
          <p:cNvPr id="10" name="TextBox 9"/>
          <p:cNvSpPr txBox="1"/>
          <p:nvPr/>
        </p:nvSpPr>
        <p:spPr>
          <a:xfrm>
            <a:off x="1115616" y="4293096"/>
            <a:ext cx="822405" cy="369332"/>
          </a:xfrm>
          <a:prstGeom prst="rect">
            <a:avLst/>
          </a:prstGeom>
          <a:noFill/>
        </p:spPr>
        <p:txBody>
          <a:bodyPr wrap="none" rtlCol="0">
            <a:spAutoFit/>
          </a:bodyPr>
          <a:lstStyle/>
          <a:p>
            <a:r>
              <a:rPr lang="en-US" dirty="0" smtClean="0"/>
              <a:t>Pay off</a:t>
            </a:r>
            <a:endParaRPr lang="en-GB" dirty="0"/>
          </a:p>
        </p:txBody>
      </p:sp>
      <p:graphicFrame>
        <p:nvGraphicFramePr>
          <p:cNvPr id="11" name="Object 10"/>
          <p:cNvGraphicFramePr>
            <a:graphicFrameLocks noChangeAspect="1"/>
          </p:cNvGraphicFramePr>
          <p:nvPr/>
        </p:nvGraphicFramePr>
        <p:xfrm>
          <a:off x="1979712" y="3933056"/>
          <a:ext cx="1046234" cy="1368152"/>
        </p:xfrm>
        <a:graphic>
          <a:graphicData uri="http://schemas.openxmlformats.org/presentationml/2006/ole">
            <p:oleObj spid="_x0000_s74754" name="Equation" r:id="rId3" imgW="164880" imgH="215640" progId="Equation.3">
              <p:embed/>
            </p:oleObj>
          </a:graphicData>
        </a:graphic>
      </p:graphicFrame>
      <p:sp>
        <p:nvSpPr>
          <p:cNvPr id="12" name="TextBox 11"/>
          <p:cNvSpPr txBox="1"/>
          <p:nvPr/>
        </p:nvSpPr>
        <p:spPr>
          <a:xfrm>
            <a:off x="2555776" y="4077072"/>
            <a:ext cx="3181768" cy="923330"/>
          </a:xfrm>
          <a:prstGeom prst="rect">
            <a:avLst/>
          </a:prstGeom>
          <a:noFill/>
        </p:spPr>
        <p:txBody>
          <a:bodyPr wrap="none" rtlCol="0">
            <a:spAutoFit/>
          </a:bodyPr>
          <a:lstStyle/>
          <a:p>
            <a:r>
              <a:rPr lang="en-US" dirty="0" smtClean="0"/>
              <a:t>Prize of win =B≥2C</a:t>
            </a:r>
          </a:p>
          <a:p>
            <a:r>
              <a:rPr lang="en-US" dirty="0" smtClean="0"/>
              <a:t>Cost of running =C</a:t>
            </a:r>
          </a:p>
          <a:p>
            <a:r>
              <a:rPr lang="en-US" dirty="0" smtClean="0"/>
              <a:t>And if you at x and </a:t>
            </a:r>
            <a:r>
              <a:rPr lang="en-US" dirty="0" err="1" smtClean="0"/>
              <a:t>winer</a:t>
            </a:r>
            <a:r>
              <a:rPr lang="en-US" dirty="0" smtClean="0"/>
              <a:t> at y     </a:t>
            </a:r>
            <a:endParaRPr lang="en-GB" dirty="0"/>
          </a:p>
        </p:txBody>
      </p:sp>
      <p:graphicFrame>
        <p:nvGraphicFramePr>
          <p:cNvPr id="14" name="Object 13"/>
          <p:cNvGraphicFramePr>
            <a:graphicFrameLocks noChangeAspect="1"/>
          </p:cNvGraphicFramePr>
          <p:nvPr/>
        </p:nvGraphicFramePr>
        <p:xfrm>
          <a:off x="5343525" y="4652963"/>
          <a:ext cx="906463" cy="465137"/>
        </p:xfrm>
        <a:graphic>
          <a:graphicData uri="http://schemas.openxmlformats.org/presentationml/2006/ole">
            <p:oleObj spid="_x0000_s74756" name="Equation" r:id="rId4" imgW="495000" imgH="253800" progId="Equation.3">
              <p:embed/>
            </p:oleObj>
          </a:graphicData>
        </a:graphic>
      </p:graphicFrame>
      <p:sp>
        <p:nvSpPr>
          <p:cNvPr id="15" name="TextBox 14"/>
          <p:cNvSpPr txBox="1"/>
          <p:nvPr/>
        </p:nvSpPr>
        <p:spPr>
          <a:xfrm>
            <a:off x="1115616" y="5445224"/>
            <a:ext cx="3356240" cy="369332"/>
          </a:xfrm>
          <a:prstGeom prst="rect">
            <a:avLst/>
          </a:prstGeom>
          <a:noFill/>
        </p:spPr>
        <p:txBody>
          <a:bodyPr wrap="none" rtlCol="0">
            <a:spAutoFit/>
          </a:bodyPr>
          <a:lstStyle/>
          <a:p>
            <a:r>
              <a:rPr lang="en-US" dirty="0" smtClean="0"/>
              <a:t>Example:(</a:t>
            </a:r>
            <a:r>
              <a:rPr lang="en-US" dirty="0" err="1" smtClean="0">
                <a:sym typeface="Wingdings" pitchFamily="2" charset="2"/>
              </a:rPr>
              <a:t>i</a:t>
            </a:r>
            <a:r>
              <a:rPr lang="en-US" dirty="0" smtClean="0">
                <a:sym typeface="Wingdings" pitchFamily="2" charset="2"/>
              </a:rPr>
              <a:t>) if </a:t>
            </a:r>
            <a:r>
              <a:rPr lang="en-US" dirty="0" err="1" smtClean="0">
                <a:sym typeface="Wingdings" pitchFamily="2" charset="2"/>
              </a:rPr>
              <a:t>Mr</a:t>
            </a:r>
            <a:r>
              <a:rPr lang="en-US" dirty="0" smtClean="0">
                <a:sym typeface="Wingdings" pitchFamily="2" charset="2"/>
              </a:rPr>
              <a:t>  x enter and win </a:t>
            </a:r>
            <a:endParaRPr lang="en-GB" dirty="0"/>
          </a:p>
        </p:txBody>
      </p:sp>
      <p:cxnSp>
        <p:nvCxnSpPr>
          <p:cNvPr id="19" name="Straight Arrow Connector 18"/>
          <p:cNvCxnSpPr/>
          <p:nvPr/>
        </p:nvCxnSpPr>
        <p:spPr>
          <a:xfrm>
            <a:off x="4499992" y="566124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36096" y="5445224"/>
            <a:ext cx="503664" cy="369332"/>
          </a:xfrm>
          <a:prstGeom prst="rect">
            <a:avLst/>
          </a:prstGeom>
          <a:noFill/>
        </p:spPr>
        <p:txBody>
          <a:bodyPr wrap="none" rtlCol="0">
            <a:spAutoFit/>
          </a:bodyPr>
          <a:lstStyle/>
          <a:p>
            <a:r>
              <a:rPr lang="en-US" dirty="0" smtClean="0"/>
              <a:t>B-C</a:t>
            </a:r>
            <a:endParaRPr lang="en-GB" dirty="0"/>
          </a:p>
        </p:txBody>
      </p:sp>
      <p:sp>
        <p:nvSpPr>
          <p:cNvPr id="21" name="TextBox 20"/>
          <p:cNvSpPr txBox="1"/>
          <p:nvPr/>
        </p:nvSpPr>
        <p:spPr>
          <a:xfrm>
            <a:off x="2123728" y="6021288"/>
            <a:ext cx="2956963" cy="369332"/>
          </a:xfrm>
          <a:prstGeom prst="rect">
            <a:avLst/>
          </a:prstGeom>
          <a:noFill/>
        </p:spPr>
        <p:txBody>
          <a:bodyPr wrap="none" rtlCol="0">
            <a:spAutoFit/>
          </a:bodyPr>
          <a:lstStyle/>
          <a:p>
            <a:r>
              <a:rPr lang="en-US" dirty="0" smtClean="0"/>
              <a:t>(ii)If </a:t>
            </a:r>
            <a:r>
              <a:rPr lang="en-US" dirty="0" err="1" smtClean="0"/>
              <a:t>Mr</a:t>
            </a:r>
            <a:r>
              <a:rPr lang="en-US" dirty="0" smtClean="0"/>
              <a:t> x enter but may wins </a:t>
            </a:r>
            <a:endParaRPr lang="en-GB" dirty="0"/>
          </a:p>
        </p:txBody>
      </p:sp>
      <p:cxnSp>
        <p:nvCxnSpPr>
          <p:cNvPr id="25" name="Straight Arrow Connector 24"/>
          <p:cNvCxnSpPr/>
          <p:nvPr/>
        </p:nvCxnSpPr>
        <p:spPr>
          <a:xfrm>
            <a:off x="5364088" y="6165304"/>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nvGraphicFramePr>
        <p:xfrm>
          <a:off x="6372200" y="5949280"/>
          <a:ext cx="1094544" cy="398016"/>
        </p:xfrm>
        <a:graphic>
          <a:graphicData uri="http://schemas.openxmlformats.org/presentationml/2006/ole">
            <p:oleObj spid="_x0000_s74757" name="Equation" r:id="rId5" imgW="698400" imgH="253800" progId="Equation.3">
              <p:embed/>
            </p:oleObj>
          </a:graphicData>
        </a:graphic>
      </p:graphicFrame>
      <p:sp>
        <p:nvSpPr>
          <p:cNvPr id="27" name="TextBox 26"/>
          <p:cNvSpPr txBox="1"/>
          <p:nvPr/>
        </p:nvSpPr>
        <p:spPr>
          <a:xfrm>
            <a:off x="827584" y="6309320"/>
            <a:ext cx="3058786" cy="369332"/>
          </a:xfrm>
          <a:prstGeom prst="rect">
            <a:avLst/>
          </a:prstGeom>
          <a:noFill/>
        </p:spPr>
        <p:txBody>
          <a:bodyPr wrap="none" rtlCol="0">
            <a:spAutoFit/>
          </a:bodyPr>
          <a:lstStyle/>
          <a:p>
            <a:r>
              <a:rPr lang="en-US" dirty="0" smtClean="0"/>
              <a:t>(iii)If </a:t>
            </a:r>
            <a:r>
              <a:rPr lang="en-US" dirty="0" err="1" smtClean="0"/>
              <a:t>Mr</a:t>
            </a:r>
            <a:r>
              <a:rPr lang="en-US" dirty="0" smtClean="0"/>
              <a:t> x stay s out </a:t>
            </a:r>
            <a:r>
              <a:rPr lang="en-US" dirty="0" err="1" smtClean="0"/>
              <a:t>Mr</a:t>
            </a:r>
            <a:r>
              <a:rPr lang="en-US" dirty="0" smtClean="0"/>
              <a:t> y wins </a:t>
            </a:r>
            <a:endParaRPr lang="en-GB" dirty="0"/>
          </a:p>
        </p:txBody>
      </p:sp>
      <p:cxnSp>
        <p:nvCxnSpPr>
          <p:cNvPr id="29" name="Straight Arrow Connector 28"/>
          <p:cNvCxnSpPr/>
          <p:nvPr/>
        </p:nvCxnSpPr>
        <p:spPr>
          <a:xfrm>
            <a:off x="3995936" y="652534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4758" name="Object 6"/>
          <p:cNvGraphicFramePr>
            <a:graphicFrameLocks noChangeAspect="1"/>
          </p:cNvGraphicFramePr>
          <p:nvPr/>
        </p:nvGraphicFramePr>
        <p:xfrm>
          <a:off x="4624388" y="6392863"/>
          <a:ext cx="906462" cy="465137"/>
        </p:xfrm>
        <a:graphic>
          <a:graphicData uri="http://schemas.openxmlformats.org/presentationml/2006/ole">
            <p:oleObj spid="_x0000_s74758" name="Equation" r:id="rId6" imgW="495000" imgH="253800" progId="Equation.3">
              <p:embed/>
            </p:oleObj>
          </a:graphicData>
        </a:graphic>
      </p:graphicFrame>
      <p:sp>
        <p:nvSpPr>
          <p:cNvPr id="23" name="Slide Number Placeholder 22"/>
          <p:cNvSpPr>
            <a:spLocks noGrp="1"/>
          </p:cNvSpPr>
          <p:nvPr>
            <p:ph type="sldNum" sz="quarter" idx="12"/>
          </p:nvPr>
        </p:nvSpPr>
        <p:spPr/>
        <p:txBody>
          <a:bodyPr/>
          <a:lstStyle/>
          <a:p>
            <a:fld id="{1AC99574-BD32-4BAE-A6F6-2684FFE94A8F}" type="slidenum">
              <a:rPr lang="en-GB" smtClean="0"/>
              <a:pPr/>
              <a:t>69</a:t>
            </a:fld>
            <a:endParaRPr lang="en-GB"/>
          </a:p>
        </p:txBody>
      </p:sp>
      <p:sp>
        <p:nvSpPr>
          <p:cNvPr id="22" name="TextBox 21"/>
          <p:cNvSpPr txBox="1"/>
          <p:nvPr/>
        </p:nvSpPr>
        <p:spPr>
          <a:xfrm>
            <a:off x="0" y="5072074"/>
            <a:ext cx="1367426" cy="369332"/>
          </a:xfrm>
          <a:prstGeom prst="rect">
            <a:avLst/>
          </a:prstGeom>
          <a:noFill/>
        </p:spPr>
        <p:txBody>
          <a:bodyPr wrap="none" rtlCol="1">
            <a:spAutoFit/>
          </a:bodyPr>
          <a:lstStyle/>
          <a:p>
            <a:r>
              <a:rPr lang="en-US" dirty="0" smtClean="0"/>
              <a:t>Pay off </a:t>
            </a:r>
            <a:r>
              <a:rPr lang="en-US" dirty="0" err="1" smtClean="0"/>
              <a:t>Mr</a:t>
            </a:r>
            <a:r>
              <a:rPr lang="en-US" dirty="0" smtClean="0"/>
              <a:t> x:</a:t>
            </a:r>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3703834" cy="369332"/>
          </a:xfrm>
          <a:prstGeom prst="rect">
            <a:avLst/>
          </a:prstGeom>
          <a:noFill/>
        </p:spPr>
        <p:txBody>
          <a:bodyPr wrap="none" rtlCol="0">
            <a:spAutoFit/>
          </a:bodyPr>
          <a:lstStyle/>
          <a:p>
            <a:r>
              <a:rPr lang="en-US" dirty="0" smtClean="0"/>
              <a:t>Lesson 4:put  yourself in others shoes</a:t>
            </a:r>
            <a:endParaRPr lang="en-GB" dirty="0"/>
          </a:p>
        </p:txBody>
      </p:sp>
      <p:sp>
        <p:nvSpPr>
          <p:cNvPr id="5" name="TextBox 4"/>
          <p:cNvSpPr txBox="1"/>
          <p:nvPr/>
        </p:nvSpPr>
        <p:spPr>
          <a:xfrm>
            <a:off x="827584" y="1556792"/>
            <a:ext cx="7050007" cy="369332"/>
          </a:xfrm>
          <a:prstGeom prst="rect">
            <a:avLst/>
          </a:prstGeom>
          <a:noFill/>
        </p:spPr>
        <p:txBody>
          <a:bodyPr wrap="none" rtlCol="0">
            <a:spAutoFit/>
          </a:bodyPr>
          <a:lstStyle/>
          <a:p>
            <a:r>
              <a:rPr lang="en-US" dirty="0" smtClean="0"/>
              <a:t>Example:   Joint </a:t>
            </a:r>
            <a:r>
              <a:rPr lang="en-US" dirty="0" err="1" smtClean="0"/>
              <a:t>Projeeect,price</a:t>
            </a:r>
            <a:r>
              <a:rPr lang="en-US" dirty="0" smtClean="0"/>
              <a:t> competition ,common source(</a:t>
            </a:r>
            <a:r>
              <a:rPr lang="en-US" dirty="0" err="1" smtClean="0"/>
              <a:t>oil,fish,gas</a:t>
            </a:r>
            <a:r>
              <a:rPr lang="en-US" dirty="0" smtClean="0"/>
              <a:t>)</a:t>
            </a:r>
            <a:endParaRPr lang="en-GB" dirty="0"/>
          </a:p>
        </p:txBody>
      </p:sp>
      <p:cxnSp>
        <p:nvCxnSpPr>
          <p:cNvPr id="7" name="Straight Connector 6"/>
          <p:cNvCxnSpPr/>
          <p:nvPr/>
        </p:nvCxnSpPr>
        <p:spPr>
          <a:xfrm>
            <a:off x="1619672" y="2636912"/>
            <a:ext cx="51845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95736" y="1196752"/>
            <a:ext cx="41764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9592" y="3068960"/>
            <a:ext cx="3094245" cy="646331"/>
          </a:xfrm>
          <a:prstGeom prst="rect">
            <a:avLst/>
          </a:prstGeom>
          <a:noFill/>
        </p:spPr>
        <p:txBody>
          <a:bodyPr wrap="none" rtlCol="0">
            <a:spAutoFit/>
          </a:bodyPr>
          <a:lstStyle/>
          <a:p>
            <a:r>
              <a:rPr lang="en-US" dirty="0" smtClean="0"/>
              <a:t>Formal </a:t>
            </a:r>
            <a:r>
              <a:rPr lang="en-US" dirty="0" err="1" smtClean="0"/>
              <a:t>staff:Players</a:t>
            </a:r>
            <a:r>
              <a:rPr lang="en-US" dirty="0" smtClean="0"/>
              <a:t>    </a:t>
            </a:r>
            <a:r>
              <a:rPr lang="en-US" dirty="0" err="1" smtClean="0"/>
              <a:t>i,j</a:t>
            </a:r>
            <a:endParaRPr lang="en-US" dirty="0" smtClean="0"/>
          </a:p>
          <a:p>
            <a:r>
              <a:rPr lang="en-US" dirty="0" smtClean="0"/>
              <a:t>Number of game </a:t>
            </a:r>
            <a:r>
              <a:rPr lang="en-US" dirty="0" err="1" smtClean="0"/>
              <a:t>strstegies</a:t>
            </a:r>
            <a:r>
              <a:rPr lang="en-US" dirty="0" smtClean="0"/>
              <a:t>     n</a:t>
            </a:r>
            <a:endParaRPr lang="en-GB" dirty="0"/>
          </a:p>
        </p:txBody>
      </p:sp>
      <p:graphicFrame>
        <p:nvGraphicFramePr>
          <p:cNvPr id="14" name="Object 13"/>
          <p:cNvGraphicFramePr>
            <a:graphicFrameLocks noChangeAspect="1"/>
          </p:cNvGraphicFramePr>
          <p:nvPr/>
        </p:nvGraphicFramePr>
        <p:xfrm>
          <a:off x="1043608" y="3645024"/>
          <a:ext cx="428406" cy="690364"/>
        </p:xfrm>
        <a:graphic>
          <a:graphicData uri="http://schemas.openxmlformats.org/presentationml/2006/ole">
            <p:oleObj spid="_x0000_s5122" name="Equation" r:id="rId3" imgW="139680" imgH="228600" progId="Equation.3">
              <p:embed/>
            </p:oleObj>
          </a:graphicData>
        </a:graphic>
      </p:graphicFrame>
      <p:sp>
        <p:nvSpPr>
          <p:cNvPr id="15" name="TextBox 14"/>
          <p:cNvSpPr txBox="1"/>
          <p:nvPr/>
        </p:nvSpPr>
        <p:spPr>
          <a:xfrm>
            <a:off x="1475656" y="3861048"/>
            <a:ext cx="3406766" cy="369332"/>
          </a:xfrm>
          <a:prstGeom prst="rect">
            <a:avLst/>
          </a:prstGeom>
          <a:noFill/>
        </p:spPr>
        <p:txBody>
          <a:bodyPr wrap="none" rtlCol="0">
            <a:spAutoFit/>
          </a:bodyPr>
          <a:lstStyle/>
          <a:p>
            <a:r>
              <a:rPr lang="en-US" dirty="0" smtClean="0"/>
              <a:t>Particular  strategy of player I        ,</a:t>
            </a:r>
            <a:endParaRPr lang="en-GB" dirty="0"/>
          </a:p>
        </p:txBody>
      </p:sp>
      <p:graphicFrame>
        <p:nvGraphicFramePr>
          <p:cNvPr id="5123" name="Object 3"/>
          <p:cNvGraphicFramePr>
            <a:graphicFrameLocks noChangeAspect="1"/>
          </p:cNvGraphicFramePr>
          <p:nvPr/>
        </p:nvGraphicFramePr>
        <p:xfrm>
          <a:off x="755576" y="4365104"/>
          <a:ext cx="506413" cy="690563"/>
        </p:xfrm>
        <a:graphic>
          <a:graphicData uri="http://schemas.openxmlformats.org/presentationml/2006/ole">
            <p:oleObj spid="_x0000_s5123" name="Equation" r:id="rId4" imgW="164880" imgH="228600" progId="Equation.3">
              <p:embed/>
            </p:oleObj>
          </a:graphicData>
        </a:graphic>
      </p:graphicFrame>
      <p:sp>
        <p:nvSpPr>
          <p:cNvPr id="17" name="TextBox 16"/>
          <p:cNvSpPr txBox="1"/>
          <p:nvPr/>
        </p:nvSpPr>
        <p:spPr>
          <a:xfrm>
            <a:off x="1259632" y="4509120"/>
            <a:ext cx="4428776" cy="369332"/>
          </a:xfrm>
          <a:prstGeom prst="rect">
            <a:avLst/>
          </a:prstGeom>
          <a:noFill/>
        </p:spPr>
        <p:txBody>
          <a:bodyPr wrap="none" rtlCol="0">
            <a:spAutoFit/>
          </a:bodyPr>
          <a:lstStyle/>
          <a:p>
            <a:r>
              <a:rPr lang="en-US" dirty="0" smtClean="0"/>
              <a:t>:set  of   possible  set of strategies  of  player </a:t>
            </a:r>
            <a:r>
              <a:rPr lang="en-US" dirty="0" err="1" smtClean="0"/>
              <a:t>i</a:t>
            </a:r>
            <a:endParaRPr lang="en-GB" dirty="0"/>
          </a:p>
        </p:txBody>
      </p:sp>
      <p:graphicFrame>
        <p:nvGraphicFramePr>
          <p:cNvPr id="5124" name="Object 4"/>
          <p:cNvGraphicFramePr>
            <a:graphicFrameLocks noChangeAspect="1"/>
          </p:cNvGraphicFramePr>
          <p:nvPr/>
        </p:nvGraphicFramePr>
        <p:xfrm>
          <a:off x="755576" y="5085184"/>
          <a:ext cx="546100" cy="728662"/>
        </p:xfrm>
        <a:graphic>
          <a:graphicData uri="http://schemas.openxmlformats.org/presentationml/2006/ole">
            <p:oleObj spid="_x0000_s5124" name="Equation" r:id="rId5" imgW="177480" imgH="241200" progId="Equation.3">
              <p:embed/>
            </p:oleObj>
          </a:graphicData>
        </a:graphic>
      </p:graphicFrame>
      <p:sp>
        <p:nvSpPr>
          <p:cNvPr id="19" name="TextBox 18"/>
          <p:cNvSpPr txBox="1"/>
          <p:nvPr/>
        </p:nvSpPr>
        <p:spPr>
          <a:xfrm>
            <a:off x="1187624" y="5157192"/>
            <a:ext cx="3456203" cy="369332"/>
          </a:xfrm>
          <a:prstGeom prst="rect">
            <a:avLst/>
          </a:prstGeom>
          <a:noFill/>
        </p:spPr>
        <p:txBody>
          <a:bodyPr wrap="none" rtlCol="0">
            <a:spAutoFit/>
          </a:bodyPr>
          <a:lstStyle/>
          <a:p>
            <a:r>
              <a:rPr lang="en-US" dirty="0" smtClean="0"/>
              <a:t>:Particular play  of  game  of game </a:t>
            </a:r>
            <a:endParaRPr lang="en-GB" dirty="0"/>
          </a:p>
        </p:txBody>
      </p:sp>
      <p:graphicFrame>
        <p:nvGraphicFramePr>
          <p:cNvPr id="5125" name="Object 5"/>
          <p:cNvGraphicFramePr>
            <a:graphicFrameLocks noChangeAspect="1"/>
          </p:cNvGraphicFramePr>
          <p:nvPr/>
        </p:nvGraphicFramePr>
        <p:xfrm>
          <a:off x="539552" y="5589240"/>
          <a:ext cx="4527551" cy="690562"/>
        </p:xfrm>
        <a:graphic>
          <a:graphicData uri="http://schemas.openxmlformats.org/presentationml/2006/ole">
            <p:oleObj spid="_x0000_s5125" name="Equation" r:id="rId6" imgW="1473120" imgH="228600" progId="Equation.3">
              <p:embed/>
            </p:oleObj>
          </a:graphicData>
        </a:graphic>
      </p:graphicFrame>
      <p:sp>
        <p:nvSpPr>
          <p:cNvPr id="21" name="TextBox 20"/>
          <p:cNvSpPr txBox="1"/>
          <p:nvPr/>
        </p:nvSpPr>
        <p:spPr>
          <a:xfrm>
            <a:off x="1187624" y="5805264"/>
            <a:ext cx="184731" cy="369332"/>
          </a:xfrm>
          <a:prstGeom prst="rect">
            <a:avLst/>
          </a:prstGeom>
          <a:noFill/>
        </p:spPr>
        <p:txBody>
          <a:bodyPr wrap="square" rtlCol="0">
            <a:spAutoFit/>
          </a:bodyPr>
          <a:lstStyle/>
          <a:p>
            <a:endParaRPr lang="en-GB" dirty="0"/>
          </a:p>
        </p:txBody>
      </p:sp>
      <p:sp>
        <p:nvSpPr>
          <p:cNvPr id="22" name="TextBox 21"/>
          <p:cNvSpPr txBox="1"/>
          <p:nvPr/>
        </p:nvSpPr>
        <p:spPr>
          <a:xfrm>
            <a:off x="5116904" y="5733256"/>
            <a:ext cx="2409570" cy="369332"/>
          </a:xfrm>
          <a:prstGeom prst="rect">
            <a:avLst/>
          </a:prstGeom>
          <a:noFill/>
        </p:spPr>
        <p:txBody>
          <a:bodyPr wrap="none" rtlCol="0">
            <a:spAutoFit/>
          </a:bodyPr>
          <a:lstStyle/>
          <a:p>
            <a:r>
              <a:rPr lang="en-US" dirty="0" smtClean="0"/>
              <a:t>:</a:t>
            </a:r>
            <a:r>
              <a:rPr lang="en-US" dirty="0" err="1" smtClean="0"/>
              <a:t>stratagy</a:t>
            </a:r>
            <a:r>
              <a:rPr lang="en-US" dirty="0" smtClean="0"/>
              <a:t> profile  pay off</a:t>
            </a:r>
            <a:endParaRPr lang="en-GB" dirty="0"/>
          </a:p>
        </p:txBody>
      </p:sp>
      <p:graphicFrame>
        <p:nvGraphicFramePr>
          <p:cNvPr id="5126" name="Object 6"/>
          <p:cNvGraphicFramePr>
            <a:graphicFrameLocks noChangeAspect="1"/>
          </p:cNvGraphicFramePr>
          <p:nvPr/>
        </p:nvGraphicFramePr>
        <p:xfrm>
          <a:off x="5076056" y="3645024"/>
          <a:ext cx="584200" cy="690563"/>
        </p:xfrm>
        <a:graphic>
          <a:graphicData uri="http://schemas.openxmlformats.org/presentationml/2006/ole">
            <p:oleObj spid="_x0000_s5126" name="Equation" r:id="rId7" imgW="190440" imgH="228600" progId="Equation.3">
              <p:embed/>
            </p:oleObj>
          </a:graphicData>
        </a:graphic>
      </p:graphicFrame>
      <p:sp>
        <p:nvSpPr>
          <p:cNvPr id="18" name="TextBox 17"/>
          <p:cNvSpPr txBox="1"/>
          <p:nvPr/>
        </p:nvSpPr>
        <p:spPr>
          <a:xfrm>
            <a:off x="5580112" y="3861048"/>
            <a:ext cx="2383858" cy="369332"/>
          </a:xfrm>
          <a:prstGeom prst="rect">
            <a:avLst/>
          </a:prstGeom>
          <a:noFill/>
        </p:spPr>
        <p:txBody>
          <a:bodyPr wrap="none" rtlCol="0">
            <a:spAutoFit/>
          </a:bodyPr>
          <a:lstStyle/>
          <a:p>
            <a:r>
              <a:rPr lang="en-US" dirty="0" smtClean="0"/>
              <a:t>:a choice for all except </a:t>
            </a:r>
            <a:r>
              <a:rPr lang="en-US" dirty="0" err="1" smtClean="0"/>
              <a:t>i</a:t>
            </a:r>
            <a:endParaRPr lang="en-GB" dirty="0"/>
          </a:p>
        </p:txBody>
      </p:sp>
      <p:sp>
        <p:nvSpPr>
          <p:cNvPr id="20" name="Date Placeholder 19"/>
          <p:cNvSpPr>
            <a:spLocks noGrp="1"/>
          </p:cNvSpPr>
          <p:nvPr>
            <p:ph type="dt" sz="half" idx="10"/>
          </p:nvPr>
        </p:nvSpPr>
        <p:spPr/>
        <p:txBody>
          <a:bodyPr/>
          <a:lstStyle/>
          <a:p>
            <a:fld id="{EDDC8571-4C6D-48B8-960E-9718D424787E}" type="datetime1">
              <a:rPr lang="en-GB" smtClean="0"/>
              <a:pPr/>
              <a:t>01/12/2013</a:t>
            </a:fld>
            <a:endParaRPr lang="en-GB"/>
          </a:p>
        </p:txBody>
      </p:sp>
      <p:sp>
        <p:nvSpPr>
          <p:cNvPr id="23" name="Slide Number Placeholder 22"/>
          <p:cNvSpPr>
            <a:spLocks noGrp="1"/>
          </p:cNvSpPr>
          <p:nvPr>
            <p:ph type="sldNum" sz="quarter" idx="12"/>
          </p:nvPr>
        </p:nvSpPr>
        <p:spPr/>
        <p:txBody>
          <a:bodyPr/>
          <a:lstStyle/>
          <a:p>
            <a:fld id="{1AC99574-BD32-4BAE-A6F6-2684FFE94A8F}" type="slidenum">
              <a:rPr lang="en-GB" smtClean="0"/>
              <a:pPr/>
              <a:t>7</a:t>
            </a:fld>
            <a:endParaRPr lang="en-GB"/>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404664"/>
            <a:ext cx="6015108" cy="2308324"/>
          </a:xfrm>
          <a:prstGeom prst="rect">
            <a:avLst/>
          </a:prstGeom>
          <a:noFill/>
        </p:spPr>
        <p:txBody>
          <a:bodyPr wrap="none" rtlCol="0">
            <a:spAutoFit/>
          </a:bodyPr>
          <a:lstStyle/>
          <a:p>
            <a:r>
              <a:rPr lang="en-US" dirty="0" smtClean="0"/>
              <a:t>Voter  - candidate Model</a:t>
            </a:r>
          </a:p>
          <a:p>
            <a:r>
              <a:rPr lang="en-US" dirty="0" smtClean="0"/>
              <a:t>Players: voter /</a:t>
            </a:r>
            <a:r>
              <a:rPr lang="en-US" dirty="0" err="1" smtClean="0"/>
              <a:t>candiates</a:t>
            </a:r>
            <a:endParaRPr lang="en-US" dirty="0" smtClean="0"/>
          </a:p>
          <a:p>
            <a:r>
              <a:rPr lang="en-US" dirty="0" smtClean="0"/>
              <a:t>Strategies: run or not run      win : most vote   pay off:</a:t>
            </a:r>
          </a:p>
          <a:p>
            <a:r>
              <a:rPr lang="en-US" dirty="0" smtClean="0"/>
              <a:t>No fix candidate.</a:t>
            </a:r>
          </a:p>
          <a:p>
            <a:r>
              <a:rPr lang="en-US" dirty="0" err="1" smtClean="0"/>
              <a:t>Lesseon</a:t>
            </a:r>
            <a:r>
              <a:rPr lang="en-US" dirty="0" smtClean="0"/>
              <a:t> 1-May NE not all at center </a:t>
            </a:r>
          </a:p>
          <a:p>
            <a:r>
              <a:rPr lang="en-US" dirty="0" smtClean="0"/>
              <a:t>               2- Entry can lead to more  distant candidate winning .</a:t>
            </a:r>
          </a:p>
          <a:p>
            <a:r>
              <a:rPr lang="en-US" dirty="0" smtClean="0"/>
              <a:t>                3- if two far a part someone will jump into the center </a:t>
            </a:r>
          </a:p>
          <a:p>
            <a:r>
              <a:rPr lang="en-US" dirty="0" smtClean="0"/>
              <a:t>How far a part can two  </a:t>
            </a:r>
            <a:r>
              <a:rPr lang="en-US" dirty="0" err="1" smtClean="0"/>
              <a:t>equiblrium</a:t>
            </a:r>
            <a:r>
              <a:rPr lang="en-US" dirty="0" smtClean="0"/>
              <a:t>  candidates be .</a:t>
            </a:r>
            <a:endParaRPr lang="en-GB" dirty="0"/>
          </a:p>
        </p:txBody>
      </p:sp>
      <p:cxnSp>
        <p:nvCxnSpPr>
          <p:cNvPr id="5" name="Straight Connector 4"/>
          <p:cNvCxnSpPr/>
          <p:nvPr/>
        </p:nvCxnSpPr>
        <p:spPr>
          <a:xfrm>
            <a:off x="1475656" y="3573016"/>
            <a:ext cx="58326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87624" y="3429000"/>
            <a:ext cx="301686" cy="369332"/>
          </a:xfrm>
          <a:prstGeom prst="rect">
            <a:avLst/>
          </a:prstGeom>
          <a:noFill/>
        </p:spPr>
        <p:txBody>
          <a:bodyPr wrap="none" rtlCol="0">
            <a:spAutoFit/>
          </a:bodyPr>
          <a:lstStyle/>
          <a:p>
            <a:r>
              <a:rPr lang="en-US" dirty="0" smtClean="0"/>
              <a:t>0</a:t>
            </a:r>
            <a:endParaRPr lang="en-GB" dirty="0"/>
          </a:p>
        </p:txBody>
      </p:sp>
      <p:sp>
        <p:nvSpPr>
          <p:cNvPr id="7" name="TextBox 6"/>
          <p:cNvSpPr txBox="1"/>
          <p:nvPr/>
        </p:nvSpPr>
        <p:spPr>
          <a:xfrm>
            <a:off x="7380312" y="3429000"/>
            <a:ext cx="301686" cy="369332"/>
          </a:xfrm>
          <a:prstGeom prst="rect">
            <a:avLst/>
          </a:prstGeom>
          <a:noFill/>
        </p:spPr>
        <p:txBody>
          <a:bodyPr wrap="none" rtlCol="0">
            <a:spAutoFit/>
          </a:bodyPr>
          <a:lstStyle/>
          <a:p>
            <a:r>
              <a:rPr lang="en-US" dirty="0" smtClean="0"/>
              <a:t>1</a:t>
            </a:r>
            <a:endParaRPr lang="en-GB" dirty="0"/>
          </a:p>
        </p:txBody>
      </p:sp>
      <p:sp>
        <p:nvSpPr>
          <p:cNvPr id="8" name="TextBox 7"/>
          <p:cNvSpPr txBox="1"/>
          <p:nvPr/>
        </p:nvSpPr>
        <p:spPr>
          <a:xfrm>
            <a:off x="1907704" y="3645024"/>
            <a:ext cx="508473" cy="369332"/>
          </a:xfrm>
          <a:prstGeom prst="rect">
            <a:avLst/>
          </a:prstGeom>
          <a:noFill/>
        </p:spPr>
        <p:txBody>
          <a:bodyPr wrap="none" rtlCol="0">
            <a:spAutoFit/>
          </a:bodyPr>
          <a:lstStyle/>
          <a:p>
            <a:r>
              <a:rPr lang="en-US" dirty="0" smtClean="0"/>
              <a:t>1/6</a:t>
            </a:r>
            <a:endParaRPr lang="en-GB" dirty="0"/>
          </a:p>
        </p:txBody>
      </p:sp>
      <p:sp>
        <p:nvSpPr>
          <p:cNvPr id="9" name="TextBox 8"/>
          <p:cNvSpPr txBox="1"/>
          <p:nvPr/>
        </p:nvSpPr>
        <p:spPr>
          <a:xfrm>
            <a:off x="2627784" y="3645024"/>
            <a:ext cx="508473" cy="369332"/>
          </a:xfrm>
          <a:prstGeom prst="rect">
            <a:avLst/>
          </a:prstGeom>
          <a:noFill/>
        </p:spPr>
        <p:txBody>
          <a:bodyPr wrap="none" rtlCol="0">
            <a:spAutoFit/>
          </a:bodyPr>
          <a:lstStyle/>
          <a:p>
            <a:r>
              <a:rPr lang="en-US" dirty="0" smtClean="0"/>
              <a:t>2/6</a:t>
            </a:r>
            <a:endParaRPr lang="en-GB" dirty="0"/>
          </a:p>
        </p:txBody>
      </p:sp>
      <p:sp>
        <p:nvSpPr>
          <p:cNvPr id="10" name="TextBox 9"/>
          <p:cNvSpPr txBox="1"/>
          <p:nvPr/>
        </p:nvSpPr>
        <p:spPr>
          <a:xfrm>
            <a:off x="4139952" y="3645024"/>
            <a:ext cx="508473" cy="369332"/>
          </a:xfrm>
          <a:prstGeom prst="rect">
            <a:avLst/>
          </a:prstGeom>
          <a:noFill/>
        </p:spPr>
        <p:txBody>
          <a:bodyPr wrap="none" rtlCol="0">
            <a:spAutoFit/>
          </a:bodyPr>
          <a:lstStyle/>
          <a:p>
            <a:r>
              <a:rPr lang="en-US" dirty="0" smtClean="0"/>
              <a:t>1/2</a:t>
            </a:r>
            <a:endParaRPr lang="en-GB" dirty="0"/>
          </a:p>
        </p:txBody>
      </p:sp>
      <p:sp>
        <p:nvSpPr>
          <p:cNvPr id="11" name="TextBox 10"/>
          <p:cNvSpPr txBox="1"/>
          <p:nvPr/>
        </p:nvSpPr>
        <p:spPr>
          <a:xfrm>
            <a:off x="5364088" y="3573016"/>
            <a:ext cx="508473" cy="369332"/>
          </a:xfrm>
          <a:prstGeom prst="rect">
            <a:avLst/>
          </a:prstGeom>
          <a:noFill/>
        </p:spPr>
        <p:txBody>
          <a:bodyPr wrap="none" rtlCol="0">
            <a:spAutoFit/>
          </a:bodyPr>
          <a:lstStyle/>
          <a:p>
            <a:r>
              <a:rPr lang="en-US" dirty="0" smtClean="0"/>
              <a:t>4/6</a:t>
            </a:r>
            <a:endParaRPr lang="en-GB" dirty="0"/>
          </a:p>
        </p:txBody>
      </p:sp>
      <p:sp>
        <p:nvSpPr>
          <p:cNvPr id="12" name="TextBox 11"/>
          <p:cNvSpPr txBox="1"/>
          <p:nvPr/>
        </p:nvSpPr>
        <p:spPr>
          <a:xfrm>
            <a:off x="6372200" y="3573016"/>
            <a:ext cx="508473" cy="369332"/>
          </a:xfrm>
          <a:prstGeom prst="rect">
            <a:avLst/>
          </a:prstGeom>
          <a:noFill/>
        </p:spPr>
        <p:txBody>
          <a:bodyPr wrap="none" rtlCol="0">
            <a:spAutoFit/>
          </a:bodyPr>
          <a:lstStyle/>
          <a:p>
            <a:r>
              <a:rPr lang="en-US" dirty="0" smtClean="0"/>
              <a:t>5/6</a:t>
            </a:r>
            <a:endParaRPr lang="en-GB" dirty="0"/>
          </a:p>
        </p:txBody>
      </p:sp>
      <p:cxnSp>
        <p:nvCxnSpPr>
          <p:cNvPr id="15" name="Straight Connector 14"/>
          <p:cNvCxnSpPr/>
          <p:nvPr/>
        </p:nvCxnSpPr>
        <p:spPr>
          <a:xfrm>
            <a:off x="1475656" y="4293096"/>
            <a:ext cx="165618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47864" y="4293096"/>
            <a:ext cx="23042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24128" y="4293096"/>
            <a:ext cx="1944216"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35696" y="5085184"/>
            <a:ext cx="5414111" cy="369332"/>
          </a:xfrm>
          <a:prstGeom prst="rect">
            <a:avLst/>
          </a:prstGeom>
          <a:noFill/>
        </p:spPr>
        <p:txBody>
          <a:bodyPr wrap="none" rtlCol="0">
            <a:spAutoFit/>
          </a:bodyPr>
          <a:lstStyle/>
          <a:p>
            <a:r>
              <a:rPr lang="en-US" dirty="0" smtClean="0"/>
              <a:t>4- if the candidates are too extreme in center will enter </a:t>
            </a:r>
            <a:endParaRPr lang="en-GB" dirty="0"/>
          </a:p>
        </p:txBody>
      </p:sp>
      <p:sp>
        <p:nvSpPr>
          <p:cNvPr id="21" name="TextBox 20"/>
          <p:cNvSpPr txBox="1"/>
          <p:nvPr/>
        </p:nvSpPr>
        <p:spPr>
          <a:xfrm>
            <a:off x="2123728" y="4653136"/>
            <a:ext cx="282450" cy="369332"/>
          </a:xfrm>
          <a:prstGeom prst="rect">
            <a:avLst/>
          </a:prstGeom>
          <a:noFill/>
        </p:spPr>
        <p:txBody>
          <a:bodyPr wrap="none" rtlCol="0">
            <a:spAutoFit/>
          </a:bodyPr>
          <a:lstStyle/>
          <a:p>
            <a:r>
              <a:rPr lang="en-US" dirty="0" smtClean="0"/>
              <a:t>L</a:t>
            </a:r>
            <a:endParaRPr lang="en-GB" dirty="0"/>
          </a:p>
        </p:txBody>
      </p:sp>
      <p:sp>
        <p:nvSpPr>
          <p:cNvPr id="22" name="TextBox 21"/>
          <p:cNvSpPr txBox="1"/>
          <p:nvPr/>
        </p:nvSpPr>
        <p:spPr>
          <a:xfrm>
            <a:off x="4355976" y="4581128"/>
            <a:ext cx="381836" cy="369332"/>
          </a:xfrm>
          <a:prstGeom prst="rect">
            <a:avLst/>
          </a:prstGeom>
          <a:noFill/>
        </p:spPr>
        <p:txBody>
          <a:bodyPr wrap="none" rtlCol="0">
            <a:spAutoFit/>
          </a:bodyPr>
          <a:lstStyle/>
          <a:p>
            <a:r>
              <a:rPr lang="en-US" dirty="0" smtClean="0"/>
              <a:t>M</a:t>
            </a:r>
            <a:endParaRPr lang="en-GB" dirty="0"/>
          </a:p>
        </p:txBody>
      </p:sp>
      <p:sp>
        <p:nvSpPr>
          <p:cNvPr id="23" name="TextBox 22"/>
          <p:cNvSpPr txBox="1"/>
          <p:nvPr/>
        </p:nvSpPr>
        <p:spPr>
          <a:xfrm>
            <a:off x="6588224" y="4581128"/>
            <a:ext cx="309700" cy="369332"/>
          </a:xfrm>
          <a:prstGeom prst="rect">
            <a:avLst/>
          </a:prstGeom>
          <a:noFill/>
        </p:spPr>
        <p:txBody>
          <a:bodyPr wrap="none" rtlCol="0">
            <a:spAutoFit/>
          </a:bodyPr>
          <a:lstStyle/>
          <a:p>
            <a:r>
              <a:rPr lang="en-US" dirty="0" smtClean="0"/>
              <a:t>R</a:t>
            </a:r>
            <a:endParaRPr lang="en-GB" dirty="0"/>
          </a:p>
        </p:txBody>
      </p:sp>
      <p:sp>
        <p:nvSpPr>
          <p:cNvPr id="24" name="Smiley Face 23"/>
          <p:cNvSpPr/>
          <p:nvPr/>
        </p:nvSpPr>
        <p:spPr>
          <a:xfrm>
            <a:off x="1979712" y="3140968"/>
            <a:ext cx="432048" cy="410344"/>
          </a:xfrm>
          <a:prstGeom prst="smileyFace">
            <a:avLst>
              <a:gd name="adj" fmla="val -46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miley Face 24"/>
          <p:cNvSpPr/>
          <p:nvPr/>
        </p:nvSpPr>
        <p:spPr>
          <a:xfrm>
            <a:off x="4283968" y="3068960"/>
            <a:ext cx="504056" cy="410344"/>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miley Face 25"/>
          <p:cNvSpPr/>
          <p:nvPr/>
        </p:nvSpPr>
        <p:spPr>
          <a:xfrm>
            <a:off x="6444208" y="3140968"/>
            <a:ext cx="432048" cy="410344"/>
          </a:xfrm>
          <a:prstGeom prst="smileyFace">
            <a:avLst>
              <a:gd name="adj" fmla="val -46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Date Placeholder 26"/>
          <p:cNvSpPr>
            <a:spLocks noGrp="1"/>
          </p:cNvSpPr>
          <p:nvPr>
            <p:ph type="dt" sz="half" idx="10"/>
          </p:nvPr>
        </p:nvSpPr>
        <p:spPr/>
        <p:txBody>
          <a:bodyPr/>
          <a:lstStyle/>
          <a:p>
            <a:fld id="{2BAD3C06-98DB-4B22-AA65-DA58CA94A495}" type="datetime1">
              <a:rPr lang="en-GB" smtClean="0"/>
              <a:pPr/>
              <a:t>01/12/2013</a:t>
            </a:fld>
            <a:endParaRPr lang="en-GB"/>
          </a:p>
        </p:txBody>
      </p:sp>
      <p:sp>
        <p:nvSpPr>
          <p:cNvPr id="28" name="Slide Number Placeholder 27"/>
          <p:cNvSpPr>
            <a:spLocks noGrp="1"/>
          </p:cNvSpPr>
          <p:nvPr>
            <p:ph type="sldNum" sz="quarter" idx="12"/>
          </p:nvPr>
        </p:nvSpPr>
        <p:spPr/>
        <p:txBody>
          <a:bodyPr/>
          <a:lstStyle/>
          <a:p>
            <a:fld id="{1AC99574-BD32-4BAE-A6F6-2684FFE94A8F}" type="slidenum">
              <a:rPr lang="en-GB" smtClean="0"/>
              <a:pPr/>
              <a:t>70</a:t>
            </a:fld>
            <a:endParaRPr lang="en-GB"/>
          </a:p>
        </p:txBody>
      </p:sp>
      <p:sp>
        <p:nvSpPr>
          <p:cNvPr id="29" name="Left Brace 28"/>
          <p:cNvSpPr/>
          <p:nvPr/>
        </p:nvSpPr>
        <p:spPr>
          <a:xfrm>
            <a:off x="6444208" y="404664"/>
            <a:ext cx="144016" cy="14401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6588224" y="404664"/>
            <a:ext cx="2725811" cy="1477328"/>
          </a:xfrm>
          <a:prstGeom prst="rect">
            <a:avLst/>
          </a:prstGeom>
          <a:noFill/>
        </p:spPr>
        <p:txBody>
          <a:bodyPr wrap="none" rtlCol="0">
            <a:spAutoFit/>
          </a:bodyPr>
          <a:lstStyle/>
          <a:p>
            <a:r>
              <a:rPr lang="en-US" dirty="0" smtClean="0"/>
              <a:t>Winner Price  B   B≥2C</a:t>
            </a:r>
          </a:p>
          <a:p>
            <a:r>
              <a:rPr lang="en-US" dirty="0" smtClean="0"/>
              <a:t>Cost of running  C  </a:t>
            </a:r>
          </a:p>
          <a:p>
            <a:r>
              <a:rPr lang="en-US" dirty="0" smtClean="0"/>
              <a:t>And if you are </a:t>
            </a:r>
            <a:r>
              <a:rPr lang="en-US" dirty="0" err="1" smtClean="0"/>
              <a:t>inposition</a:t>
            </a:r>
            <a:r>
              <a:rPr lang="en-US" dirty="0" smtClean="0"/>
              <a:t> </a:t>
            </a:r>
          </a:p>
          <a:p>
            <a:r>
              <a:rPr lang="en-US" dirty="0" smtClean="0"/>
              <a:t>X any winner candidate on </a:t>
            </a:r>
          </a:p>
          <a:p>
            <a:r>
              <a:rPr lang="en-US" dirty="0" smtClean="0"/>
              <a:t>Y  your cost –(x-y)</a:t>
            </a:r>
            <a:endParaRPr lang="en-GB" dirty="0"/>
          </a:p>
        </p:txBody>
      </p:sp>
      <p:sp>
        <p:nvSpPr>
          <p:cNvPr id="31" name="TextBox 30"/>
          <p:cNvSpPr txBox="1"/>
          <p:nvPr/>
        </p:nvSpPr>
        <p:spPr>
          <a:xfrm>
            <a:off x="1907704" y="5733256"/>
            <a:ext cx="2031325" cy="369332"/>
          </a:xfrm>
          <a:prstGeom prst="rect">
            <a:avLst/>
          </a:prstGeom>
          <a:noFill/>
        </p:spPr>
        <p:txBody>
          <a:bodyPr wrap="none" rtlCol="0">
            <a:spAutoFit/>
          </a:bodyPr>
          <a:lstStyle/>
          <a:p>
            <a:r>
              <a:rPr lang="en-US" dirty="0" smtClean="0"/>
              <a:t>5- guesses an check</a:t>
            </a:r>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03C5-E4E8-4783-82FA-2128F5D2C236}"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71</a:t>
            </a:fld>
            <a:endParaRPr lang="en-GB"/>
          </a:p>
        </p:txBody>
      </p:sp>
      <p:sp>
        <p:nvSpPr>
          <p:cNvPr id="4" name="TextBox 3"/>
          <p:cNvSpPr txBox="1"/>
          <p:nvPr/>
        </p:nvSpPr>
        <p:spPr>
          <a:xfrm>
            <a:off x="539552" y="476672"/>
            <a:ext cx="2222275" cy="369332"/>
          </a:xfrm>
          <a:prstGeom prst="rect">
            <a:avLst/>
          </a:prstGeom>
          <a:noFill/>
        </p:spPr>
        <p:txBody>
          <a:bodyPr wrap="none" rtlCol="0">
            <a:spAutoFit/>
          </a:bodyPr>
          <a:lstStyle/>
          <a:p>
            <a:r>
              <a:rPr lang="en-US" dirty="0" smtClean="0"/>
              <a:t>1) If   x enter and win </a:t>
            </a:r>
            <a:endParaRPr lang="en-GB" dirty="0"/>
          </a:p>
        </p:txBody>
      </p:sp>
      <p:cxnSp>
        <p:nvCxnSpPr>
          <p:cNvPr id="6" name="Straight Arrow Connector 5"/>
          <p:cNvCxnSpPr/>
          <p:nvPr/>
        </p:nvCxnSpPr>
        <p:spPr>
          <a:xfrm>
            <a:off x="2915816" y="69269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07904" y="476672"/>
            <a:ext cx="503664" cy="369332"/>
          </a:xfrm>
          <a:prstGeom prst="rect">
            <a:avLst/>
          </a:prstGeom>
          <a:noFill/>
        </p:spPr>
        <p:txBody>
          <a:bodyPr wrap="none" rtlCol="0">
            <a:spAutoFit/>
          </a:bodyPr>
          <a:lstStyle/>
          <a:p>
            <a:r>
              <a:rPr lang="en-US" dirty="0" smtClean="0"/>
              <a:t>B-C</a:t>
            </a:r>
            <a:endParaRPr lang="en-GB" dirty="0"/>
          </a:p>
        </p:txBody>
      </p:sp>
      <p:sp>
        <p:nvSpPr>
          <p:cNvPr id="8" name="TextBox 7"/>
          <p:cNvSpPr txBox="1"/>
          <p:nvPr/>
        </p:nvSpPr>
        <p:spPr>
          <a:xfrm>
            <a:off x="683568" y="1268760"/>
            <a:ext cx="2485168" cy="369332"/>
          </a:xfrm>
          <a:prstGeom prst="rect">
            <a:avLst/>
          </a:prstGeom>
          <a:noFill/>
        </p:spPr>
        <p:txBody>
          <a:bodyPr wrap="none" rtlCol="0">
            <a:spAutoFit/>
          </a:bodyPr>
          <a:lstStyle/>
          <a:p>
            <a:r>
              <a:rPr lang="en-US" dirty="0" smtClean="0"/>
              <a:t>2)  If  x enter and  y  win </a:t>
            </a:r>
            <a:endParaRPr lang="en-GB" dirty="0"/>
          </a:p>
        </p:txBody>
      </p:sp>
      <p:cxnSp>
        <p:nvCxnSpPr>
          <p:cNvPr id="10" name="Straight Arrow Connector 9"/>
          <p:cNvCxnSpPr/>
          <p:nvPr/>
        </p:nvCxnSpPr>
        <p:spPr>
          <a:xfrm>
            <a:off x="3275856" y="1412776"/>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39952" y="1196752"/>
            <a:ext cx="864339" cy="369332"/>
          </a:xfrm>
          <a:prstGeom prst="rect">
            <a:avLst/>
          </a:prstGeom>
          <a:noFill/>
        </p:spPr>
        <p:txBody>
          <a:bodyPr wrap="none" rtlCol="0">
            <a:spAutoFit/>
          </a:bodyPr>
          <a:lstStyle/>
          <a:p>
            <a:r>
              <a:rPr lang="en-US" dirty="0" smtClean="0"/>
              <a:t>-C-(x-y)</a:t>
            </a:r>
            <a:endParaRPr lang="en-GB" dirty="0"/>
          </a:p>
        </p:txBody>
      </p:sp>
      <p:sp>
        <p:nvSpPr>
          <p:cNvPr id="12" name="TextBox 11"/>
          <p:cNvSpPr txBox="1"/>
          <p:nvPr/>
        </p:nvSpPr>
        <p:spPr>
          <a:xfrm>
            <a:off x="755576" y="2060848"/>
            <a:ext cx="2034531" cy="369332"/>
          </a:xfrm>
          <a:prstGeom prst="rect">
            <a:avLst/>
          </a:prstGeom>
          <a:noFill/>
        </p:spPr>
        <p:txBody>
          <a:bodyPr wrap="none" rtlCol="0">
            <a:spAutoFit/>
          </a:bodyPr>
          <a:lstStyle/>
          <a:p>
            <a:r>
              <a:rPr lang="en-US" dirty="0" smtClean="0"/>
              <a:t>3) X  out  and y win </a:t>
            </a:r>
            <a:endParaRPr lang="en-GB" dirty="0"/>
          </a:p>
        </p:txBody>
      </p:sp>
      <p:sp>
        <p:nvSpPr>
          <p:cNvPr id="13" name="TextBox 12"/>
          <p:cNvSpPr txBox="1"/>
          <p:nvPr/>
        </p:nvSpPr>
        <p:spPr>
          <a:xfrm>
            <a:off x="683568" y="0"/>
            <a:ext cx="1293687" cy="369332"/>
          </a:xfrm>
          <a:prstGeom prst="rect">
            <a:avLst/>
          </a:prstGeom>
          <a:noFill/>
        </p:spPr>
        <p:txBody>
          <a:bodyPr wrap="none" rtlCol="0">
            <a:spAutoFit/>
          </a:bodyPr>
          <a:lstStyle/>
          <a:p>
            <a:r>
              <a:rPr lang="en-US" dirty="0" smtClean="0"/>
              <a:t>Pay off of  X</a:t>
            </a:r>
            <a:endParaRPr lang="en-GB" dirty="0"/>
          </a:p>
        </p:txBody>
      </p:sp>
      <p:cxnSp>
        <p:nvCxnSpPr>
          <p:cNvPr id="15" name="Straight Arrow Connector 14"/>
          <p:cNvCxnSpPr/>
          <p:nvPr/>
        </p:nvCxnSpPr>
        <p:spPr>
          <a:xfrm>
            <a:off x="2987824" y="227687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83968" y="2060848"/>
            <a:ext cx="670376" cy="369332"/>
          </a:xfrm>
          <a:prstGeom prst="rect">
            <a:avLst/>
          </a:prstGeom>
          <a:noFill/>
        </p:spPr>
        <p:txBody>
          <a:bodyPr wrap="none" rtlCol="0">
            <a:spAutoFit/>
          </a:bodyPr>
          <a:lstStyle/>
          <a:p>
            <a:r>
              <a:rPr lang="en-US" dirty="0" smtClean="0"/>
              <a:t>-(x-y)</a:t>
            </a:r>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0430" y="214290"/>
            <a:ext cx="3693191" cy="923330"/>
          </a:xfrm>
          <a:prstGeom prst="rect">
            <a:avLst/>
          </a:prstGeom>
          <a:noFill/>
        </p:spPr>
        <p:txBody>
          <a:bodyPr wrap="none" rtlCol="0">
            <a:spAutoFit/>
          </a:bodyPr>
          <a:lstStyle/>
          <a:p>
            <a:r>
              <a:rPr lang="en-US" dirty="0" smtClean="0"/>
              <a:t>Location  Model:</a:t>
            </a:r>
          </a:p>
          <a:p>
            <a:r>
              <a:rPr lang="en-US" dirty="0" smtClean="0"/>
              <a:t>Strategies: Two town E and W </a:t>
            </a:r>
          </a:p>
          <a:p>
            <a:r>
              <a:rPr lang="en-US" dirty="0" smtClean="0"/>
              <a:t>Players: Two types of people T and S  </a:t>
            </a:r>
            <a:endParaRPr lang="en-GB" dirty="0"/>
          </a:p>
        </p:txBody>
      </p:sp>
      <p:cxnSp>
        <p:nvCxnSpPr>
          <p:cNvPr id="5" name="Straight Arrow Connector 4"/>
          <p:cNvCxnSpPr/>
          <p:nvPr/>
        </p:nvCxnSpPr>
        <p:spPr>
          <a:xfrm>
            <a:off x="1547664" y="3501008"/>
            <a:ext cx="32403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547664" y="1484784"/>
            <a:ext cx="0" cy="20162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87624" y="1772816"/>
            <a:ext cx="301686" cy="369332"/>
          </a:xfrm>
          <a:prstGeom prst="rect">
            <a:avLst/>
          </a:prstGeom>
          <a:noFill/>
        </p:spPr>
        <p:txBody>
          <a:bodyPr wrap="none" rtlCol="0">
            <a:spAutoFit/>
          </a:bodyPr>
          <a:lstStyle/>
          <a:p>
            <a:r>
              <a:rPr lang="en-US" dirty="0" smtClean="0"/>
              <a:t>1</a:t>
            </a:r>
            <a:endParaRPr lang="en-GB" dirty="0"/>
          </a:p>
        </p:txBody>
      </p:sp>
      <p:sp>
        <p:nvSpPr>
          <p:cNvPr id="9" name="TextBox 8"/>
          <p:cNvSpPr txBox="1"/>
          <p:nvPr/>
        </p:nvSpPr>
        <p:spPr>
          <a:xfrm>
            <a:off x="1259632" y="3356992"/>
            <a:ext cx="301686" cy="369332"/>
          </a:xfrm>
          <a:prstGeom prst="rect">
            <a:avLst/>
          </a:prstGeom>
          <a:noFill/>
        </p:spPr>
        <p:txBody>
          <a:bodyPr wrap="none" rtlCol="0">
            <a:spAutoFit/>
          </a:bodyPr>
          <a:lstStyle/>
          <a:p>
            <a:r>
              <a:rPr lang="en-US" dirty="0" smtClean="0"/>
              <a:t>0</a:t>
            </a:r>
            <a:endParaRPr lang="en-GB" dirty="0"/>
          </a:p>
        </p:txBody>
      </p:sp>
      <p:sp>
        <p:nvSpPr>
          <p:cNvPr id="10" name="TextBox 9"/>
          <p:cNvSpPr txBox="1"/>
          <p:nvPr/>
        </p:nvSpPr>
        <p:spPr>
          <a:xfrm>
            <a:off x="3779912" y="3501008"/>
            <a:ext cx="535724" cy="369332"/>
          </a:xfrm>
          <a:prstGeom prst="rect">
            <a:avLst/>
          </a:prstGeom>
          <a:noFill/>
        </p:spPr>
        <p:txBody>
          <a:bodyPr wrap="none" rtlCol="0">
            <a:spAutoFit/>
          </a:bodyPr>
          <a:lstStyle/>
          <a:p>
            <a:r>
              <a:rPr lang="en-US" dirty="0" smtClean="0"/>
              <a:t>100</a:t>
            </a:r>
            <a:endParaRPr lang="en-GB" dirty="0"/>
          </a:p>
        </p:txBody>
      </p:sp>
      <p:sp>
        <p:nvSpPr>
          <p:cNvPr id="11" name="TextBox 10"/>
          <p:cNvSpPr txBox="1"/>
          <p:nvPr/>
        </p:nvSpPr>
        <p:spPr>
          <a:xfrm>
            <a:off x="971600" y="2492896"/>
            <a:ext cx="508473" cy="369332"/>
          </a:xfrm>
          <a:prstGeom prst="rect">
            <a:avLst/>
          </a:prstGeom>
          <a:noFill/>
        </p:spPr>
        <p:txBody>
          <a:bodyPr wrap="none" rtlCol="0">
            <a:spAutoFit/>
          </a:bodyPr>
          <a:lstStyle/>
          <a:p>
            <a:r>
              <a:rPr lang="en-US" dirty="0" smtClean="0"/>
              <a:t>1/2</a:t>
            </a:r>
            <a:endParaRPr lang="en-GB" dirty="0"/>
          </a:p>
        </p:txBody>
      </p:sp>
      <p:sp>
        <p:nvSpPr>
          <p:cNvPr id="12" name="TextBox 11"/>
          <p:cNvSpPr txBox="1"/>
          <p:nvPr/>
        </p:nvSpPr>
        <p:spPr>
          <a:xfrm>
            <a:off x="2500298" y="3571876"/>
            <a:ext cx="418704" cy="369332"/>
          </a:xfrm>
          <a:prstGeom prst="rect">
            <a:avLst/>
          </a:prstGeom>
          <a:noFill/>
        </p:spPr>
        <p:txBody>
          <a:bodyPr wrap="none" rtlCol="0">
            <a:spAutoFit/>
          </a:bodyPr>
          <a:lstStyle/>
          <a:p>
            <a:r>
              <a:rPr lang="en-US" dirty="0" smtClean="0"/>
              <a:t>50</a:t>
            </a:r>
            <a:endParaRPr lang="en-GB" dirty="0"/>
          </a:p>
        </p:txBody>
      </p:sp>
      <p:cxnSp>
        <p:nvCxnSpPr>
          <p:cNvPr id="16" name="Straight Connector 15"/>
          <p:cNvCxnSpPr/>
          <p:nvPr/>
        </p:nvCxnSpPr>
        <p:spPr>
          <a:xfrm flipV="1">
            <a:off x="1547664" y="1916832"/>
            <a:ext cx="1080120" cy="1584176"/>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27784" y="1916832"/>
            <a:ext cx="432048" cy="792088"/>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27784" y="1988840"/>
            <a:ext cx="72008" cy="151216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547664" y="1916832"/>
            <a:ext cx="108012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547664" y="2708920"/>
            <a:ext cx="151216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59832" y="2708920"/>
            <a:ext cx="0" cy="79208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87624" y="4293096"/>
            <a:ext cx="752129" cy="369332"/>
          </a:xfrm>
          <a:prstGeom prst="rect">
            <a:avLst/>
          </a:prstGeom>
          <a:noFill/>
        </p:spPr>
        <p:txBody>
          <a:bodyPr wrap="none" rtlCol="0">
            <a:spAutoFit/>
          </a:bodyPr>
          <a:lstStyle/>
          <a:p>
            <a:r>
              <a:rPr lang="en-US" dirty="0" smtClean="0"/>
              <a:t>Rules:</a:t>
            </a:r>
            <a:endParaRPr lang="en-GB" dirty="0"/>
          </a:p>
        </p:txBody>
      </p:sp>
      <p:sp>
        <p:nvSpPr>
          <p:cNvPr id="32" name="TextBox 31"/>
          <p:cNvSpPr txBox="1"/>
          <p:nvPr/>
        </p:nvSpPr>
        <p:spPr>
          <a:xfrm>
            <a:off x="1907704" y="4509120"/>
            <a:ext cx="5843907" cy="1200329"/>
          </a:xfrm>
          <a:prstGeom prst="rect">
            <a:avLst/>
          </a:prstGeom>
          <a:noFill/>
        </p:spPr>
        <p:txBody>
          <a:bodyPr wrap="none" rtlCol="0">
            <a:spAutoFit/>
          </a:bodyPr>
          <a:lstStyle/>
          <a:p>
            <a:r>
              <a:rPr lang="en-US" dirty="0" smtClean="0"/>
              <a:t>Simultaneous choice if there is no room ,then  randomize to </a:t>
            </a:r>
          </a:p>
          <a:p>
            <a:r>
              <a:rPr lang="en-US" dirty="0" smtClean="0"/>
              <a:t>Ration </a:t>
            </a:r>
          </a:p>
          <a:p>
            <a:r>
              <a:rPr lang="en-US" dirty="0" smtClean="0"/>
              <a:t>Outcome :</a:t>
            </a:r>
            <a:r>
              <a:rPr lang="en-US" dirty="0" err="1" smtClean="0"/>
              <a:t>segretion</a:t>
            </a:r>
            <a:r>
              <a:rPr lang="en-US" dirty="0" smtClean="0"/>
              <a:t> </a:t>
            </a:r>
          </a:p>
          <a:p>
            <a:r>
              <a:rPr lang="en-US" dirty="0" smtClean="0"/>
              <a:t>Equal  :2 segregated </a:t>
            </a:r>
            <a:r>
              <a:rPr lang="en-US" dirty="0" err="1" smtClean="0"/>
              <a:t>equilibra</a:t>
            </a:r>
            <a:endParaRPr lang="en-GB" dirty="0"/>
          </a:p>
        </p:txBody>
      </p:sp>
      <p:sp>
        <p:nvSpPr>
          <p:cNvPr id="19" name="Date Placeholder 18"/>
          <p:cNvSpPr>
            <a:spLocks noGrp="1"/>
          </p:cNvSpPr>
          <p:nvPr>
            <p:ph type="dt" sz="half" idx="10"/>
          </p:nvPr>
        </p:nvSpPr>
        <p:spPr/>
        <p:txBody>
          <a:bodyPr/>
          <a:lstStyle/>
          <a:p>
            <a:fld id="{6269BB79-4EE2-45AE-862E-CCF5499D91DB}" type="datetime1">
              <a:rPr lang="en-GB" smtClean="0"/>
              <a:pPr/>
              <a:t>01/12/2013</a:t>
            </a:fld>
            <a:endParaRPr lang="en-GB"/>
          </a:p>
        </p:txBody>
      </p:sp>
      <p:sp>
        <p:nvSpPr>
          <p:cNvPr id="21" name="Slide Number Placeholder 20"/>
          <p:cNvSpPr>
            <a:spLocks noGrp="1"/>
          </p:cNvSpPr>
          <p:nvPr>
            <p:ph type="sldNum" sz="quarter" idx="12"/>
          </p:nvPr>
        </p:nvSpPr>
        <p:spPr/>
        <p:txBody>
          <a:bodyPr/>
          <a:lstStyle/>
          <a:p>
            <a:fld id="{1AC99574-BD32-4BAE-A6F6-2684FFE94A8F}" type="slidenum">
              <a:rPr lang="en-GB" smtClean="0"/>
              <a:pPr/>
              <a:t>72</a:t>
            </a:fld>
            <a:endParaRPr lang="en-GB"/>
          </a:p>
        </p:txBody>
      </p:sp>
      <p:sp>
        <p:nvSpPr>
          <p:cNvPr id="22" name="TextBox 21"/>
          <p:cNvSpPr txBox="1"/>
          <p:nvPr/>
        </p:nvSpPr>
        <p:spPr>
          <a:xfrm>
            <a:off x="4786314" y="3357562"/>
            <a:ext cx="3839000" cy="369332"/>
          </a:xfrm>
          <a:prstGeom prst="rect">
            <a:avLst/>
          </a:prstGeom>
          <a:noFill/>
        </p:spPr>
        <p:txBody>
          <a:bodyPr wrap="none" rtlCol="1">
            <a:spAutoFit/>
          </a:bodyPr>
          <a:lstStyle/>
          <a:p>
            <a:r>
              <a:rPr lang="en-US" dirty="0" smtClean="0"/>
              <a:t>No of people of your type in your town</a:t>
            </a:r>
            <a:endParaRPr lang="fa-IR" dirty="0"/>
          </a:p>
        </p:txBody>
      </p:sp>
      <p:sp>
        <p:nvSpPr>
          <p:cNvPr id="23" name="TextBox 22"/>
          <p:cNvSpPr txBox="1"/>
          <p:nvPr/>
        </p:nvSpPr>
        <p:spPr>
          <a:xfrm>
            <a:off x="1285852" y="857232"/>
            <a:ext cx="875303" cy="646331"/>
          </a:xfrm>
          <a:prstGeom prst="rect">
            <a:avLst/>
          </a:prstGeom>
          <a:noFill/>
        </p:spPr>
        <p:txBody>
          <a:bodyPr wrap="none" rtlCol="1">
            <a:spAutoFit/>
          </a:bodyPr>
          <a:lstStyle/>
          <a:p>
            <a:r>
              <a:rPr lang="en-US" dirty="0" smtClean="0"/>
              <a:t>Pay off </a:t>
            </a:r>
          </a:p>
          <a:p>
            <a:r>
              <a:rPr lang="en-US" dirty="0" smtClean="0"/>
              <a:t> of you</a:t>
            </a:r>
            <a:endParaRPr lang="fa-IR" dirty="0"/>
          </a:p>
        </p:txBody>
      </p:sp>
      <p:sp>
        <p:nvSpPr>
          <p:cNvPr id="26" name="TextBox 25"/>
          <p:cNvSpPr txBox="1"/>
          <p:nvPr/>
        </p:nvSpPr>
        <p:spPr>
          <a:xfrm>
            <a:off x="3214678" y="2500306"/>
            <a:ext cx="508473" cy="369332"/>
          </a:xfrm>
          <a:prstGeom prst="rect">
            <a:avLst/>
          </a:prstGeom>
          <a:noFill/>
        </p:spPr>
        <p:txBody>
          <a:bodyPr wrap="none" rtlCol="1">
            <a:spAutoFit/>
          </a:bodyPr>
          <a:lstStyle/>
          <a:p>
            <a:r>
              <a:rPr lang="en-US" dirty="0" smtClean="0"/>
              <a:t>1/2</a:t>
            </a:r>
            <a:endParaRPr lang="fa-I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404664"/>
            <a:ext cx="6700617" cy="3416320"/>
          </a:xfrm>
          <a:prstGeom prst="rect">
            <a:avLst/>
          </a:prstGeom>
          <a:noFill/>
        </p:spPr>
        <p:txBody>
          <a:bodyPr wrap="none" rtlCol="0">
            <a:spAutoFit/>
          </a:bodyPr>
          <a:lstStyle/>
          <a:p>
            <a:r>
              <a:rPr lang="en-US" dirty="0" smtClean="0"/>
              <a:t>NE : Two segregated NE tall in west short in east vice versa ( stable )</a:t>
            </a:r>
          </a:p>
          <a:p>
            <a:r>
              <a:rPr lang="en-US" dirty="0" smtClean="0"/>
              <a:t>Integrated  NE : ½ of each in each town  ( not stable weak equilibrate)</a:t>
            </a:r>
          </a:p>
          <a:p>
            <a:r>
              <a:rPr lang="en-US" dirty="0" smtClean="0"/>
              <a:t>Tipping point </a:t>
            </a:r>
          </a:p>
          <a:p>
            <a:r>
              <a:rPr lang="en-US" dirty="0" smtClean="0"/>
              <a:t>-all choose same two  and get randomized .</a:t>
            </a:r>
          </a:p>
          <a:p>
            <a:r>
              <a:rPr lang="en-US" dirty="0" smtClean="0"/>
              <a:t>Lesson :seemingly irrelevant details can matter.</a:t>
            </a:r>
          </a:p>
          <a:p>
            <a:r>
              <a:rPr lang="en-US" dirty="0" smtClean="0"/>
              <a:t>Having society randomize for you ended up better then active choice</a:t>
            </a:r>
          </a:p>
          <a:p>
            <a:r>
              <a:rPr lang="en-US" dirty="0" smtClean="0"/>
              <a:t>Lesson : </a:t>
            </a:r>
          </a:p>
          <a:p>
            <a:r>
              <a:rPr lang="en-US" dirty="0" smtClean="0"/>
              <a:t>1-sociology seeing segregation  </a:t>
            </a:r>
          </a:p>
          <a:p>
            <a:r>
              <a:rPr lang="en-US" dirty="0" smtClean="0"/>
              <a:t>Preference for segregation </a:t>
            </a:r>
          </a:p>
          <a:p>
            <a:r>
              <a:rPr lang="en-US" dirty="0" smtClean="0"/>
              <a:t>2-policy randomization busing </a:t>
            </a:r>
          </a:p>
          <a:p>
            <a:r>
              <a:rPr lang="en-US" dirty="0" smtClean="0"/>
              <a:t>3-induvidual randomization NE.</a:t>
            </a:r>
          </a:p>
          <a:p>
            <a:endParaRPr lang="en-GB" dirty="0"/>
          </a:p>
        </p:txBody>
      </p:sp>
      <p:sp>
        <p:nvSpPr>
          <p:cNvPr id="4" name="TextBox 3"/>
          <p:cNvSpPr txBox="1"/>
          <p:nvPr/>
        </p:nvSpPr>
        <p:spPr>
          <a:xfrm>
            <a:off x="1187624" y="3789040"/>
            <a:ext cx="3067571" cy="646331"/>
          </a:xfrm>
          <a:prstGeom prst="rect">
            <a:avLst/>
          </a:prstGeom>
          <a:noFill/>
        </p:spPr>
        <p:txBody>
          <a:bodyPr wrap="none" rtlCol="0">
            <a:spAutoFit/>
          </a:bodyPr>
          <a:lstStyle/>
          <a:p>
            <a:r>
              <a:rPr lang="en-US" dirty="0" smtClean="0"/>
              <a:t>Example : Rock   ,paper ,sassier</a:t>
            </a:r>
          </a:p>
          <a:p>
            <a:endParaRPr lang="en-GB" dirty="0"/>
          </a:p>
        </p:txBody>
      </p:sp>
      <p:sp>
        <p:nvSpPr>
          <p:cNvPr id="5" name="TextBox 4"/>
          <p:cNvSpPr txBox="1"/>
          <p:nvPr/>
        </p:nvSpPr>
        <p:spPr>
          <a:xfrm>
            <a:off x="1115616" y="4653136"/>
            <a:ext cx="309700" cy="369332"/>
          </a:xfrm>
          <a:prstGeom prst="rect">
            <a:avLst/>
          </a:prstGeom>
          <a:noFill/>
        </p:spPr>
        <p:txBody>
          <a:bodyPr wrap="none" rtlCol="0">
            <a:spAutoFit/>
          </a:bodyPr>
          <a:lstStyle/>
          <a:p>
            <a:r>
              <a:rPr lang="en-US" dirty="0" smtClean="0"/>
              <a:t>R</a:t>
            </a:r>
            <a:endParaRPr lang="en-GB" dirty="0"/>
          </a:p>
        </p:txBody>
      </p:sp>
      <p:sp>
        <p:nvSpPr>
          <p:cNvPr id="6" name="TextBox 5"/>
          <p:cNvSpPr txBox="1"/>
          <p:nvPr/>
        </p:nvSpPr>
        <p:spPr>
          <a:xfrm>
            <a:off x="1115616" y="5085184"/>
            <a:ext cx="290464" cy="369332"/>
          </a:xfrm>
          <a:prstGeom prst="rect">
            <a:avLst/>
          </a:prstGeom>
          <a:noFill/>
        </p:spPr>
        <p:txBody>
          <a:bodyPr wrap="none" rtlCol="0">
            <a:spAutoFit/>
          </a:bodyPr>
          <a:lstStyle/>
          <a:p>
            <a:r>
              <a:rPr lang="en-US" dirty="0" smtClean="0"/>
              <a:t>S</a:t>
            </a:r>
            <a:endParaRPr lang="en-GB" dirty="0"/>
          </a:p>
        </p:txBody>
      </p:sp>
      <p:sp>
        <p:nvSpPr>
          <p:cNvPr id="8" name="TextBox 7"/>
          <p:cNvSpPr txBox="1"/>
          <p:nvPr/>
        </p:nvSpPr>
        <p:spPr>
          <a:xfrm>
            <a:off x="1115616" y="5589240"/>
            <a:ext cx="303288" cy="369332"/>
          </a:xfrm>
          <a:prstGeom prst="rect">
            <a:avLst/>
          </a:prstGeom>
          <a:noFill/>
        </p:spPr>
        <p:txBody>
          <a:bodyPr wrap="none" rtlCol="0">
            <a:spAutoFit/>
          </a:bodyPr>
          <a:lstStyle/>
          <a:p>
            <a:r>
              <a:rPr lang="en-US" dirty="0" smtClean="0"/>
              <a:t>P</a:t>
            </a:r>
            <a:endParaRPr lang="en-GB" dirty="0"/>
          </a:p>
        </p:txBody>
      </p:sp>
      <p:sp>
        <p:nvSpPr>
          <p:cNvPr id="9" name="TextBox 8"/>
          <p:cNvSpPr txBox="1"/>
          <p:nvPr/>
        </p:nvSpPr>
        <p:spPr>
          <a:xfrm>
            <a:off x="1763688" y="4437112"/>
            <a:ext cx="309700" cy="369332"/>
          </a:xfrm>
          <a:prstGeom prst="rect">
            <a:avLst/>
          </a:prstGeom>
          <a:noFill/>
        </p:spPr>
        <p:txBody>
          <a:bodyPr wrap="none" rtlCol="0">
            <a:spAutoFit/>
          </a:bodyPr>
          <a:lstStyle/>
          <a:p>
            <a:r>
              <a:rPr lang="en-US" dirty="0" smtClean="0"/>
              <a:t>R</a:t>
            </a:r>
            <a:endParaRPr lang="en-GB" dirty="0"/>
          </a:p>
        </p:txBody>
      </p:sp>
      <p:sp>
        <p:nvSpPr>
          <p:cNvPr id="10" name="TextBox 9"/>
          <p:cNvSpPr txBox="1"/>
          <p:nvPr/>
        </p:nvSpPr>
        <p:spPr>
          <a:xfrm>
            <a:off x="2483768" y="4437112"/>
            <a:ext cx="290464" cy="369332"/>
          </a:xfrm>
          <a:prstGeom prst="rect">
            <a:avLst/>
          </a:prstGeom>
          <a:noFill/>
        </p:spPr>
        <p:txBody>
          <a:bodyPr wrap="none" rtlCol="0">
            <a:spAutoFit/>
          </a:bodyPr>
          <a:lstStyle/>
          <a:p>
            <a:r>
              <a:rPr lang="en-US" dirty="0" smtClean="0"/>
              <a:t>S</a:t>
            </a:r>
            <a:endParaRPr lang="en-GB" dirty="0"/>
          </a:p>
        </p:txBody>
      </p:sp>
      <p:sp>
        <p:nvSpPr>
          <p:cNvPr id="11" name="TextBox 10"/>
          <p:cNvSpPr txBox="1"/>
          <p:nvPr/>
        </p:nvSpPr>
        <p:spPr>
          <a:xfrm>
            <a:off x="3203848" y="4437112"/>
            <a:ext cx="303288" cy="369332"/>
          </a:xfrm>
          <a:prstGeom prst="rect">
            <a:avLst/>
          </a:prstGeom>
          <a:noFill/>
        </p:spPr>
        <p:txBody>
          <a:bodyPr wrap="none" rtlCol="0">
            <a:spAutoFit/>
          </a:bodyPr>
          <a:lstStyle/>
          <a:p>
            <a:r>
              <a:rPr lang="en-US" dirty="0" smtClean="0"/>
              <a:t>P</a:t>
            </a:r>
            <a:endParaRPr lang="en-GB" dirty="0"/>
          </a:p>
        </p:txBody>
      </p:sp>
      <p:cxnSp>
        <p:nvCxnSpPr>
          <p:cNvPr id="13" name="Straight Connector 12"/>
          <p:cNvCxnSpPr/>
          <p:nvPr/>
        </p:nvCxnSpPr>
        <p:spPr>
          <a:xfrm>
            <a:off x="1547664" y="4797152"/>
            <a:ext cx="22322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47664" y="4797152"/>
            <a:ext cx="0" cy="1296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47664" y="6093296"/>
            <a:ext cx="22322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79912" y="4797152"/>
            <a:ext cx="0" cy="1296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67744" y="4797152"/>
            <a:ext cx="0" cy="1296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87824" y="4797152"/>
            <a:ext cx="0" cy="1296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47664" y="5229200"/>
            <a:ext cx="22322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47664" y="5661248"/>
            <a:ext cx="22322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619672" y="4797152"/>
            <a:ext cx="476412" cy="369332"/>
          </a:xfrm>
          <a:prstGeom prst="rect">
            <a:avLst/>
          </a:prstGeom>
          <a:noFill/>
        </p:spPr>
        <p:txBody>
          <a:bodyPr wrap="none" rtlCol="0">
            <a:spAutoFit/>
          </a:bodyPr>
          <a:lstStyle/>
          <a:p>
            <a:r>
              <a:rPr lang="en-US" dirty="0" smtClean="0"/>
              <a:t>0,0</a:t>
            </a:r>
            <a:endParaRPr lang="en-GB" dirty="0"/>
          </a:p>
        </p:txBody>
      </p:sp>
      <p:sp>
        <p:nvSpPr>
          <p:cNvPr id="37" name="TextBox 36"/>
          <p:cNvSpPr txBox="1"/>
          <p:nvPr/>
        </p:nvSpPr>
        <p:spPr>
          <a:xfrm>
            <a:off x="2339752" y="4869160"/>
            <a:ext cx="546945" cy="369332"/>
          </a:xfrm>
          <a:prstGeom prst="rect">
            <a:avLst/>
          </a:prstGeom>
          <a:noFill/>
        </p:spPr>
        <p:txBody>
          <a:bodyPr wrap="none" rtlCol="0">
            <a:spAutoFit/>
          </a:bodyPr>
          <a:lstStyle/>
          <a:p>
            <a:r>
              <a:rPr lang="en-US" dirty="0" smtClean="0"/>
              <a:t>1,-1</a:t>
            </a:r>
            <a:endParaRPr lang="en-GB" dirty="0"/>
          </a:p>
        </p:txBody>
      </p:sp>
      <p:sp>
        <p:nvSpPr>
          <p:cNvPr id="38" name="TextBox 37"/>
          <p:cNvSpPr txBox="1"/>
          <p:nvPr/>
        </p:nvSpPr>
        <p:spPr>
          <a:xfrm>
            <a:off x="3059832" y="4797152"/>
            <a:ext cx="546945" cy="369332"/>
          </a:xfrm>
          <a:prstGeom prst="rect">
            <a:avLst/>
          </a:prstGeom>
          <a:noFill/>
        </p:spPr>
        <p:txBody>
          <a:bodyPr wrap="none" rtlCol="0">
            <a:spAutoFit/>
          </a:bodyPr>
          <a:lstStyle/>
          <a:p>
            <a:r>
              <a:rPr lang="en-US" dirty="0" smtClean="0"/>
              <a:t>-1,1</a:t>
            </a:r>
            <a:endParaRPr lang="en-GB" dirty="0"/>
          </a:p>
        </p:txBody>
      </p:sp>
      <p:sp>
        <p:nvSpPr>
          <p:cNvPr id="39" name="TextBox 38"/>
          <p:cNvSpPr txBox="1"/>
          <p:nvPr/>
        </p:nvSpPr>
        <p:spPr>
          <a:xfrm>
            <a:off x="1619672" y="5229200"/>
            <a:ext cx="546945" cy="369332"/>
          </a:xfrm>
          <a:prstGeom prst="rect">
            <a:avLst/>
          </a:prstGeom>
          <a:noFill/>
        </p:spPr>
        <p:txBody>
          <a:bodyPr wrap="none" rtlCol="0">
            <a:spAutoFit/>
          </a:bodyPr>
          <a:lstStyle/>
          <a:p>
            <a:r>
              <a:rPr lang="en-US" dirty="0" smtClean="0"/>
              <a:t>-1,1</a:t>
            </a:r>
            <a:endParaRPr lang="en-GB" dirty="0"/>
          </a:p>
        </p:txBody>
      </p:sp>
      <p:sp>
        <p:nvSpPr>
          <p:cNvPr id="40" name="TextBox 39"/>
          <p:cNvSpPr txBox="1"/>
          <p:nvPr/>
        </p:nvSpPr>
        <p:spPr>
          <a:xfrm>
            <a:off x="2339752" y="5229200"/>
            <a:ext cx="476412" cy="369332"/>
          </a:xfrm>
          <a:prstGeom prst="rect">
            <a:avLst/>
          </a:prstGeom>
          <a:noFill/>
        </p:spPr>
        <p:txBody>
          <a:bodyPr wrap="none" rtlCol="0">
            <a:spAutoFit/>
          </a:bodyPr>
          <a:lstStyle/>
          <a:p>
            <a:r>
              <a:rPr lang="en-US" dirty="0" smtClean="0"/>
              <a:t>0,0</a:t>
            </a:r>
            <a:endParaRPr lang="en-GB" dirty="0"/>
          </a:p>
        </p:txBody>
      </p:sp>
      <p:sp>
        <p:nvSpPr>
          <p:cNvPr id="41" name="TextBox 40"/>
          <p:cNvSpPr txBox="1"/>
          <p:nvPr/>
        </p:nvSpPr>
        <p:spPr>
          <a:xfrm>
            <a:off x="3131840" y="5229200"/>
            <a:ext cx="546945" cy="369332"/>
          </a:xfrm>
          <a:prstGeom prst="rect">
            <a:avLst/>
          </a:prstGeom>
          <a:noFill/>
        </p:spPr>
        <p:txBody>
          <a:bodyPr wrap="none" rtlCol="0">
            <a:spAutoFit/>
          </a:bodyPr>
          <a:lstStyle/>
          <a:p>
            <a:r>
              <a:rPr lang="en-US" dirty="0" smtClean="0"/>
              <a:t>1,-1</a:t>
            </a:r>
            <a:endParaRPr lang="en-GB" dirty="0"/>
          </a:p>
        </p:txBody>
      </p:sp>
      <p:sp>
        <p:nvSpPr>
          <p:cNvPr id="42" name="TextBox 41"/>
          <p:cNvSpPr txBox="1"/>
          <p:nvPr/>
        </p:nvSpPr>
        <p:spPr>
          <a:xfrm>
            <a:off x="1619672" y="5661248"/>
            <a:ext cx="546945" cy="369332"/>
          </a:xfrm>
          <a:prstGeom prst="rect">
            <a:avLst/>
          </a:prstGeom>
          <a:noFill/>
        </p:spPr>
        <p:txBody>
          <a:bodyPr wrap="none" rtlCol="0">
            <a:spAutoFit/>
          </a:bodyPr>
          <a:lstStyle/>
          <a:p>
            <a:r>
              <a:rPr lang="en-US" dirty="0" smtClean="0"/>
              <a:t>1,-1</a:t>
            </a:r>
            <a:endParaRPr lang="en-GB" dirty="0"/>
          </a:p>
        </p:txBody>
      </p:sp>
      <p:sp>
        <p:nvSpPr>
          <p:cNvPr id="43" name="TextBox 42"/>
          <p:cNvSpPr txBox="1"/>
          <p:nvPr/>
        </p:nvSpPr>
        <p:spPr>
          <a:xfrm>
            <a:off x="2339752" y="5661248"/>
            <a:ext cx="546945" cy="369332"/>
          </a:xfrm>
          <a:prstGeom prst="rect">
            <a:avLst/>
          </a:prstGeom>
          <a:noFill/>
        </p:spPr>
        <p:txBody>
          <a:bodyPr wrap="none" rtlCol="0">
            <a:spAutoFit/>
          </a:bodyPr>
          <a:lstStyle/>
          <a:p>
            <a:r>
              <a:rPr lang="en-US" dirty="0" smtClean="0"/>
              <a:t>-1,1</a:t>
            </a:r>
            <a:endParaRPr lang="en-GB" dirty="0"/>
          </a:p>
        </p:txBody>
      </p:sp>
      <p:sp>
        <p:nvSpPr>
          <p:cNvPr id="44" name="TextBox 43"/>
          <p:cNvSpPr txBox="1"/>
          <p:nvPr/>
        </p:nvSpPr>
        <p:spPr>
          <a:xfrm>
            <a:off x="3131840" y="5661248"/>
            <a:ext cx="476412" cy="369332"/>
          </a:xfrm>
          <a:prstGeom prst="rect">
            <a:avLst/>
          </a:prstGeom>
          <a:noFill/>
        </p:spPr>
        <p:txBody>
          <a:bodyPr wrap="none" rtlCol="0">
            <a:spAutoFit/>
          </a:bodyPr>
          <a:lstStyle/>
          <a:p>
            <a:r>
              <a:rPr lang="en-US" dirty="0" smtClean="0"/>
              <a:t>0,0</a:t>
            </a:r>
            <a:endParaRPr lang="en-GB" dirty="0"/>
          </a:p>
        </p:txBody>
      </p:sp>
      <p:sp>
        <p:nvSpPr>
          <p:cNvPr id="45" name="TextBox 44"/>
          <p:cNvSpPr txBox="1"/>
          <p:nvPr/>
        </p:nvSpPr>
        <p:spPr>
          <a:xfrm>
            <a:off x="4355976" y="3789040"/>
            <a:ext cx="769763" cy="369332"/>
          </a:xfrm>
          <a:prstGeom prst="rect">
            <a:avLst/>
          </a:prstGeom>
          <a:noFill/>
        </p:spPr>
        <p:txBody>
          <a:bodyPr wrap="none" rtlCol="0">
            <a:spAutoFit/>
          </a:bodyPr>
          <a:lstStyle/>
          <a:p>
            <a:r>
              <a:rPr lang="en-US" dirty="0" smtClean="0"/>
              <a:t>No NE</a:t>
            </a:r>
            <a:endParaRPr lang="en-GB" dirty="0"/>
          </a:p>
        </p:txBody>
      </p:sp>
      <p:sp>
        <p:nvSpPr>
          <p:cNvPr id="46" name="TextBox 45"/>
          <p:cNvSpPr txBox="1"/>
          <p:nvPr/>
        </p:nvSpPr>
        <p:spPr>
          <a:xfrm>
            <a:off x="4211960" y="4149080"/>
            <a:ext cx="1659942" cy="369332"/>
          </a:xfrm>
          <a:prstGeom prst="rect">
            <a:avLst/>
          </a:prstGeom>
          <a:noFill/>
        </p:spPr>
        <p:txBody>
          <a:bodyPr wrap="none" rtlCol="0">
            <a:spAutoFit/>
          </a:bodyPr>
          <a:lstStyle/>
          <a:p>
            <a:r>
              <a:rPr lang="en-US" dirty="0" err="1" smtClean="0"/>
              <a:t>Strategi</a:t>
            </a:r>
            <a:r>
              <a:rPr lang="en-US" dirty="0" smtClean="0"/>
              <a:t> </a:t>
            </a:r>
            <a:r>
              <a:rPr lang="en-US" dirty="0" err="1" smtClean="0"/>
              <a:t>es:R,P,S</a:t>
            </a:r>
            <a:endParaRPr lang="en-GB" dirty="0"/>
          </a:p>
        </p:txBody>
      </p:sp>
      <p:sp>
        <p:nvSpPr>
          <p:cNvPr id="47" name="TextBox 46"/>
          <p:cNvSpPr txBox="1"/>
          <p:nvPr/>
        </p:nvSpPr>
        <p:spPr>
          <a:xfrm>
            <a:off x="1571604" y="6286520"/>
            <a:ext cx="4771756" cy="369332"/>
          </a:xfrm>
          <a:prstGeom prst="rect">
            <a:avLst/>
          </a:prstGeom>
          <a:noFill/>
        </p:spPr>
        <p:txBody>
          <a:bodyPr wrap="none" rtlCol="0">
            <a:spAutoFit/>
          </a:bodyPr>
          <a:lstStyle/>
          <a:p>
            <a:r>
              <a:rPr lang="en-US" dirty="0" smtClean="0"/>
              <a:t>Claim : each player  chooses (1/3,1/3,1/3) is NE . </a:t>
            </a:r>
            <a:endParaRPr lang="en-GB" dirty="0"/>
          </a:p>
        </p:txBody>
      </p:sp>
      <p:sp>
        <p:nvSpPr>
          <p:cNvPr id="48" name="TextBox 47"/>
          <p:cNvSpPr txBox="1"/>
          <p:nvPr/>
        </p:nvSpPr>
        <p:spPr>
          <a:xfrm>
            <a:off x="4139952" y="4869160"/>
            <a:ext cx="3022559" cy="369332"/>
          </a:xfrm>
          <a:prstGeom prst="rect">
            <a:avLst/>
          </a:prstGeom>
          <a:noFill/>
        </p:spPr>
        <p:txBody>
          <a:bodyPr wrap="none" rtlCol="0">
            <a:spAutoFit/>
          </a:bodyPr>
          <a:lstStyle/>
          <a:p>
            <a:r>
              <a:rPr lang="en-US" dirty="0" smtClean="0"/>
              <a:t>Expected pay off (1/3,1/3,1/3)</a:t>
            </a:r>
            <a:endParaRPr lang="en-GB" dirty="0"/>
          </a:p>
        </p:txBody>
      </p:sp>
      <p:sp>
        <p:nvSpPr>
          <p:cNvPr id="49" name="TextBox 48"/>
          <p:cNvSpPr txBox="1"/>
          <p:nvPr/>
        </p:nvSpPr>
        <p:spPr>
          <a:xfrm>
            <a:off x="4139952" y="5373216"/>
            <a:ext cx="3076483" cy="923330"/>
          </a:xfrm>
          <a:prstGeom prst="rect">
            <a:avLst/>
          </a:prstGeom>
          <a:noFill/>
        </p:spPr>
        <p:txBody>
          <a:bodyPr wrap="none" rtlCol="0">
            <a:spAutoFit/>
          </a:bodyPr>
          <a:lstStyle/>
          <a:p>
            <a:r>
              <a:rPr lang="en-US" dirty="0" smtClean="0"/>
              <a:t>EP(R)=1/3[0]+1/3[1]+1/3[-1]=0</a:t>
            </a:r>
          </a:p>
          <a:p>
            <a:r>
              <a:rPr lang="en-US" dirty="0" smtClean="0"/>
              <a:t>EP(S)=1/3[-1]+1/3[0]+1/3[1]=0</a:t>
            </a:r>
          </a:p>
          <a:p>
            <a:r>
              <a:rPr lang="en-US" dirty="0" smtClean="0"/>
              <a:t>EP(P)=1/3[1]+1/3[-1]+1/3[0]=0</a:t>
            </a:r>
            <a:endParaRPr lang="en-GB" dirty="0"/>
          </a:p>
        </p:txBody>
      </p:sp>
      <p:sp>
        <p:nvSpPr>
          <p:cNvPr id="58" name="Date Placeholder 57"/>
          <p:cNvSpPr>
            <a:spLocks noGrp="1"/>
          </p:cNvSpPr>
          <p:nvPr>
            <p:ph type="dt" sz="half" idx="10"/>
          </p:nvPr>
        </p:nvSpPr>
        <p:spPr/>
        <p:txBody>
          <a:bodyPr/>
          <a:lstStyle/>
          <a:p>
            <a:fld id="{EFFC6D5E-E2A3-475E-8F11-F0B26AE48562}" type="datetime1">
              <a:rPr lang="en-GB" smtClean="0"/>
              <a:pPr/>
              <a:t>01/12/2013</a:t>
            </a:fld>
            <a:endParaRPr lang="en-GB" dirty="0"/>
          </a:p>
        </p:txBody>
      </p:sp>
      <p:sp>
        <p:nvSpPr>
          <p:cNvPr id="59" name="Slide Number Placeholder 58"/>
          <p:cNvSpPr>
            <a:spLocks noGrp="1"/>
          </p:cNvSpPr>
          <p:nvPr>
            <p:ph type="sldNum" sz="quarter" idx="12"/>
          </p:nvPr>
        </p:nvSpPr>
        <p:spPr/>
        <p:txBody>
          <a:bodyPr/>
          <a:lstStyle/>
          <a:p>
            <a:fld id="{1AC99574-BD32-4BAE-A6F6-2684FFE94A8F}" type="slidenum">
              <a:rPr lang="en-GB" smtClean="0"/>
              <a:pPr/>
              <a:t>73</a:t>
            </a:fld>
            <a:endParaRPr lang="en-GB"/>
          </a:p>
        </p:txBody>
      </p:sp>
      <p:sp>
        <p:nvSpPr>
          <p:cNvPr id="50" name="TextBox 49"/>
          <p:cNvSpPr txBox="1"/>
          <p:nvPr/>
        </p:nvSpPr>
        <p:spPr>
          <a:xfrm>
            <a:off x="4220344" y="4661520"/>
            <a:ext cx="4649927" cy="369332"/>
          </a:xfrm>
          <a:prstGeom prst="rect">
            <a:avLst/>
          </a:prstGeom>
          <a:noFill/>
        </p:spPr>
        <p:txBody>
          <a:bodyPr wrap="none" rtlCol="0">
            <a:spAutoFit/>
          </a:bodyPr>
          <a:lstStyle/>
          <a:p>
            <a:r>
              <a:rPr lang="en-US" dirty="0" smtClean="0"/>
              <a:t>Claim : each player  chooses (1/3,1/3,1/3) is BR </a:t>
            </a:r>
            <a:endParaRPr lang="en-GB"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76672"/>
            <a:ext cx="1570173" cy="461665"/>
          </a:xfrm>
          <a:prstGeom prst="rect">
            <a:avLst/>
          </a:prstGeom>
          <a:noFill/>
        </p:spPr>
        <p:txBody>
          <a:bodyPr wrap="none" rtlCol="0">
            <a:spAutoFit/>
          </a:bodyPr>
          <a:lstStyle/>
          <a:p>
            <a:r>
              <a:rPr lang="en-US" sz="2400" dirty="0" smtClean="0">
                <a:solidFill>
                  <a:srgbClr val="FF0000"/>
                </a:solidFill>
              </a:rPr>
              <a:t>Definition: </a:t>
            </a:r>
            <a:endParaRPr lang="en-GB" sz="2400" dirty="0">
              <a:solidFill>
                <a:srgbClr val="FF0000"/>
              </a:solidFill>
            </a:endParaRPr>
          </a:p>
        </p:txBody>
      </p:sp>
      <p:sp>
        <p:nvSpPr>
          <p:cNvPr id="5" name="TextBox 4"/>
          <p:cNvSpPr txBox="1"/>
          <p:nvPr/>
        </p:nvSpPr>
        <p:spPr>
          <a:xfrm>
            <a:off x="2123728" y="548680"/>
            <a:ext cx="1899559" cy="369332"/>
          </a:xfrm>
          <a:prstGeom prst="rect">
            <a:avLst/>
          </a:prstGeom>
          <a:noFill/>
        </p:spPr>
        <p:txBody>
          <a:bodyPr wrap="none" rtlCol="0">
            <a:spAutoFit/>
          </a:bodyPr>
          <a:lstStyle/>
          <a:p>
            <a:r>
              <a:rPr lang="en-US" dirty="0" smtClean="0"/>
              <a:t>A mixed  </a:t>
            </a:r>
            <a:r>
              <a:rPr lang="en-US" dirty="0" err="1" smtClean="0"/>
              <a:t>strstargy</a:t>
            </a:r>
            <a:r>
              <a:rPr lang="en-US" dirty="0" smtClean="0"/>
              <a:t> </a:t>
            </a:r>
            <a:endParaRPr lang="en-GB" dirty="0"/>
          </a:p>
        </p:txBody>
      </p:sp>
      <p:graphicFrame>
        <p:nvGraphicFramePr>
          <p:cNvPr id="6" name="Object 5"/>
          <p:cNvGraphicFramePr>
            <a:graphicFrameLocks noChangeAspect="1"/>
          </p:cNvGraphicFramePr>
          <p:nvPr/>
        </p:nvGraphicFramePr>
        <p:xfrm>
          <a:off x="3995936" y="476672"/>
          <a:ext cx="336037" cy="432048"/>
        </p:xfrm>
        <a:graphic>
          <a:graphicData uri="http://schemas.openxmlformats.org/presentationml/2006/ole">
            <p:oleObj spid="_x0000_s75778" name="Equation" r:id="rId3" imgW="177480" imgH="228600" progId="Equation.3">
              <p:embed/>
            </p:oleObj>
          </a:graphicData>
        </a:graphic>
      </p:graphicFrame>
      <p:sp>
        <p:nvSpPr>
          <p:cNvPr id="8" name="TextBox 7"/>
          <p:cNvSpPr txBox="1"/>
          <p:nvPr/>
        </p:nvSpPr>
        <p:spPr>
          <a:xfrm>
            <a:off x="4283968" y="548680"/>
            <a:ext cx="4066691" cy="646331"/>
          </a:xfrm>
          <a:prstGeom prst="rect">
            <a:avLst/>
          </a:prstGeom>
          <a:noFill/>
        </p:spPr>
        <p:txBody>
          <a:bodyPr wrap="none" rtlCol="0">
            <a:spAutoFit/>
          </a:bodyPr>
          <a:lstStyle/>
          <a:p>
            <a:r>
              <a:rPr lang="en-US" dirty="0" smtClean="0"/>
              <a:t>Is randomization over  </a:t>
            </a:r>
            <a:r>
              <a:rPr lang="en-US" dirty="0" err="1" smtClean="0"/>
              <a:t>i’s</a:t>
            </a:r>
            <a:r>
              <a:rPr lang="en-US" dirty="0" smtClean="0"/>
              <a:t> pure strategies .</a:t>
            </a:r>
          </a:p>
          <a:p>
            <a:endParaRPr lang="en-GB" dirty="0"/>
          </a:p>
        </p:txBody>
      </p:sp>
      <p:graphicFrame>
        <p:nvGraphicFramePr>
          <p:cNvPr id="75779" name="Object 3"/>
          <p:cNvGraphicFramePr>
            <a:graphicFrameLocks noChangeAspect="1"/>
          </p:cNvGraphicFramePr>
          <p:nvPr/>
        </p:nvGraphicFramePr>
        <p:xfrm>
          <a:off x="755576" y="1196752"/>
          <a:ext cx="746125" cy="431800"/>
        </p:xfrm>
        <a:graphic>
          <a:graphicData uri="http://schemas.openxmlformats.org/presentationml/2006/ole">
            <p:oleObj spid="_x0000_s75779" name="Equation" r:id="rId4" imgW="393480" imgH="228600" progId="Equation.3">
              <p:embed/>
            </p:oleObj>
          </a:graphicData>
        </a:graphic>
      </p:graphicFrame>
      <p:sp>
        <p:nvSpPr>
          <p:cNvPr id="10" name="TextBox 9"/>
          <p:cNvSpPr txBox="1"/>
          <p:nvPr/>
        </p:nvSpPr>
        <p:spPr>
          <a:xfrm>
            <a:off x="1547664" y="1196752"/>
            <a:ext cx="2256323" cy="369332"/>
          </a:xfrm>
          <a:prstGeom prst="rect">
            <a:avLst/>
          </a:prstGeom>
          <a:noFill/>
        </p:spPr>
        <p:txBody>
          <a:bodyPr wrap="none" rtlCol="0">
            <a:spAutoFit/>
          </a:bodyPr>
          <a:lstStyle/>
          <a:p>
            <a:r>
              <a:rPr lang="en-US" dirty="0" smtClean="0"/>
              <a:t>Is the probability that </a:t>
            </a:r>
            <a:endParaRPr lang="en-GB" dirty="0"/>
          </a:p>
        </p:txBody>
      </p:sp>
      <p:graphicFrame>
        <p:nvGraphicFramePr>
          <p:cNvPr id="75780" name="Object 4"/>
          <p:cNvGraphicFramePr>
            <a:graphicFrameLocks noChangeAspect="1"/>
          </p:cNvGraphicFramePr>
          <p:nvPr/>
        </p:nvGraphicFramePr>
        <p:xfrm>
          <a:off x="3707904" y="1196752"/>
          <a:ext cx="336550" cy="431800"/>
        </p:xfrm>
        <a:graphic>
          <a:graphicData uri="http://schemas.openxmlformats.org/presentationml/2006/ole">
            <p:oleObj spid="_x0000_s75780" name="Equation" r:id="rId5" imgW="177480" imgH="228600" progId="Equation.3">
              <p:embed/>
            </p:oleObj>
          </a:graphicData>
        </a:graphic>
      </p:graphicFrame>
      <p:sp>
        <p:nvSpPr>
          <p:cNvPr id="12" name="TextBox 11"/>
          <p:cNvSpPr txBox="1"/>
          <p:nvPr/>
        </p:nvSpPr>
        <p:spPr>
          <a:xfrm>
            <a:off x="4067944" y="1196752"/>
            <a:ext cx="2496646" cy="369332"/>
          </a:xfrm>
          <a:prstGeom prst="rect">
            <a:avLst/>
          </a:prstGeom>
          <a:noFill/>
        </p:spPr>
        <p:txBody>
          <a:bodyPr wrap="none" rtlCol="0">
            <a:spAutoFit/>
          </a:bodyPr>
          <a:lstStyle/>
          <a:p>
            <a:r>
              <a:rPr lang="en-US" dirty="0" smtClean="0"/>
              <a:t>assigns to pure strategy  </a:t>
            </a:r>
            <a:endParaRPr lang="en-GB" dirty="0"/>
          </a:p>
        </p:txBody>
      </p:sp>
      <p:graphicFrame>
        <p:nvGraphicFramePr>
          <p:cNvPr id="75781" name="Object 5"/>
          <p:cNvGraphicFramePr>
            <a:graphicFrameLocks noChangeAspect="1"/>
          </p:cNvGraphicFramePr>
          <p:nvPr/>
        </p:nvGraphicFramePr>
        <p:xfrm>
          <a:off x="6372200" y="1052736"/>
          <a:ext cx="360040" cy="586413"/>
        </p:xfrm>
        <a:graphic>
          <a:graphicData uri="http://schemas.openxmlformats.org/presentationml/2006/ole">
            <p:oleObj spid="_x0000_s75781" name="Equation" r:id="rId6" imgW="139680" imgH="228600" progId="Equation.3">
              <p:embed/>
            </p:oleObj>
          </a:graphicData>
        </a:graphic>
      </p:graphicFrame>
      <p:sp>
        <p:nvSpPr>
          <p:cNvPr id="14" name="TextBox 13"/>
          <p:cNvSpPr txBox="1"/>
          <p:nvPr/>
        </p:nvSpPr>
        <p:spPr>
          <a:xfrm>
            <a:off x="6732240" y="1196752"/>
            <a:ext cx="242374" cy="369332"/>
          </a:xfrm>
          <a:prstGeom prst="rect">
            <a:avLst/>
          </a:prstGeom>
          <a:noFill/>
        </p:spPr>
        <p:txBody>
          <a:bodyPr wrap="none" rtlCol="0">
            <a:spAutoFit/>
          </a:bodyPr>
          <a:lstStyle/>
          <a:p>
            <a:r>
              <a:rPr lang="en-US" dirty="0" smtClean="0"/>
              <a:t>.</a:t>
            </a:r>
            <a:endParaRPr lang="en-GB" dirty="0"/>
          </a:p>
        </p:txBody>
      </p:sp>
      <p:graphicFrame>
        <p:nvGraphicFramePr>
          <p:cNvPr id="75782" name="Object 6"/>
          <p:cNvGraphicFramePr>
            <a:graphicFrameLocks noChangeAspect="1"/>
          </p:cNvGraphicFramePr>
          <p:nvPr/>
        </p:nvGraphicFramePr>
        <p:xfrm>
          <a:off x="755576" y="1844824"/>
          <a:ext cx="746125" cy="431800"/>
        </p:xfrm>
        <a:graphic>
          <a:graphicData uri="http://schemas.openxmlformats.org/presentationml/2006/ole">
            <p:oleObj spid="_x0000_s75782" name="Equation" r:id="rId7" imgW="393480" imgH="228600" progId="Equation.3">
              <p:embed/>
            </p:oleObj>
          </a:graphicData>
        </a:graphic>
      </p:graphicFrame>
      <p:sp>
        <p:nvSpPr>
          <p:cNvPr id="16" name="TextBox 15"/>
          <p:cNvSpPr txBox="1"/>
          <p:nvPr/>
        </p:nvSpPr>
        <p:spPr>
          <a:xfrm>
            <a:off x="1547664" y="1844824"/>
            <a:ext cx="2649187" cy="369332"/>
          </a:xfrm>
          <a:prstGeom prst="rect">
            <a:avLst/>
          </a:prstGeom>
          <a:noFill/>
        </p:spPr>
        <p:txBody>
          <a:bodyPr wrap="none" rtlCol="0">
            <a:spAutoFit/>
          </a:bodyPr>
          <a:lstStyle/>
          <a:p>
            <a:r>
              <a:rPr lang="en-US" dirty="0" smtClean="0"/>
              <a:t>Could be zero  (1/2,1/2,0 )</a:t>
            </a:r>
            <a:endParaRPr lang="en-GB" dirty="0"/>
          </a:p>
        </p:txBody>
      </p:sp>
      <p:graphicFrame>
        <p:nvGraphicFramePr>
          <p:cNvPr id="75783" name="Object 7"/>
          <p:cNvGraphicFramePr>
            <a:graphicFrameLocks noChangeAspect="1"/>
          </p:cNvGraphicFramePr>
          <p:nvPr/>
        </p:nvGraphicFramePr>
        <p:xfrm>
          <a:off x="755576" y="2348880"/>
          <a:ext cx="746125" cy="431800"/>
        </p:xfrm>
        <a:graphic>
          <a:graphicData uri="http://schemas.openxmlformats.org/presentationml/2006/ole">
            <p:oleObj spid="_x0000_s75783" name="Equation" r:id="rId8" imgW="393480" imgH="228600" progId="Equation.3">
              <p:embed/>
            </p:oleObj>
          </a:graphicData>
        </a:graphic>
      </p:graphicFrame>
      <p:sp>
        <p:nvSpPr>
          <p:cNvPr id="18" name="TextBox 17"/>
          <p:cNvSpPr txBox="1"/>
          <p:nvPr/>
        </p:nvSpPr>
        <p:spPr>
          <a:xfrm>
            <a:off x="1547664" y="2348880"/>
            <a:ext cx="1481496" cy="369332"/>
          </a:xfrm>
          <a:prstGeom prst="rect">
            <a:avLst/>
          </a:prstGeom>
          <a:noFill/>
        </p:spPr>
        <p:txBody>
          <a:bodyPr wrap="none" rtlCol="0">
            <a:spAutoFit/>
          </a:bodyPr>
          <a:lstStyle/>
          <a:p>
            <a:r>
              <a:rPr lang="en-US" dirty="0" smtClean="0"/>
              <a:t>Could be one </a:t>
            </a:r>
            <a:endParaRPr lang="en-GB" dirty="0"/>
          </a:p>
        </p:txBody>
      </p:sp>
      <p:cxnSp>
        <p:nvCxnSpPr>
          <p:cNvPr id="20" name="Straight Arrow Connector 19"/>
          <p:cNvCxnSpPr/>
          <p:nvPr/>
        </p:nvCxnSpPr>
        <p:spPr>
          <a:xfrm>
            <a:off x="3059832" y="256490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07904" y="2348880"/>
            <a:ext cx="1421671" cy="369332"/>
          </a:xfrm>
          <a:prstGeom prst="rect">
            <a:avLst/>
          </a:prstGeom>
          <a:noFill/>
        </p:spPr>
        <p:txBody>
          <a:bodyPr wrap="none" rtlCol="0">
            <a:spAutoFit/>
          </a:bodyPr>
          <a:lstStyle/>
          <a:p>
            <a:r>
              <a:rPr lang="en-US" dirty="0" smtClean="0"/>
              <a:t>Pure strategy</a:t>
            </a:r>
            <a:endParaRPr lang="en-GB" dirty="0"/>
          </a:p>
        </p:txBody>
      </p:sp>
      <p:sp>
        <p:nvSpPr>
          <p:cNvPr id="22" name="TextBox 21"/>
          <p:cNvSpPr txBox="1"/>
          <p:nvPr/>
        </p:nvSpPr>
        <p:spPr>
          <a:xfrm>
            <a:off x="827584" y="3140968"/>
            <a:ext cx="3715441" cy="461665"/>
          </a:xfrm>
          <a:prstGeom prst="rect">
            <a:avLst/>
          </a:prstGeom>
          <a:noFill/>
        </p:spPr>
        <p:txBody>
          <a:bodyPr wrap="none" rtlCol="0">
            <a:spAutoFit/>
          </a:bodyPr>
          <a:lstStyle/>
          <a:p>
            <a:r>
              <a:rPr lang="en-US" sz="2400" dirty="0" smtClean="0">
                <a:solidFill>
                  <a:srgbClr val="FF0000"/>
                </a:solidFill>
              </a:rPr>
              <a:t>Pay  off  from mixed strategy</a:t>
            </a:r>
            <a:endParaRPr lang="en-GB" sz="2400" dirty="0">
              <a:solidFill>
                <a:srgbClr val="FF0000"/>
              </a:solidFill>
            </a:endParaRPr>
          </a:p>
        </p:txBody>
      </p:sp>
      <p:sp>
        <p:nvSpPr>
          <p:cNvPr id="23" name="TextBox 22"/>
          <p:cNvSpPr txBox="1"/>
          <p:nvPr/>
        </p:nvSpPr>
        <p:spPr>
          <a:xfrm>
            <a:off x="755576" y="3861048"/>
            <a:ext cx="3987758" cy="369332"/>
          </a:xfrm>
          <a:prstGeom prst="rect">
            <a:avLst/>
          </a:prstGeom>
          <a:noFill/>
        </p:spPr>
        <p:txBody>
          <a:bodyPr wrap="none" rtlCol="0">
            <a:spAutoFit/>
          </a:bodyPr>
          <a:lstStyle/>
          <a:p>
            <a:r>
              <a:rPr lang="en-US" dirty="0" smtClean="0"/>
              <a:t>The expected pay off the mixed strongly </a:t>
            </a:r>
            <a:endParaRPr lang="en-GB" dirty="0"/>
          </a:p>
        </p:txBody>
      </p:sp>
      <p:graphicFrame>
        <p:nvGraphicFramePr>
          <p:cNvPr id="75784" name="Object 8"/>
          <p:cNvGraphicFramePr>
            <a:graphicFrameLocks noChangeAspect="1"/>
          </p:cNvGraphicFramePr>
          <p:nvPr/>
        </p:nvGraphicFramePr>
        <p:xfrm>
          <a:off x="4644008" y="3789040"/>
          <a:ext cx="336550" cy="431800"/>
        </p:xfrm>
        <a:graphic>
          <a:graphicData uri="http://schemas.openxmlformats.org/presentationml/2006/ole">
            <p:oleObj spid="_x0000_s75784" name="Equation" r:id="rId9" imgW="177480" imgH="228600" progId="Equation.3">
              <p:embed/>
            </p:oleObj>
          </a:graphicData>
        </a:graphic>
      </p:graphicFrame>
      <p:sp>
        <p:nvSpPr>
          <p:cNvPr id="25" name="TextBox 24"/>
          <p:cNvSpPr txBox="1"/>
          <p:nvPr/>
        </p:nvSpPr>
        <p:spPr>
          <a:xfrm>
            <a:off x="5004048" y="3861048"/>
            <a:ext cx="3021789" cy="369332"/>
          </a:xfrm>
          <a:prstGeom prst="rect">
            <a:avLst/>
          </a:prstGeom>
          <a:noFill/>
        </p:spPr>
        <p:txBody>
          <a:bodyPr wrap="none" rtlCol="0">
            <a:spAutoFit/>
          </a:bodyPr>
          <a:lstStyle/>
          <a:p>
            <a:r>
              <a:rPr lang="en-US" dirty="0" smtClean="0"/>
              <a:t>Is the weighted average of the</a:t>
            </a:r>
            <a:endParaRPr lang="en-GB" dirty="0"/>
          </a:p>
        </p:txBody>
      </p:sp>
      <p:sp>
        <p:nvSpPr>
          <p:cNvPr id="26" name="TextBox 25"/>
          <p:cNvSpPr txBox="1"/>
          <p:nvPr/>
        </p:nvSpPr>
        <p:spPr>
          <a:xfrm>
            <a:off x="899592" y="4509120"/>
            <a:ext cx="5586850" cy="369332"/>
          </a:xfrm>
          <a:prstGeom prst="rect">
            <a:avLst/>
          </a:prstGeom>
          <a:noFill/>
        </p:spPr>
        <p:txBody>
          <a:bodyPr wrap="none" rtlCol="0">
            <a:spAutoFit/>
          </a:bodyPr>
          <a:lstStyle/>
          <a:p>
            <a:r>
              <a:rPr lang="en-US" dirty="0" smtClean="0"/>
              <a:t>Expected pay off of each of the pure strategies in the mix.</a:t>
            </a:r>
            <a:endParaRPr lang="en-GB" dirty="0"/>
          </a:p>
        </p:txBody>
      </p:sp>
      <p:sp>
        <p:nvSpPr>
          <p:cNvPr id="24" name="Date Placeholder 23"/>
          <p:cNvSpPr>
            <a:spLocks noGrp="1"/>
          </p:cNvSpPr>
          <p:nvPr>
            <p:ph type="dt" sz="half" idx="10"/>
          </p:nvPr>
        </p:nvSpPr>
        <p:spPr/>
        <p:txBody>
          <a:bodyPr/>
          <a:lstStyle/>
          <a:p>
            <a:fld id="{2FA90D20-892F-431E-9B2A-6C560BBBA4AC}" type="datetime1">
              <a:rPr lang="en-GB" smtClean="0"/>
              <a:pPr/>
              <a:t>01/12/2013</a:t>
            </a:fld>
            <a:endParaRPr lang="en-GB"/>
          </a:p>
        </p:txBody>
      </p:sp>
      <p:sp>
        <p:nvSpPr>
          <p:cNvPr id="27" name="Slide Number Placeholder 26"/>
          <p:cNvSpPr>
            <a:spLocks noGrp="1"/>
          </p:cNvSpPr>
          <p:nvPr>
            <p:ph type="sldNum" sz="quarter" idx="12"/>
          </p:nvPr>
        </p:nvSpPr>
        <p:spPr/>
        <p:txBody>
          <a:bodyPr/>
          <a:lstStyle/>
          <a:p>
            <a:fld id="{1AC99574-BD32-4BAE-A6F6-2684FFE94A8F}" type="slidenum">
              <a:rPr lang="en-GB" smtClean="0"/>
              <a:pPr/>
              <a:t>74</a:t>
            </a:fld>
            <a:endParaRPr lang="en-GB"/>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476672"/>
            <a:ext cx="1145506" cy="369332"/>
          </a:xfrm>
          <a:prstGeom prst="rect">
            <a:avLst/>
          </a:prstGeom>
          <a:noFill/>
        </p:spPr>
        <p:txBody>
          <a:bodyPr wrap="none" rtlCol="0">
            <a:spAutoFit/>
          </a:bodyPr>
          <a:lstStyle/>
          <a:p>
            <a:r>
              <a:rPr lang="en-US" dirty="0" smtClean="0"/>
              <a:t>Example : </a:t>
            </a:r>
            <a:endParaRPr lang="en-GB" dirty="0"/>
          </a:p>
        </p:txBody>
      </p:sp>
      <p:sp>
        <p:nvSpPr>
          <p:cNvPr id="4" name="TextBox 3"/>
          <p:cNvSpPr txBox="1"/>
          <p:nvPr/>
        </p:nvSpPr>
        <p:spPr>
          <a:xfrm>
            <a:off x="539552" y="1772816"/>
            <a:ext cx="301686" cy="369332"/>
          </a:xfrm>
          <a:prstGeom prst="rect">
            <a:avLst/>
          </a:prstGeom>
          <a:noFill/>
        </p:spPr>
        <p:txBody>
          <a:bodyPr wrap="none" rtlCol="0">
            <a:spAutoFit/>
          </a:bodyPr>
          <a:lstStyle/>
          <a:p>
            <a:r>
              <a:rPr lang="en-US" dirty="0" smtClean="0"/>
              <a:t>1</a:t>
            </a:r>
            <a:endParaRPr lang="en-GB" dirty="0"/>
          </a:p>
        </p:txBody>
      </p:sp>
      <p:sp>
        <p:nvSpPr>
          <p:cNvPr id="5" name="TextBox 4"/>
          <p:cNvSpPr txBox="1"/>
          <p:nvPr/>
        </p:nvSpPr>
        <p:spPr>
          <a:xfrm>
            <a:off x="1475656" y="1268760"/>
            <a:ext cx="317716" cy="369332"/>
          </a:xfrm>
          <a:prstGeom prst="rect">
            <a:avLst/>
          </a:prstGeom>
          <a:noFill/>
        </p:spPr>
        <p:txBody>
          <a:bodyPr wrap="none" rtlCol="0">
            <a:spAutoFit/>
          </a:bodyPr>
          <a:lstStyle/>
          <a:p>
            <a:r>
              <a:rPr lang="en-US" dirty="0" smtClean="0"/>
              <a:t>A</a:t>
            </a:r>
            <a:endParaRPr lang="en-GB" dirty="0"/>
          </a:p>
        </p:txBody>
      </p:sp>
      <p:sp>
        <p:nvSpPr>
          <p:cNvPr id="6" name="TextBox 5"/>
          <p:cNvSpPr txBox="1"/>
          <p:nvPr/>
        </p:nvSpPr>
        <p:spPr>
          <a:xfrm>
            <a:off x="1547664" y="2420888"/>
            <a:ext cx="309700" cy="369332"/>
          </a:xfrm>
          <a:prstGeom prst="rect">
            <a:avLst/>
          </a:prstGeom>
          <a:noFill/>
        </p:spPr>
        <p:txBody>
          <a:bodyPr wrap="none" rtlCol="0">
            <a:spAutoFit/>
          </a:bodyPr>
          <a:lstStyle/>
          <a:p>
            <a:r>
              <a:rPr lang="en-US" dirty="0" smtClean="0"/>
              <a:t>B</a:t>
            </a:r>
            <a:endParaRPr lang="en-GB" dirty="0"/>
          </a:p>
        </p:txBody>
      </p:sp>
      <p:sp>
        <p:nvSpPr>
          <p:cNvPr id="7" name="TextBox 6"/>
          <p:cNvSpPr txBox="1"/>
          <p:nvPr/>
        </p:nvSpPr>
        <p:spPr>
          <a:xfrm>
            <a:off x="2555776" y="1052736"/>
            <a:ext cx="295274" cy="369332"/>
          </a:xfrm>
          <a:prstGeom prst="rect">
            <a:avLst/>
          </a:prstGeom>
          <a:noFill/>
        </p:spPr>
        <p:txBody>
          <a:bodyPr wrap="none" rtlCol="0">
            <a:spAutoFit/>
          </a:bodyPr>
          <a:lstStyle/>
          <a:p>
            <a:r>
              <a:rPr lang="en-US" dirty="0" smtClean="0"/>
              <a:t>a</a:t>
            </a:r>
            <a:endParaRPr lang="en-GB" dirty="0"/>
          </a:p>
        </p:txBody>
      </p:sp>
      <p:sp>
        <p:nvSpPr>
          <p:cNvPr id="8" name="TextBox 7"/>
          <p:cNvSpPr txBox="1"/>
          <p:nvPr/>
        </p:nvSpPr>
        <p:spPr>
          <a:xfrm>
            <a:off x="3779912" y="1052736"/>
            <a:ext cx="306494" cy="369332"/>
          </a:xfrm>
          <a:prstGeom prst="rect">
            <a:avLst/>
          </a:prstGeom>
          <a:noFill/>
        </p:spPr>
        <p:txBody>
          <a:bodyPr wrap="none" rtlCol="0">
            <a:spAutoFit/>
          </a:bodyPr>
          <a:lstStyle/>
          <a:p>
            <a:r>
              <a:rPr lang="en-US" dirty="0" smtClean="0"/>
              <a:t>b</a:t>
            </a:r>
            <a:endParaRPr lang="en-GB" dirty="0"/>
          </a:p>
        </p:txBody>
      </p:sp>
      <p:graphicFrame>
        <p:nvGraphicFramePr>
          <p:cNvPr id="9" name="Table 8"/>
          <p:cNvGraphicFramePr>
            <a:graphicFrameLocks noGrp="1"/>
          </p:cNvGraphicFramePr>
          <p:nvPr/>
        </p:nvGraphicFramePr>
        <p:xfrm>
          <a:off x="2051720" y="1556792"/>
          <a:ext cx="3024336" cy="1440160"/>
        </p:xfrm>
        <a:graphic>
          <a:graphicData uri="http://schemas.openxmlformats.org/drawingml/2006/table">
            <a:tbl>
              <a:tblPr firstRow="1" bandRow="1">
                <a:tableStyleId>{5940675A-B579-460E-94D1-54222C63F5DA}</a:tableStyleId>
              </a:tblPr>
              <a:tblGrid>
                <a:gridCol w="1512168"/>
                <a:gridCol w="1512168"/>
              </a:tblGrid>
              <a:tr h="720080">
                <a:tc>
                  <a:txBody>
                    <a:bodyPr/>
                    <a:lstStyle/>
                    <a:p>
                      <a:endParaRPr lang="en-GB" dirty="0"/>
                    </a:p>
                  </a:txBody>
                  <a:tcPr/>
                </a:tc>
                <a:tc>
                  <a:txBody>
                    <a:bodyPr/>
                    <a:lstStyle/>
                    <a:p>
                      <a:endParaRPr lang="en-GB" dirty="0"/>
                    </a:p>
                  </a:txBody>
                  <a:tcPr/>
                </a:tc>
              </a:tr>
              <a:tr h="720080">
                <a:tc>
                  <a:txBody>
                    <a:bodyPr/>
                    <a:lstStyle/>
                    <a:p>
                      <a:endParaRPr lang="en-GB" dirty="0"/>
                    </a:p>
                  </a:txBody>
                  <a:tcPr/>
                </a:tc>
                <a:tc>
                  <a:txBody>
                    <a:bodyPr/>
                    <a:lstStyle/>
                    <a:p>
                      <a:endParaRPr lang="en-GB" dirty="0"/>
                    </a:p>
                  </a:txBody>
                  <a:tcPr/>
                </a:tc>
              </a:tr>
            </a:tbl>
          </a:graphicData>
        </a:graphic>
      </p:graphicFrame>
      <p:sp>
        <p:nvSpPr>
          <p:cNvPr id="10" name="TextBox 9"/>
          <p:cNvSpPr txBox="1"/>
          <p:nvPr/>
        </p:nvSpPr>
        <p:spPr>
          <a:xfrm>
            <a:off x="2555776" y="1772816"/>
            <a:ext cx="476412" cy="369332"/>
          </a:xfrm>
          <a:prstGeom prst="rect">
            <a:avLst/>
          </a:prstGeom>
          <a:noFill/>
        </p:spPr>
        <p:txBody>
          <a:bodyPr wrap="none" rtlCol="0">
            <a:spAutoFit/>
          </a:bodyPr>
          <a:lstStyle/>
          <a:p>
            <a:r>
              <a:rPr lang="en-US" dirty="0" smtClean="0"/>
              <a:t>2,1</a:t>
            </a:r>
            <a:endParaRPr lang="en-GB" dirty="0"/>
          </a:p>
        </p:txBody>
      </p:sp>
      <p:sp>
        <p:nvSpPr>
          <p:cNvPr id="11" name="TextBox 10"/>
          <p:cNvSpPr txBox="1"/>
          <p:nvPr/>
        </p:nvSpPr>
        <p:spPr>
          <a:xfrm>
            <a:off x="3851920" y="1700808"/>
            <a:ext cx="476412" cy="369332"/>
          </a:xfrm>
          <a:prstGeom prst="rect">
            <a:avLst/>
          </a:prstGeom>
          <a:noFill/>
        </p:spPr>
        <p:txBody>
          <a:bodyPr wrap="none" rtlCol="0">
            <a:spAutoFit/>
          </a:bodyPr>
          <a:lstStyle/>
          <a:p>
            <a:r>
              <a:rPr lang="en-US" dirty="0" smtClean="0"/>
              <a:t>0,0</a:t>
            </a:r>
            <a:endParaRPr lang="en-GB" dirty="0"/>
          </a:p>
        </p:txBody>
      </p:sp>
      <p:sp>
        <p:nvSpPr>
          <p:cNvPr id="12" name="TextBox 11"/>
          <p:cNvSpPr txBox="1"/>
          <p:nvPr/>
        </p:nvSpPr>
        <p:spPr>
          <a:xfrm>
            <a:off x="2483768" y="2420888"/>
            <a:ext cx="476412" cy="369332"/>
          </a:xfrm>
          <a:prstGeom prst="rect">
            <a:avLst/>
          </a:prstGeom>
          <a:noFill/>
        </p:spPr>
        <p:txBody>
          <a:bodyPr wrap="none" rtlCol="0">
            <a:spAutoFit/>
          </a:bodyPr>
          <a:lstStyle/>
          <a:p>
            <a:r>
              <a:rPr lang="en-US" dirty="0" smtClean="0"/>
              <a:t>0,0</a:t>
            </a:r>
            <a:endParaRPr lang="en-GB" dirty="0"/>
          </a:p>
        </p:txBody>
      </p:sp>
      <p:sp>
        <p:nvSpPr>
          <p:cNvPr id="13" name="TextBox 12"/>
          <p:cNvSpPr txBox="1"/>
          <p:nvPr/>
        </p:nvSpPr>
        <p:spPr>
          <a:xfrm>
            <a:off x="3779912" y="2420888"/>
            <a:ext cx="476412" cy="369332"/>
          </a:xfrm>
          <a:prstGeom prst="rect">
            <a:avLst/>
          </a:prstGeom>
          <a:noFill/>
        </p:spPr>
        <p:txBody>
          <a:bodyPr wrap="none" rtlCol="0">
            <a:spAutoFit/>
          </a:bodyPr>
          <a:lstStyle/>
          <a:p>
            <a:r>
              <a:rPr lang="en-US" dirty="0" smtClean="0"/>
              <a:t>1,2</a:t>
            </a:r>
            <a:endParaRPr lang="en-GB" dirty="0"/>
          </a:p>
        </p:txBody>
      </p:sp>
      <p:sp>
        <p:nvSpPr>
          <p:cNvPr id="14" name="TextBox 13"/>
          <p:cNvSpPr txBox="1"/>
          <p:nvPr/>
        </p:nvSpPr>
        <p:spPr>
          <a:xfrm>
            <a:off x="467544" y="3356992"/>
            <a:ext cx="2167581" cy="646331"/>
          </a:xfrm>
          <a:prstGeom prst="rect">
            <a:avLst/>
          </a:prstGeom>
          <a:noFill/>
        </p:spPr>
        <p:txBody>
          <a:bodyPr wrap="none" rtlCol="0">
            <a:spAutoFit/>
          </a:bodyPr>
          <a:lstStyle/>
          <a:p>
            <a:r>
              <a:rPr lang="en-US" dirty="0" err="1" smtClean="0"/>
              <a:t>Supose</a:t>
            </a:r>
            <a:r>
              <a:rPr lang="en-US" dirty="0" smtClean="0"/>
              <a:t> : p=(1/5,4/5)</a:t>
            </a:r>
          </a:p>
          <a:p>
            <a:r>
              <a:rPr lang="en-US" dirty="0" smtClean="0"/>
              <a:t>                 q=(1/2,1/2)</a:t>
            </a:r>
            <a:endParaRPr lang="en-GB" dirty="0"/>
          </a:p>
        </p:txBody>
      </p:sp>
      <p:sp>
        <p:nvSpPr>
          <p:cNvPr id="15" name="TextBox 14"/>
          <p:cNvSpPr txBox="1"/>
          <p:nvPr/>
        </p:nvSpPr>
        <p:spPr>
          <a:xfrm>
            <a:off x="539552" y="4221088"/>
            <a:ext cx="3757888" cy="1477328"/>
          </a:xfrm>
          <a:prstGeom prst="rect">
            <a:avLst/>
          </a:prstGeom>
          <a:noFill/>
        </p:spPr>
        <p:txBody>
          <a:bodyPr wrap="none" rtlCol="0">
            <a:spAutoFit/>
          </a:bodyPr>
          <a:lstStyle/>
          <a:p>
            <a:r>
              <a:rPr lang="en-US" dirty="0" smtClean="0"/>
              <a:t>What is </a:t>
            </a:r>
            <a:r>
              <a:rPr lang="en-US" dirty="0" err="1" smtClean="0"/>
              <a:t>p’s</a:t>
            </a:r>
            <a:r>
              <a:rPr lang="en-US" dirty="0" smtClean="0"/>
              <a:t> expected  pay off ?</a:t>
            </a:r>
          </a:p>
          <a:p>
            <a:r>
              <a:rPr lang="en-US" dirty="0" smtClean="0"/>
              <a:t>1)EU (</a:t>
            </a:r>
            <a:r>
              <a:rPr lang="en-US" dirty="0" err="1" smtClean="0"/>
              <a:t>A,q</a:t>
            </a:r>
            <a:r>
              <a:rPr lang="en-US" dirty="0" smtClean="0"/>
              <a:t>)[2](1/2)+[0](1/2)=1</a:t>
            </a:r>
          </a:p>
          <a:p>
            <a:r>
              <a:rPr lang="en-US" dirty="0" smtClean="0"/>
              <a:t>    EU(</a:t>
            </a:r>
            <a:r>
              <a:rPr lang="en-US" dirty="0" err="1" smtClean="0"/>
              <a:t>B,q</a:t>
            </a:r>
            <a:r>
              <a:rPr lang="en-US" dirty="0" smtClean="0"/>
              <a:t>)=[0]91/2)+[1](1/2)=1/2</a:t>
            </a:r>
          </a:p>
          <a:p>
            <a:r>
              <a:rPr lang="en-US" dirty="0" smtClean="0"/>
              <a:t>2)EU(</a:t>
            </a:r>
            <a:r>
              <a:rPr lang="en-US" dirty="0" err="1" smtClean="0"/>
              <a:t>p,q</a:t>
            </a:r>
            <a:r>
              <a:rPr lang="en-US" dirty="0" smtClean="0"/>
              <a:t>)=(1/5)EU(</a:t>
            </a:r>
            <a:r>
              <a:rPr lang="en-US" dirty="0" err="1" smtClean="0"/>
              <a:t>A,q</a:t>
            </a:r>
            <a:r>
              <a:rPr lang="en-US" dirty="0" smtClean="0"/>
              <a:t>)+(1/3)EU(</a:t>
            </a:r>
            <a:r>
              <a:rPr lang="en-US" dirty="0" err="1" smtClean="0"/>
              <a:t>B,q</a:t>
            </a:r>
            <a:r>
              <a:rPr lang="en-US" dirty="0" smtClean="0"/>
              <a:t>)</a:t>
            </a:r>
          </a:p>
          <a:p>
            <a:r>
              <a:rPr lang="en-US" dirty="0" smtClean="0"/>
              <a:t>                  =(1/5)(1)+(4/5)(1/2)=3/5</a:t>
            </a:r>
            <a:endParaRPr lang="en-GB" dirty="0"/>
          </a:p>
        </p:txBody>
      </p:sp>
      <p:sp>
        <p:nvSpPr>
          <p:cNvPr id="16" name="Date Placeholder 15"/>
          <p:cNvSpPr>
            <a:spLocks noGrp="1"/>
          </p:cNvSpPr>
          <p:nvPr>
            <p:ph type="dt" sz="half" idx="10"/>
          </p:nvPr>
        </p:nvSpPr>
        <p:spPr/>
        <p:txBody>
          <a:bodyPr/>
          <a:lstStyle/>
          <a:p>
            <a:fld id="{F8E8BB1C-E74B-4522-B060-BC5E5BBB3AA2}" type="datetime1">
              <a:rPr lang="en-GB" smtClean="0"/>
              <a:pPr/>
              <a:t>01/12/2013</a:t>
            </a:fld>
            <a:endParaRPr lang="en-GB"/>
          </a:p>
        </p:txBody>
      </p:sp>
      <p:sp>
        <p:nvSpPr>
          <p:cNvPr id="17" name="Slide Number Placeholder 16"/>
          <p:cNvSpPr>
            <a:spLocks noGrp="1"/>
          </p:cNvSpPr>
          <p:nvPr>
            <p:ph type="sldNum" sz="quarter" idx="12"/>
          </p:nvPr>
        </p:nvSpPr>
        <p:spPr/>
        <p:txBody>
          <a:bodyPr/>
          <a:lstStyle/>
          <a:p>
            <a:fld id="{1AC99574-BD32-4BAE-A6F6-2684FFE94A8F}" type="slidenum">
              <a:rPr lang="en-GB" smtClean="0"/>
              <a:pPr/>
              <a:t>75</a:t>
            </a:fld>
            <a:endParaRPr lang="en-GB"/>
          </a:p>
        </p:txBody>
      </p:sp>
      <p:sp>
        <p:nvSpPr>
          <p:cNvPr id="18" name="TextBox 17"/>
          <p:cNvSpPr txBox="1"/>
          <p:nvPr/>
        </p:nvSpPr>
        <p:spPr>
          <a:xfrm>
            <a:off x="5429256" y="1785926"/>
            <a:ext cx="508473" cy="369332"/>
          </a:xfrm>
          <a:prstGeom prst="rect">
            <a:avLst/>
          </a:prstGeom>
          <a:noFill/>
        </p:spPr>
        <p:txBody>
          <a:bodyPr wrap="none" rtlCol="1">
            <a:spAutoFit/>
          </a:bodyPr>
          <a:lstStyle/>
          <a:p>
            <a:r>
              <a:rPr lang="en-US" dirty="0" smtClean="0"/>
              <a:t>1/5</a:t>
            </a:r>
            <a:endParaRPr lang="fa-IR" dirty="0"/>
          </a:p>
        </p:txBody>
      </p:sp>
      <p:sp>
        <p:nvSpPr>
          <p:cNvPr id="19" name="TextBox 18"/>
          <p:cNvSpPr txBox="1"/>
          <p:nvPr/>
        </p:nvSpPr>
        <p:spPr>
          <a:xfrm>
            <a:off x="5500694" y="2500306"/>
            <a:ext cx="508473" cy="369332"/>
          </a:xfrm>
          <a:prstGeom prst="rect">
            <a:avLst/>
          </a:prstGeom>
          <a:noFill/>
        </p:spPr>
        <p:txBody>
          <a:bodyPr wrap="none" rtlCol="1">
            <a:spAutoFit/>
          </a:bodyPr>
          <a:lstStyle/>
          <a:p>
            <a:r>
              <a:rPr lang="en-US" dirty="0" smtClean="0"/>
              <a:t>4/5</a:t>
            </a:r>
            <a:endParaRPr lang="fa-IR" dirty="0"/>
          </a:p>
        </p:txBody>
      </p:sp>
      <p:sp>
        <p:nvSpPr>
          <p:cNvPr id="20" name="TextBox 19"/>
          <p:cNvSpPr txBox="1"/>
          <p:nvPr/>
        </p:nvSpPr>
        <p:spPr>
          <a:xfrm>
            <a:off x="2714612" y="3000372"/>
            <a:ext cx="508473" cy="369332"/>
          </a:xfrm>
          <a:prstGeom prst="rect">
            <a:avLst/>
          </a:prstGeom>
          <a:noFill/>
        </p:spPr>
        <p:txBody>
          <a:bodyPr wrap="none" rtlCol="1">
            <a:spAutoFit/>
          </a:bodyPr>
          <a:lstStyle/>
          <a:p>
            <a:r>
              <a:rPr lang="en-US" dirty="0" smtClean="0"/>
              <a:t>1/2</a:t>
            </a:r>
            <a:endParaRPr lang="fa-IR" dirty="0"/>
          </a:p>
        </p:txBody>
      </p:sp>
      <p:sp>
        <p:nvSpPr>
          <p:cNvPr id="21" name="TextBox 20"/>
          <p:cNvSpPr txBox="1"/>
          <p:nvPr/>
        </p:nvSpPr>
        <p:spPr>
          <a:xfrm>
            <a:off x="4143372" y="3000372"/>
            <a:ext cx="508473" cy="369332"/>
          </a:xfrm>
          <a:prstGeom prst="rect">
            <a:avLst/>
          </a:prstGeom>
          <a:noFill/>
        </p:spPr>
        <p:txBody>
          <a:bodyPr wrap="none" rtlCol="1">
            <a:spAutoFit/>
          </a:bodyPr>
          <a:lstStyle/>
          <a:p>
            <a:r>
              <a:rPr lang="en-US" dirty="0" smtClean="0"/>
              <a:t>1/2</a:t>
            </a:r>
            <a:endParaRPr lang="fa-I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332656"/>
            <a:ext cx="1512168" cy="461665"/>
          </a:xfrm>
          <a:prstGeom prst="rect">
            <a:avLst/>
          </a:prstGeom>
          <a:noFill/>
        </p:spPr>
        <p:txBody>
          <a:bodyPr wrap="square" rtlCol="0">
            <a:spAutoFit/>
          </a:bodyPr>
          <a:lstStyle/>
          <a:p>
            <a:r>
              <a:rPr lang="en-US" sz="2400" dirty="0" smtClean="0">
                <a:solidFill>
                  <a:srgbClr val="FF0000"/>
                </a:solidFill>
              </a:rPr>
              <a:t>Lesson: </a:t>
            </a:r>
            <a:endParaRPr lang="en-GB" sz="2400" dirty="0">
              <a:solidFill>
                <a:srgbClr val="FF0000"/>
              </a:solidFill>
            </a:endParaRPr>
          </a:p>
        </p:txBody>
      </p:sp>
      <p:sp>
        <p:nvSpPr>
          <p:cNvPr id="4" name="TextBox 3"/>
          <p:cNvSpPr txBox="1"/>
          <p:nvPr/>
        </p:nvSpPr>
        <p:spPr>
          <a:xfrm>
            <a:off x="1691680" y="548680"/>
            <a:ext cx="7006790" cy="923330"/>
          </a:xfrm>
          <a:prstGeom prst="rect">
            <a:avLst/>
          </a:prstGeom>
          <a:noFill/>
        </p:spPr>
        <p:txBody>
          <a:bodyPr wrap="none" rtlCol="0">
            <a:spAutoFit/>
          </a:bodyPr>
          <a:lstStyle/>
          <a:p>
            <a:r>
              <a:rPr lang="en-US" dirty="0" smtClean="0"/>
              <a:t>If a mixed strategy is BR then each of  the pure strategies in the mix must</a:t>
            </a:r>
          </a:p>
          <a:p>
            <a:r>
              <a:rPr lang="en-US" dirty="0" smtClean="0"/>
              <a:t> be a BR.</a:t>
            </a:r>
          </a:p>
          <a:p>
            <a:r>
              <a:rPr lang="en-US" dirty="0" smtClean="0"/>
              <a:t>In particular each must yield the same  expected pay off .</a:t>
            </a:r>
            <a:endParaRPr lang="en-GB" dirty="0"/>
          </a:p>
        </p:txBody>
      </p:sp>
      <p:sp>
        <p:nvSpPr>
          <p:cNvPr id="5" name="TextBox 4"/>
          <p:cNvSpPr txBox="1"/>
          <p:nvPr/>
        </p:nvSpPr>
        <p:spPr>
          <a:xfrm>
            <a:off x="755576" y="2060848"/>
            <a:ext cx="1570173" cy="461665"/>
          </a:xfrm>
          <a:prstGeom prst="rect">
            <a:avLst/>
          </a:prstGeom>
          <a:noFill/>
        </p:spPr>
        <p:txBody>
          <a:bodyPr wrap="none" rtlCol="0">
            <a:spAutoFit/>
          </a:bodyPr>
          <a:lstStyle/>
          <a:p>
            <a:r>
              <a:rPr lang="en-US" sz="2400" dirty="0" smtClean="0">
                <a:solidFill>
                  <a:srgbClr val="FF0000"/>
                </a:solidFill>
              </a:rPr>
              <a:t>Definition :</a:t>
            </a:r>
            <a:endParaRPr lang="en-GB" sz="2400" dirty="0">
              <a:solidFill>
                <a:srgbClr val="FF0000"/>
              </a:solidFill>
            </a:endParaRPr>
          </a:p>
        </p:txBody>
      </p:sp>
      <p:sp>
        <p:nvSpPr>
          <p:cNvPr id="6" name="TextBox 5"/>
          <p:cNvSpPr txBox="1"/>
          <p:nvPr/>
        </p:nvSpPr>
        <p:spPr>
          <a:xfrm>
            <a:off x="2339752" y="2348880"/>
            <a:ext cx="2460032" cy="369332"/>
          </a:xfrm>
          <a:prstGeom prst="rect">
            <a:avLst/>
          </a:prstGeom>
          <a:noFill/>
        </p:spPr>
        <p:txBody>
          <a:bodyPr wrap="none" rtlCol="0">
            <a:spAutoFit/>
          </a:bodyPr>
          <a:lstStyle/>
          <a:p>
            <a:r>
              <a:rPr lang="en-US" dirty="0" smtClean="0"/>
              <a:t>A mixed strategy profile </a:t>
            </a:r>
            <a:endParaRPr lang="en-GB" dirty="0"/>
          </a:p>
        </p:txBody>
      </p:sp>
      <p:graphicFrame>
        <p:nvGraphicFramePr>
          <p:cNvPr id="7" name="Object 6"/>
          <p:cNvGraphicFramePr>
            <a:graphicFrameLocks noChangeAspect="1"/>
          </p:cNvGraphicFramePr>
          <p:nvPr/>
        </p:nvGraphicFramePr>
        <p:xfrm>
          <a:off x="4644008" y="2348880"/>
          <a:ext cx="1864628" cy="432048"/>
        </p:xfrm>
        <a:graphic>
          <a:graphicData uri="http://schemas.openxmlformats.org/presentationml/2006/ole">
            <p:oleObj spid="_x0000_s76802" name="Equation" r:id="rId3" imgW="1041120" imgH="241200" progId="Equation.3">
              <p:embed/>
            </p:oleObj>
          </a:graphicData>
        </a:graphic>
      </p:graphicFrame>
      <p:sp>
        <p:nvSpPr>
          <p:cNvPr id="8" name="TextBox 7"/>
          <p:cNvSpPr txBox="1"/>
          <p:nvPr/>
        </p:nvSpPr>
        <p:spPr>
          <a:xfrm>
            <a:off x="6660232" y="2420888"/>
            <a:ext cx="1920334" cy="369332"/>
          </a:xfrm>
          <a:prstGeom prst="rect">
            <a:avLst/>
          </a:prstGeom>
          <a:noFill/>
        </p:spPr>
        <p:txBody>
          <a:bodyPr wrap="none" rtlCol="0">
            <a:spAutoFit/>
          </a:bodyPr>
          <a:lstStyle/>
          <a:p>
            <a:r>
              <a:rPr lang="en-US" dirty="0" smtClean="0"/>
              <a:t>Is a mixed strategy</a:t>
            </a:r>
            <a:endParaRPr lang="en-GB" dirty="0"/>
          </a:p>
        </p:txBody>
      </p:sp>
      <p:sp>
        <p:nvSpPr>
          <p:cNvPr id="9" name="TextBox 8"/>
          <p:cNvSpPr txBox="1"/>
          <p:nvPr/>
        </p:nvSpPr>
        <p:spPr>
          <a:xfrm>
            <a:off x="2483768" y="2780928"/>
            <a:ext cx="2283830" cy="369332"/>
          </a:xfrm>
          <a:prstGeom prst="rect">
            <a:avLst/>
          </a:prstGeom>
          <a:noFill/>
        </p:spPr>
        <p:txBody>
          <a:bodyPr wrap="none" rtlCol="0">
            <a:spAutoFit/>
          </a:bodyPr>
          <a:lstStyle/>
          <a:p>
            <a:r>
              <a:rPr lang="en-US" dirty="0" smtClean="0"/>
              <a:t>NE if for each player </a:t>
            </a:r>
            <a:r>
              <a:rPr lang="en-US" dirty="0" err="1" smtClean="0"/>
              <a:t>i</a:t>
            </a:r>
            <a:r>
              <a:rPr lang="en-US" dirty="0" smtClean="0"/>
              <a:t>  </a:t>
            </a:r>
            <a:endParaRPr lang="en-GB" dirty="0"/>
          </a:p>
        </p:txBody>
      </p:sp>
      <p:graphicFrame>
        <p:nvGraphicFramePr>
          <p:cNvPr id="76803" name="Object 3"/>
          <p:cNvGraphicFramePr>
            <a:graphicFrameLocks noChangeAspect="1"/>
          </p:cNvGraphicFramePr>
          <p:nvPr/>
        </p:nvGraphicFramePr>
        <p:xfrm>
          <a:off x="4644008" y="2708920"/>
          <a:ext cx="341312" cy="431800"/>
        </p:xfrm>
        <a:graphic>
          <a:graphicData uri="http://schemas.openxmlformats.org/presentationml/2006/ole">
            <p:oleObj spid="_x0000_s76803" name="Equation" r:id="rId4" imgW="190440" imgH="241200" progId="Equation.3">
              <p:embed/>
            </p:oleObj>
          </a:graphicData>
        </a:graphic>
      </p:graphicFrame>
      <p:sp>
        <p:nvSpPr>
          <p:cNvPr id="11" name="TextBox 10"/>
          <p:cNvSpPr txBox="1"/>
          <p:nvPr/>
        </p:nvSpPr>
        <p:spPr>
          <a:xfrm>
            <a:off x="5004048" y="2780928"/>
            <a:ext cx="1312539" cy="369332"/>
          </a:xfrm>
          <a:prstGeom prst="rect">
            <a:avLst/>
          </a:prstGeom>
          <a:noFill/>
        </p:spPr>
        <p:txBody>
          <a:bodyPr wrap="none" rtlCol="0">
            <a:spAutoFit/>
          </a:bodyPr>
          <a:lstStyle/>
          <a:p>
            <a:r>
              <a:rPr lang="en-US" dirty="0" smtClean="0"/>
              <a:t>Is  a BR  to   </a:t>
            </a:r>
            <a:endParaRPr lang="en-GB" dirty="0"/>
          </a:p>
        </p:txBody>
      </p:sp>
      <p:graphicFrame>
        <p:nvGraphicFramePr>
          <p:cNvPr id="76804" name="Object 4"/>
          <p:cNvGraphicFramePr>
            <a:graphicFrameLocks noChangeAspect="1"/>
          </p:cNvGraphicFramePr>
          <p:nvPr/>
        </p:nvGraphicFramePr>
        <p:xfrm>
          <a:off x="6122988" y="2781300"/>
          <a:ext cx="409575" cy="431800"/>
        </p:xfrm>
        <a:graphic>
          <a:graphicData uri="http://schemas.openxmlformats.org/presentationml/2006/ole">
            <p:oleObj spid="_x0000_s76804" name="Equation" r:id="rId5" imgW="228600" imgH="241200" progId="Equation.3">
              <p:embed/>
            </p:oleObj>
          </a:graphicData>
        </a:graphic>
      </p:graphicFrame>
      <p:sp>
        <p:nvSpPr>
          <p:cNvPr id="15" name="TextBox 14"/>
          <p:cNvSpPr txBox="1"/>
          <p:nvPr/>
        </p:nvSpPr>
        <p:spPr>
          <a:xfrm>
            <a:off x="683568" y="4653136"/>
            <a:ext cx="1512168" cy="461665"/>
          </a:xfrm>
          <a:prstGeom prst="rect">
            <a:avLst/>
          </a:prstGeom>
          <a:noFill/>
        </p:spPr>
        <p:txBody>
          <a:bodyPr wrap="square" rtlCol="0">
            <a:spAutoFit/>
          </a:bodyPr>
          <a:lstStyle/>
          <a:p>
            <a:r>
              <a:rPr lang="en-US" sz="2400" dirty="0" smtClean="0">
                <a:solidFill>
                  <a:srgbClr val="FF0000"/>
                </a:solidFill>
              </a:rPr>
              <a:t>Lesson: </a:t>
            </a:r>
            <a:endParaRPr lang="en-GB" sz="2400" dirty="0">
              <a:solidFill>
                <a:srgbClr val="FF0000"/>
              </a:solidFill>
            </a:endParaRPr>
          </a:p>
        </p:txBody>
      </p:sp>
      <p:sp>
        <p:nvSpPr>
          <p:cNvPr id="16" name="TextBox 15"/>
          <p:cNvSpPr txBox="1"/>
          <p:nvPr/>
        </p:nvSpPr>
        <p:spPr>
          <a:xfrm>
            <a:off x="1835696" y="4725144"/>
            <a:ext cx="365806" cy="369332"/>
          </a:xfrm>
          <a:prstGeom prst="rect">
            <a:avLst/>
          </a:prstGeom>
          <a:noFill/>
        </p:spPr>
        <p:txBody>
          <a:bodyPr wrap="none" rtlCol="0">
            <a:spAutoFit/>
          </a:bodyPr>
          <a:lstStyle/>
          <a:p>
            <a:r>
              <a:rPr lang="en-US" dirty="0" smtClean="0"/>
              <a:t>If </a:t>
            </a:r>
            <a:endParaRPr lang="en-GB" dirty="0"/>
          </a:p>
        </p:txBody>
      </p:sp>
      <p:graphicFrame>
        <p:nvGraphicFramePr>
          <p:cNvPr id="76805" name="Object 5"/>
          <p:cNvGraphicFramePr>
            <a:graphicFrameLocks noChangeAspect="1"/>
          </p:cNvGraphicFramePr>
          <p:nvPr/>
        </p:nvGraphicFramePr>
        <p:xfrm>
          <a:off x="2123728" y="4653136"/>
          <a:ext cx="1160462" cy="431800"/>
        </p:xfrm>
        <a:graphic>
          <a:graphicData uri="http://schemas.openxmlformats.org/presentationml/2006/ole">
            <p:oleObj spid="_x0000_s76805" name="Equation" r:id="rId6" imgW="647640" imgH="241200" progId="Equation.3">
              <p:embed/>
            </p:oleObj>
          </a:graphicData>
        </a:graphic>
      </p:graphicFrame>
      <p:sp>
        <p:nvSpPr>
          <p:cNvPr id="18" name="TextBox 17"/>
          <p:cNvSpPr txBox="1"/>
          <p:nvPr/>
        </p:nvSpPr>
        <p:spPr>
          <a:xfrm>
            <a:off x="3275856" y="4725144"/>
            <a:ext cx="673582" cy="369332"/>
          </a:xfrm>
          <a:prstGeom prst="rect">
            <a:avLst/>
          </a:prstGeom>
          <a:noFill/>
        </p:spPr>
        <p:txBody>
          <a:bodyPr wrap="none" rtlCol="0">
            <a:spAutoFit/>
          </a:bodyPr>
          <a:lstStyle/>
          <a:p>
            <a:r>
              <a:rPr lang="en-US" dirty="0" smtClean="0"/>
              <a:t>then </a:t>
            </a:r>
            <a:endParaRPr lang="en-GB" dirty="0"/>
          </a:p>
        </p:txBody>
      </p:sp>
      <p:graphicFrame>
        <p:nvGraphicFramePr>
          <p:cNvPr id="76806" name="Object 6"/>
          <p:cNvGraphicFramePr>
            <a:graphicFrameLocks noChangeAspect="1"/>
          </p:cNvGraphicFramePr>
          <p:nvPr/>
        </p:nvGraphicFramePr>
        <p:xfrm>
          <a:off x="3779912" y="4581128"/>
          <a:ext cx="432048" cy="631812"/>
        </p:xfrm>
        <a:graphic>
          <a:graphicData uri="http://schemas.openxmlformats.org/presentationml/2006/ole">
            <p:oleObj spid="_x0000_s76806" name="Equation" r:id="rId7" imgW="164880" imgH="241200" progId="Equation.3">
              <p:embed/>
            </p:oleObj>
          </a:graphicData>
        </a:graphic>
      </p:graphicFrame>
      <p:sp>
        <p:nvSpPr>
          <p:cNvPr id="20" name="TextBox 19"/>
          <p:cNvSpPr txBox="1"/>
          <p:nvPr/>
        </p:nvSpPr>
        <p:spPr>
          <a:xfrm>
            <a:off x="4283968" y="4797152"/>
            <a:ext cx="2592288" cy="369332"/>
          </a:xfrm>
          <a:prstGeom prst="rect">
            <a:avLst/>
          </a:prstGeom>
          <a:noFill/>
        </p:spPr>
        <p:txBody>
          <a:bodyPr wrap="square" rtlCol="0">
            <a:spAutoFit/>
          </a:bodyPr>
          <a:lstStyle/>
          <a:p>
            <a:r>
              <a:rPr lang="en-US" dirty="0" smtClean="0"/>
              <a:t>Is also  a BR to </a:t>
            </a:r>
            <a:endParaRPr lang="en-GB" dirty="0"/>
          </a:p>
        </p:txBody>
      </p:sp>
      <p:graphicFrame>
        <p:nvGraphicFramePr>
          <p:cNvPr id="76807" name="Object 7"/>
          <p:cNvGraphicFramePr>
            <a:graphicFrameLocks noChangeAspect="1"/>
          </p:cNvGraphicFramePr>
          <p:nvPr/>
        </p:nvGraphicFramePr>
        <p:xfrm>
          <a:off x="5796136" y="4725144"/>
          <a:ext cx="409575" cy="431800"/>
        </p:xfrm>
        <a:graphic>
          <a:graphicData uri="http://schemas.openxmlformats.org/presentationml/2006/ole">
            <p:oleObj spid="_x0000_s76807" name="Equation" r:id="rId8" imgW="228600" imgH="241200" progId="Equation.3">
              <p:embed/>
            </p:oleObj>
          </a:graphicData>
        </a:graphic>
      </p:graphicFrame>
      <p:sp>
        <p:nvSpPr>
          <p:cNvPr id="21" name="Date Placeholder 20"/>
          <p:cNvSpPr>
            <a:spLocks noGrp="1"/>
          </p:cNvSpPr>
          <p:nvPr>
            <p:ph type="dt" sz="half" idx="10"/>
          </p:nvPr>
        </p:nvSpPr>
        <p:spPr/>
        <p:txBody>
          <a:bodyPr/>
          <a:lstStyle/>
          <a:p>
            <a:fld id="{8DC81E97-0013-4B29-884B-4D21203C5640}" type="datetime1">
              <a:rPr lang="en-GB" smtClean="0"/>
              <a:pPr/>
              <a:t>01/12/2013</a:t>
            </a:fld>
            <a:endParaRPr lang="en-GB"/>
          </a:p>
        </p:txBody>
      </p:sp>
      <p:sp>
        <p:nvSpPr>
          <p:cNvPr id="22" name="Slide Number Placeholder 21"/>
          <p:cNvSpPr>
            <a:spLocks noGrp="1"/>
          </p:cNvSpPr>
          <p:nvPr>
            <p:ph type="sldNum" sz="quarter" idx="12"/>
          </p:nvPr>
        </p:nvSpPr>
        <p:spPr/>
        <p:txBody>
          <a:bodyPr/>
          <a:lstStyle/>
          <a:p>
            <a:fld id="{1AC99574-BD32-4BAE-A6F6-2684FFE94A8F}" type="slidenum">
              <a:rPr lang="en-GB" smtClean="0"/>
              <a:pPr/>
              <a:t>76</a:t>
            </a:fld>
            <a:endParaRPr lang="en-GB"/>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3924792" cy="461665"/>
          </a:xfrm>
          <a:prstGeom prst="rect">
            <a:avLst/>
          </a:prstGeom>
          <a:noFill/>
        </p:spPr>
        <p:txBody>
          <a:bodyPr wrap="none" rtlCol="0">
            <a:spAutoFit/>
          </a:bodyPr>
          <a:lstStyle/>
          <a:p>
            <a:r>
              <a:rPr lang="en-US" sz="2400" dirty="0" smtClean="0">
                <a:solidFill>
                  <a:srgbClr val="FF0000"/>
                </a:solidFill>
              </a:rPr>
              <a:t>Example :The Welfare   Game </a:t>
            </a:r>
            <a:endParaRPr lang="en-GB" sz="2400" dirty="0">
              <a:solidFill>
                <a:srgbClr val="FF0000"/>
              </a:solidFill>
            </a:endParaRPr>
          </a:p>
        </p:txBody>
      </p:sp>
      <p:sp>
        <p:nvSpPr>
          <p:cNvPr id="3" name="TextBox 2"/>
          <p:cNvSpPr txBox="1"/>
          <p:nvPr/>
        </p:nvSpPr>
        <p:spPr>
          <a:xfrm>
            <a:off x="827584" y="1772816"/>
            <a:ext cx="1367106" cy="369332"/>
          </a:xfrm>
          <a:prstGeom prst="rect">
            <a:avLst/>
          </a:prstGeom>
          <a:noFill/>
        </p:spPr>
        <p:txBody>
          <a:bodyPr wrap="none" rtlCol="0">
            <a:spAutoFit/>
          </a:bodyPr>
          <a:lstStyle/>
          <a:p>
            <a:r>
              <a:rPr lang="en-US" dirty="0" smtClean="0"/>
              <a:t>Government</a:t>
            </a:r>
            <a:endParaRPr lang="en-GB" dirty="0"/>
          </a:p>
        </p:txBody>
      </p:sp>
      <p:sp>
        <p:nvSpPr>
          <p:cNvPr id="5" name="TextBox 4"/>
          <p:cNvSpPr txBox="1"/>
          <p:nvPr/>
        </p:nvSpPr>
        <p:spPr>
          <a:xfrm>
            <a:off x="2771800" y="1196752"/>
            <a:ext cx="828497" cy="369332"/>
          </a:xfrm>
          <a:prstGeom prst="rect">
            <a:avLst/>
          </a:prstGeom>
          <a:noFill/>
        </p:spPr>
        <p:txBody>
          <a:bodyPr wrap="none" rtlCol="0">
            <a:spAutoFit/>
          </a:bodyPr>
          <a:lstStyle/>
          <a:p>
            <a:r>
              <a:rPr lang="en-US" dirty="0" smtClean="0"/>
              <a:t>beggar</a:t>
            </a:r>
            <a:endParaRPr lang="en-GB" dirty="0"/>
          </a:p>
        </p:txBody>
      </p:sp>
      <p:graphicFrame>
        <p:nvGraphicFramePr>
          <p:cNvPr id="6" name="Table 5"/>
          <p:cNvGraphicFramePr>
            <a:graphicFrameLocks noGrp="1"/>
          </p:cNvGraphicFramePr>
          <p:nvPr/>
        </p:nvGraphicFramePr>
        <p:xfrm>
          <a:off x="2195736" y="1700808"/>
          <a:ext cx="3672408" cy="1169289"/>
        </p:xfrm>
        <a:graphic>
          <a:graphicData uri="http://schemas.openxmlformats.org/drawingml/2006/table">
            <a:tbl>
              <a:tblPr firstRow="1" bandRow="1">
                <a:tableStyleId>{5940675A-B579-460E-94D1-54222C63F5DA}</a:tableStyleId>
              </a:tblPr>
              <a:tblGrid>
                <a:gridCol w="1224136"/>
                <a:gridCol w="1224136"/>
                <a:gridCol w="1224136"/>
              </a:tblGrid>
              <a:tr h="389763">
                <a:tc>
                  <a:txBody>
                    <a:bodyPr/>
                    <a:lstStyle/>
                    <a:p>
                      <a:endParaRPr lang="en-GB" dirty="0"/>
                    </a:p>
                  </a:txBody>
                  <a:tcPr/>
                </a:tc>
                <a:tc>
                  <a:txBody>
                    <a:bodyPr/>
                    <a:lstStyle/>
                    <a:p>
                      <a:endParaRPr lang="en-GB"/>
                    </a:p>
                  </a:txBody>
                  <a:tcPr/>
                </a:tc>
                <a:tc>
                  <a:txBody>
                    <a:bodyPr/>
                    <a:lstStyle/>
                    <a:p>
                      <a:endParaRPr lang="en-GB"/>
                    </a:p>
                  </a:txBody>
                  <a:tcPr/>
                </a:tc>
              </a:tr>
              <a:tr h="389763">
                <a:tc>
                  <a:txBody>
                    <a:bodyPr/>
                    <a:lstStyle/>
                    <a:p>
                      <a:endParaRPr lang="en-GB"/>
                    </a:p>
                  </a:txBody>
                  <a:tcPr/>
                </a:tc>
                <a:tc>
                  <a:txBody>
                    <a:bodyPr/>
                    <a:lstStyle/>
                    <a:p>
                      <a:endParaRPr lang="en-GB"/>
                    </a:p>
                  </a:txBody>
                  <a:tcPr/>
                </a:tc>
                <a:tc>
                  <a:txBody>
                    <a:bodyPr/>
                    <a:lstStyle/>
                    <a:p>
                      <a:endParaRPr lang="en-GB"/>
                    </a:p>
                  </a:txBody>
                  <a:tcPr/>
                </a:tc>
              </a:tr>
              <a:tr h="389763">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7" name="TextBox 6"/>
          <p:cNvSpPr txBox="1"/>
          <p:nvPr/>
        </p:nvSpPr>
        <p:spPr>
          <a:xfrm>
            <a:off x="2411760" y="1700808"/>
            <a:ext cx="545342" cy="369332"/>
          </a:xfrm>
          <a:prstGeom prst="rect">
            <a:avLst/>
          </a:prstGeom>
          <a:noFill/>
        </p:spPr>
        <p:txBody>
          <a:bodyPr wrap="none" rtlCol="0">
            <a:spAutoFit/>
          </a:bodyPr>
          <a:lstStyle/>
          <a:p>
            <a:r>
              <a:rPr lang="en-US" dirty="0" smtClean="0"/>
              <a:t>G/B</a:t>
            </a:r>
            <a:endParaRPr lang="en-GB" dirty="0"/>
          </a:p>
        </p:txBody>
      </p:sp>
      <p:sp>
        <p:nvSpPr>
          <p:cNvPr id="8" name="TextBox 7"/>
          <p:cNvSpPr txBox="1"/>
          <p:nvPr/>
        </p:nvSpPr>
        <p:spPr>
          <a:xfrm>
            <a:off x="3563888" y="1700808"/>
            <a:ext cx="937564" cy="369332"/>
          </a:xfrm>
          <a:prstGeom prst="rect">
            <a:avLst/>
          </a:prstGeom>
          <a:noFill/>
        </p:spPr>
        <p:txBody>
          <a:bodyPr wrap="none" rtlCol="0">
            <a:spAutoFit/>
          </a:bodyPr>
          <a:lstStyle/>
          <a:p>
            <a:r>
              <a:rPr lang="en-US" dirty="0" smtClean="0"/>
              <a:t>working</a:t>
            </a:r>
            <a:endParaRPr lang="en-GB" dirty="0"/>
          </a:p>
        </p:txBody>
      </p:sp>
      <p:sp>
        <p:nvSpPr>
          <p:cNvPr id="9" name="TextBox 8"/>
          <p:cNvSpPr txBox="1"/>
          <p:nvPr/>
        </p:nvSpPr>
        <p:spPr>
          <a:xfrm>
            <a:off x="4788024" y="1700808"/>
            <a:ext cx="925766" cy="369332"/>
          </a:xfrm>
          <a:prstGeom prst="rect">
            <a:avLst/>
          </a:prstGeom>
          <a:noFill/>
        </p:spPr>
        <p:txBody>
          <a:bodyPr wrap="none" rtlCol="0">
            <a:spAutoFit/>
          </a:bodyPr>
          <a:lstStyle/>
          <a:p>
            <a:r>
              <a:rPr lang="en-US" dirty="0" smtClean="0"/>
              <a:t>begging</a:t>
            </a:r>
            <a:endParaRPr lang="en-GB" dirty="0"/>
          </a:p>
        </p:txBody>
      </p:sp>
      <p:sp>
        <p:nvSpPr>
          <p:cNvPr id="10" name="TextBox 9"/>
          <p:cNvSpPr txBox="1"/>
          <p:nvPr/>
        </p:nvSpPr>
        <p:spPr>
          <a:xfrm>
            <a:off x="2339752" y="2060848"/>
            <a:ext cx="918841" cy="369332"/>
          </a:xfrm>
          <a:prstGeom prst="rect">
            <a:avLst/>
          </a:prstGeom>
          <a:noFill/>
        </p:spPr>
        <p:txBody>
          <a:bodyPr wrap="none" rtlCol="0">
            <a:spAutoFit/>
          </a:bodyPr>
          <a:lstStyle/>
          <a:p>
            <a:r>
              <a:rPr lang="en-US" dirty="0" smtClean="0"/>
              <a:t>support</a:t>
            </a:r>
            <a:endParaRPr lang="en-GB" dirty="0"/>
          </a:p>
        </p:txBody>
      </p:sp>
      <p:sp>
        <p:nvSpPr>
          <p:cNvPr id="11" name="TextBox 10"/>
          <p:cNvSpPr txBox="1"/>
          <p:nvPr/>
        </p:nvSpPr>
        <p:spPr>
          <a:xfrm>
            <a:off x="1763688" y="2060848"/>
            <a:ext cx="284052" cy="369332"/>
          </a:xfrm>
          <a:prstGeom prst="rect">
            <a:avLst/>
          </a:prstGeom>
          <a:noFill/>
        </p:spPr>
        <p:txBody>
          <a:bodyPr wrap="none" rtlCol="0">
            <a:spAutoFit/>
          </a:bodyPr>
          <a:lstStyle/>
          <a:p>
            <a:r>
              <a:rPr lang="en-US" dirty="0" smtClean="0"/>
              <a:t>x</a:t>
            </a:r>
            <a:endParaRPr lang="en-GB" dirty="0"/>
          </a:p>
        </p:txBody>
      </p:sp>
      <p:sp>
        <p:nvSpPr>
          <p:cNvPr id="12" name="TextBox 11"/>
          <p:cNvSpPr txBox="1"/>
          <p:nvPr/>
        </p:nvSpPr>
        <p:spPr>
          <a:xfrm>
            <a:off x="1691680" y="2492896"/>
            <a:ext cx="471604" cy="369332"/>
          </a:xfrm>
          <a:prstGeom prst="rect">
            <a:avLst/>
          </a:prstGeom>
          <a:noFill/>
        </p:spPr>
        <p:txBody>
          <a:bodyPr wrap="none" rtlCol="0">
            <a:spAutoFit/>
          </a:bodyPr>
          <a:lstStyle/>
          <a:p>
            <a:r>
              <a:rPr lang="en-US" dirty="0" smtClean="0"/>
              <a:t>1-x</a:t>
            </a:r>
            <a:endParaRPr lang="en-GB" dirty="0"/>
          </a:p>
        </p:txBody>
      </p:sp>
      <p:sp>
        <p:nvSpPr>
          <p:cNvPr id="13" name="TextBox 12"/>
          <p:cNvSpPr txBox="1"/>
          <p:nvPr/>
        </p:nvSpPr>
        <p:spPr>
          <a:xfrm>
            <a:off x="2267744" y="2492896"/>
            <a:ext cx="1162498" cy="369332"/>
          </a:xfrm>
          <a:prstGeom prst="rect">
            <a:avLst/>
          </a:prstGeom>
          <a:noFill/>
        </p:spPr>
        <p:txBody>
          <a:bodyPr wrap="none" rtlCol="0">
            <a:spAutoFit/>
          </a:bodyPr>
          <a:lstStyle/>
          <a:p>
            <a:r>
              <a:rPr lang="en-US" dirty="0" err="1" smtClean="0"/>
              <a:t>unsupport</a:t>
            </a:r>
            <a:endParaRPr lang="en-GB" dirty="0"/>
          </a:p>
        </p:txBody>
      </p:sp>
      <p:sp>
        <p:nvSpPr>
          <p:cNvPr id="14" name="TextBox 13"/>
          <p:cNvSpPr txBox="1"/>
          <p:nvPr/>
        </p:nvSpPr>
        <p:spPr>
          <a:xfrm>
            <a:off x="3635896" y="2060848"/>
            <a:ext cx="476412" cy="369332"/>
          </a:xfrm>
          <a:prstGeom prst="rect">
            <a:avLst/>
          </a:prstGeom>
          <a:noFill/>
        </p:spPr>
        <p:txBody>
          <a:bodyPr wrap="none" rtlCol="0">
            <a:spAutoFit/>
          </a:bodyPr>
          <a:lstStyle/>
          <a:p>
            <a:r>
              <a:rPr lang="en-US" dirty="0" smtClean="0"/>
              <a:t>3,2</a:t>
            </a:r>
            <a:endParaRPr lang="en-GB" dirty="0"/>
          </a:p>
        </p:txBody>
      </p:sp>
      <p:sp>
        <p:nvSpPr>
          <p:cNvPr id="15" name="TextBox 14"/>
          <p:cNvSpPr txBox="1"/>
          <p:nvPr/>
        </p:nvSpPr>
        <p:spPr>
          <a:xfrm>
            <a:off x="4860032" y="2132856"/>
            <a:ext cx="546945" cy="369332"/>
          </a:xfrm>
          <a:prstGeom prst="rect">
            <a:avLst/>
          </a:prstGeom>
          <a:noFill/>
        </p:spPr>
        <p:txBody>
          <a:bodyPr wrap="none" rtlCol="0">
            <a:spAutoFit/>
          </a:bodyPr>
          <a:lstStyle/>
          <a:p>
            <a:r>
              <a:rPr lang="en-US" dirty="0" smtClean="0"/>
              <a:t>-1,3</a:t>
            </a:r>
            <a:endParaRPr lang="en-GB" dirty="0"/>
          </a:p>
        </p:txBody>
      </p:sp>
      <p:sp>
        <p:nvSpPr>
          <p:cNvPr id="16" name="TextBox 15"/>
          <p:cNvSpPr txBox="1"/>
          <p:nvPr/>
        </p:nvSpPr>
        <p:spPr>
          <a:xfrm>
            <a:off x="3563888" y="2420888"/>
            <a:ext cx="546945" cy="369332"/>
          </a:xfrm>
          <a:prstGeom prst="rect">
            <a:avLst/>
          </a:prstGeom>
          <a:noFill/>
        </p:spPr>
        <p:txBody>
          <a:bodyPr wrap="none" rtlCol="0">
            <a:spAutoFit/>
          </a:bodyPr>
          <a:lstStyle/>
          <a:p>
            <a:r>
              <a:rPr lang="en-US" dirty="0" smtClean="0"/>
              <a:t>-1,1</a:t>
            </a:r>
            <a:endParaRPr lang="en-GB" dirty="0"/>
          </a:p>
        </p:txBody>
      </p:sp>
      <p:sp>
        <p:nvSpPr>
          <p:cNvPr id="17" name="TextBox 16"/>
          <p:cNvSpPr txBox="1"/>
          <p:nvPr/>
        </p:nvSpPr>
        <p:spPr>
          <a:xfrm>
            <a:off x="4932040" y="2492896"/>
            <a:ext cx="476412" cy="369332"/>
          </a:xfrm>
          <a:prstGeom prst="rect">
            <a:avLst/>
          </a:prstGeom>
          <a:noFill/>
        </p:spPr>
        <p:txBody>
          <a:bodyPr wrap="none" rtlCol="0">
            <a:spAutoFit/>
          </a:bodyPr>
          <a:lstStyle/>
          <a:p>
            <a:r>
              <a:rPr lang="en-US" dirty="0" smtClean="0"/>
              <a:t>0,0</a:t>
            </a:r>
            <a:endParaRPr lang="en-GB" dirty="0"/>
          </a:p>
        </p:txBody>
      </p:sp>
      <p:sp>
        <p:nvSpPr>
          <p:cNvPr id="18" name="TextBox 17"/>
          <p:cNvSpPr txBox="1"/>
          <p:nvPr/>
        </p:nvSpPr>
        <p:spPr>
          <a:xfrm>
            <a:off x="3923928" y="2852936"/>
            <a:ext cx="288862" cy="369332"/>
          </a:xfrm>
          <a:prstGeom prst="rect">
            <a:avLst/>
          </a:prstGeom>
          <a:noFill/>
        </p:spPr>
        <p:txBody>
          <a:bodyPr wrap="none" rtlCol="0">
            <a:spAutoFit/>
          </a:bodyPr>
          <a:lstStyle/>
          <a:p>
            <a:r>
              <a:rPr lang="en-US" dirty="0" smtClean="0"/>
              <a:t>y</a:t>
            </a:r>
            <a:endParaRPr lang="en-GB" dirty="0"/>
          </a:p>
        </p:txBody>
      </p:sp>
      <p:sp>
        <p:nvSpPr>
          <p:cNvPr id="19" name="TextBox 18"/>
          <p:cNvSpPr txBox="1"/>
          <p:nvPr/>
        </p:nvSpPr>
        <p:spPr>
          <a:xfrm>
            <a:off x="4932040" y="2852936"/>
            <a:ext cx="476412" cy="369332"/>
          </a:xfrm>
          <a:prstGeom prst="rect">
            <a:avLst/>
          </a:prstGeom>
          <a:noFill/>
        </p:spPr>
        <p:txBody>
          <a:bodyPr wrap="none" rtlCol="0">
            <a:spAutoFit/>
          </a:bodyPr>
          <a:lstStyle/>
          <a:p>
            <a:r>
              <a:rPr lang="en-US" dirty="0" smtClean="0"/>
              <a:t>1-y</a:t>
            </a:r>
            <a:endParaRPr lang="en-GB" dirty="0"/>
          </a:p>
        </p:txBody>
      </p:sp>
      <p:sp>
        <p:nvSpPr>
          <p:cNvPr id="21" name="TextBox 20"/>
          <p:cNvSpPr txBox="1"/>
          <p:nvPr/>
        </p:nvSpPr>
        <p:spPr>
          <a:xfrm>
            <a:off x="683568" y="3068960"/>
            <a:ext cx="2412712" cy="369332"/>
          </a:xfrm>
          <a:prstGeom prst="rect">
            <a:avLst/>
          </a:prstGeom>
          <a:noFill/>
        </p:spPr>
        <p:txBody>
          <a:bodyPr wrap="none" rtlCol="0">
            <a:spAutoFit/>
          </a:bodyPr>
          <a:lstStyle/>
          <a:p>
            <a:r>
              <a:rPr lang="en-US" dirty="0" smtClean="0">
                <a:solidFill>
                  <a:srgbClr val="FF0000"/>
                </a:solidFill>
              </a:rPr>
              <a:t>Example :  Tennis game </a:t>
            </a:r>
            <a:endParaRPr lang="en-GB" dirty="0">
              <a:solidFill>
                <a:srgbClr val="FF0000"/>
              </a:solidFill>
            </a:endParaRPr>
          </a:p>
        </p:txBody>
      </p:sp>
      <p:sp>
        <p:nvSpPr>
          <p:cNvPr id="22" name="TextBox 21"/>
          <p:cNvSpPr txBox="1"/>
          <p:nvPr/>
        </p:nvSpPr>
        <p:spPr>
          <a:xfrm>
            <a:off x="467544" y="4077072"/>
            <a:ext cx="925125" cy="646331"/>
          </a:xfrm>
          <a:prstGeom prst="rect">
            <a:avLst/>
          </a:prstGeom>
          <a:noFill/>
        </p:spPr>
        <p:txBody>
          <a:bodyPr wrap="none" rtlCol="0">
            <a:spAutoFit/>
          </a:bodyPr>
          <a:lstStyle/>
          <a:p>
            <a:r>
              <a:rPr lang="en-US" dirty="0" smtClean="0"/>
              <a:t>Passing </a:t>
            </a:r>
          </a:p>
          <a:p>
            <a:r>
              <a:rPr lang="en-US" dirty="0" smtClean="0"/>
              <a:t>Shot </a:t>
            </a:r>
            <a:endParaRPr lang="en-GB" dirty="0"/>
          </a:p>
        </p:txBody>
      </p:sp>
      <p:sp>
        <p:nvSpPr>
          <p:cNvPr id="24" name="TextBox 23"/>
          <p:cNvSpPr txBox="1"/>
          <p:nvPr/>
        </p:nvSpPr>
        <p:spPr>
          <a:xfrm>
            <a:off x="1403648" y="4437112"/>
            <a:ext cx="317716" cy="369332"/>
          </a:xfrm>
          <a:prstGeom prst="rect">
            <a:avLst/>
          </a:prstGeom>
          <a:noFill/>
        </p:spPr>
        <p:txBody>
          <a:bodyPr wrap="none" rtlCol="0">
            <a:spAutoFit/>
          </a:bodyPr>
          <a:lstStyle/>
          <a:p>
            <a:r>
              <a:rPr lang="en-US" dirty="0" smtClean="0"/>
              <a:t>A</a:t>
            </a:r>
            <a:endParaRPr lang="en-GB" dirty="0"/>
          </a:p>
        </p:txBody>
      </p:sp>
      <p:sp>
        <p:nvSpPr>
          <p:cNvPr id="25" name="TextBox 24"/>
          <p:cNvSpPr txBox="1"/>
          <p:nvPr/>
        </p:nvSpPr>
        <p:spPr>
          <a:xfrm>
            <a:off x="2411760" y="3429000"/>
            <a:ext cx="296876" cy="369332"/>
          </a:xfrm>
          <a:prstGeom prst="rect">
            <a:avLst/>
          </a:prstGeom>
          <a:noFill/>
        </p:spPr>
        <p:txBody>
          <a:bodyPr wrap="none" rtlCol="0">
            <a:spAutoFit/>
          </a:bodyPr>
          <a:lstStyle/>
          <a:p>
            <a:r>
              <a:rPr lang="en-US" dirty="0" smtClean="0"/>
              <a:t>E</a:t>
            </a:r>
            <a:endParaRPr lang="en-GB" dirty="0"/>
          </a:p>
        </p:txBody>
      </p:sp>
      <p:sp>
        <p:nvSpPr>
          <p:cNvPr id="26" name="TextBox 25"/>
          <p:cNvSpPr txBox="1"/>
          <p:nvPr/>
        </p:nvSpPr>
        <p:spPr>
          <a:xfrm>
            <a:off x="1763688" y="4149080"/>
            <a:ext cx="282450" cy="369332"/>
          </a:xfrm>
          <a:prstGeom prst="rect">
            <a:avLst/>
          </a:prstGeom>
          <a:noFill/>
        </p:spPr>
        <p:txBody>
          <a:bodyPr wrap="none" rtlCol="0">
            <a:spAutoFit/>
          </a:bodyPr>
          <a:lstStyle/>
          <a:p>
            <a:r>
              <a:rPr lang="en-US" dirty="0" smtClean="0"/>
              <a:t>L</a:t>
            </a:r>
            <a:endParaRPr lang="en-GB" dirty="0"/>
          </a:p>
        </p:txBody>
      </p:sp>
      <p:sp>
        <p:nvSpPr>
          <p:cNvPr id="27" name="TextBox 26"/>
          <p:cNvSpPr txBox="1"/>
          <p:nvPr/>
        </p:nvSpPr>
        <p:spPr>
          <a:xfrm>
            <a:off x="1691680" y="4509120"/>
            <a:ext cx="309700" cy="369332"/>
          </a:xfrm>
          <a:prstGeom prst="rect">
            <a:avLst/>
          </a:prstGeom>
          <a:noFill/>
        </p:spPr>
        <p:txBody>
          <a:bodyPr wrap="none" rtlCol="0">
            <a:spAutoFit/>
          </a:bodyPr>
          <a:lstStyle/>
          <a:p>
            <a:r>
              <a:rPr lang="en-US" dirty="0" smtClean="0"/>
              <a:t>R</a:t>
            </a:r>
            <a:endParaRPr lang="en-GB" dirty="0"/>
          </a:p>
        </p:txBody>
      </p:sp>
      <p:sp>
        <p:nvSpPr>
          <p:cNvPr id="28" name="TextBox 27"/>
          <p:cNvSpPr txBox="1"/>
          <p:nvPr/>
        </p:nvSpPr>
        <p:spPr>
          <a:xfrm>
            <a:off x="2339752" y="3861048"/>
            <a:ext cx="237566" cy="369332"/>
          </a:xfrm>
          <a:prstGeom prst="rect">
            <a:avLst/>
          </a:prstGeom>
          <a:noFill/>
        </p:spPr>
        <p:txBody>
          <a:bodyPr wrap="none" rtlCol="0">
            <a:spAutoFit/>
          </a:bodyPr>
          <a:lstStyle/>
          <a:p>
            <a:r>
              <a:rPr lang="en-US" dirty="0" smtClean="0"/>
              <a:t>l</a:t>
            </a:r>
            <a:endParaRPr lang="en-GB" dirty="0"/>
          </a:p>
        </p:txBody>
      </p:sp>
      <p:sp>
        <p:nvSpPr>
          <p:cNvPr id="29" name="TextBox 28"/>
          <p:cNvSpPr txBox="1"/>
          <p:nvPr/>
        </p:nvSpPr>
        <p:spPr>
          <a:xfrm>
            <a:off x="3347864" y="3861048"/>
            <a:ext cx="264816" cy="369332"/>
          </a:xfrm>
          <a:prstGeom prst="rect">
            <a:avLst/>
          </a:prstGeom>
          <a:noFill/>
        </p:spPr>
        <p:txBody>
          <a:bodyPr wrap="none" rtlCol="0">
            <a:spAutoFit/>
          </a:bodyPr>
          <a:lstStyle/>
          <a:p>
            <a:r>
              <a:rPr lang="en-US" dirty="0" smtClean="0"/>
              <a:t>r</a:t>
            </a:r>
            <a:endParaRPr lang="en-GB" dirty="0"/>
          </a:p>
        </p:txBody>
      </p:sp>
      <p:graphicFrame>
        <p:nvGraphicFramePr>
          <p:cNvPr id="30" name="Table 29"/>
          <p:cNvGraphicFramePr>
            <a:graphicFrameLocks noGrp="1"/>
          </p:cNvGraphicFramePr>
          <p:nvPr/>
        </p:nvGraphicFramePr>
        <p:xfrm>
          <a:off x="2051720" y="4149080"/>
          <a:ext cx="2016224" cy="731520"/>
        </p:xfrm>
        <a:graphic>
          <a:graphicData uri="http://schemas.openxmlformats.org/drawingml/2006/table">
            <a:tbl>
              <a:tblPr firstRow="1" bandRow="1">
                <a:tableStyleId>{5940675A-B579-460E-94D1-54222C63F5DA}</a:tableStyleId>
              </a:tblPr>
              <a:tblGrid>
                <a:gridCol w="1008112"/>
                <a:gridCol w="1008112"/>
              </a:tblGrid>
              <a:tr h="298832">
                <a:tc>
                  <a:txBody>
                    <a:bodyPr/>
                    <a:lstStyle/>
                    <a:p>
                      <a:endParaRPr lang="en-GB" dirty="0"/>
                    </a:p>
                  </a:txBody>
                  <a:tcPr/>
                </a:tc>
                <a:tc>
                  <a:txBody>
                    <a:bodyPr/>
                    <a:lstStyle/>
                    <a:p>
                      <a:endParaRPr lang="en-GB"/>
                    </a:p>
                  </a:txBody>
                  <a:tcPr/>
                </a:tc>
              </a:tr>
              <a:tr h="298832">
                <a:tc>
                  <a:txBody>
                    <a:bodyPr/>
                    <a:lstStyle/>
                    <a:p>
                      <a:endParaRPr lang="en-GB" dirty="0"/>
                    </a:p>
                  </a:txBody>
                  <a:tcPr/>
                </a:tc>
                <a:tc>
                  <a:txBody>
                    <a:bodyPr/>
                    <a:lstStyle/>
                    <a:p>
                      <a:endParaRPr lang="en-GB" dirty="0"/>
                    </a:p>
                  </a:txBody>
                  <a:tcPr/>
                </a:tc>
              </a:tr>
            </a:tbl>
          </a:graphicData>
        </a:graphic>
      </p:graphicFrame>
      <p:sp>
        <p:nvSpPr>
          <p:cNvPr id="31" name="TextBox 30"/>
          <p:cNvSpPr txBox="1"/>
          <p:nvPr/>
        </p:nvSpPr>
        <p:spPr>
          <a:xfrm>
            <a:off x="2195736" y="4149080"/>
            <a:ext cx="710451" cy="369332"/>
          </a:xfrm>
          <a:prstGeom prst="rect">
            <a:avLst/>
          </a:prstGeom>
          <a:noFill/>
        </p:spPr>
        <p:txBody>
          <a:bodyPr wrap="none" rtlCol="0">
            <a:spAutoFit/>
          </a:bodyPr>
          <a:lstStyle/>
          <a:p>
            <a:r>
              <a:rPr lang="en-US" dirty="0" smtClean="0"/>
              <a:t>50,50</a:t>
            </a:r>
            <a:endParaRPr lang="en-GB" dirty="0"/>
          </a:p>
        </p:txBody>
      </p:sp>
      <p:sp>
        <p:nvSpPr>
          <p:cNvPr id="32" name="TextBox 31"/>
          <p:cNvSpPr txBox="1"/>
          <p:nvPr/>
        </p:nvSpPr>
        <p:spPr>
          <a:xfrm>
            <a:off x="3203848" y="4149080"/>
            <a:ext cx="710451" cy="369332"/>
          </a:xfrm>
          <a:prstGeom prst="rect">
            <a:avLst/>
          </a:prstGeom>
          <a:noFill/>
        </p:spPr>
        <p:txBody>
          <a:bodyPr wrap="none" rtlCol="0">
            <a:spAutoFit/>
          </a:bodyPr>
          <a:lstStyle/>
          <a:p>
            <a:r>
              <a:rPr lang="en-US" dirty="0" smtClean="0"/>
              <a:t>80,20</a:t>
            </a:r>
            <a:endParaRPr lang="en-GB" dirty="0"/>
          </a:p>
        </p:txBody>
      </p:sp>
      <p:sp>
        <p:nvSpPr>
          <p:cNvPr id="33" name="TextBox 32"/>
          <p:cNvSpPr txBox="1"/>
          <p:nvPr/>
        </p:nvSpPr>
        <p:spPr>
          <a:xfrm>
            <a:off x="2195736" y="4509120"/>
            <a:ext cx="710451" cy="369332"/>
          </a:xfrm>
          <a:prstGeom prst="rect">
            <a:avLst/>
          </a:prstGeom>
          <a:noFill/>
        </p:spPr>
        <p:txBody>
          <a:bodyPr wrap="none" rtlCol="0">
            <a:spAutoFit/>
          </a:bodyPr>
          <a:lstStyle/>
          <a:p>
            <a:r>
              <a:rPr lang="en-US" dirty="0" smtClean="0"/>
              <a:t>90,10</a:t>
            </a:r>
            <a:endParaRPr lang="en-GB" dirty="0"/>
          </a:p>
        </p:txBody>
      </p:sp>
      <p:sp>
        <p:nvSpPr>
          <p:cNvPr id="34" name="TextBox 33"/>
          <p:cNvSpPr txBox="1"/>
          <p:nvPr/>
        </p:nvSpPr>
        <p:spPr>
          <a:xfrm>
            <a:off x="3131840" y="4509120"/>
            <a:ext cx="710451" cy="369332"/>
          </a:xfrm>
          <a:prstGeom prst="rect">
            <a:avLst/>
          </a:prstGeom>
          <a:noFill/>
        </p:spPr>
        <p:txBody>
          <a:bodyPr wrap="none" rtlCol="0">
            <a:spAutoFit/>
          </a:bodyPr>
          <a:lstStyle/>
          <a:p>
            <a:r>
              <a:rPr lang="en-US" dirty="0" smtClean="0"/>
              <a:t>20,80</a:t>
            </a:r>
            <a:endParaRPr lang="en-GB" dirty="0"/>
          </a:p>
        </p:txBody>
      </p:sp>
      <p:sp>
        <p:nvSpPr>
          <p:cNvPr id="35" name="TextBox 34"/>
          <p:cNvSpPr txBox="1"/>
          <p:nvPr/>
        </p:nvSpPr>
        <p:spPr>
          <a:xfrm>
            <a:off x="611560" y="5085184"/>
            <a:ext cx="8397042" cy="923330"/>
          </a:xfrm>
          <a:prstGeom prst="rect">
            <a:avLst/>
          </a:prstGeom>
          <a:noFill/>
        </p:spPr>
        <p:txBody>
          <a:bodyPr wrap="none" rtlCol="0">
            <a:spAutoFit/>
          </a:bodyPr>
          <a:lstStyle/>
          <a:p>
            <a:r>
              <a:rPr lang="en-US" dirty="0" smtClean="0"/>
              <a:t>There is no pure strategy </a:t>
            </a:r>
            <a:r>
              <a:rPr lang="en-US" dirty="0" err="1" smtClean="0"/>
              <a:t>NE.Let’s</a:t>
            </a:r>
            <a:r>
              <a:rPr lang="en-US" dirty="0" smtClean="0"/>
              <a:t> find a mixed strategy </a:t>
            </a:r>
            <a:r>
              <a:rPr lang="en-US" dirty="0" err="1" smtClean="0"/>
              <a:t>NE.Trick</a:t>
            </a:r>
            <a:r>
              <a:rPr lang="en-US" dirty="0" smtClean="0"/>
              <a:t> : to find </a:t>
            </a:r>
            <a:r>
              <a:rPr lang="en-US" dirty="0" err="1" smtClean="0"/>
              <a:t>ehsan’s</a:t>
            </a:r>
            <a:r>
              <a:rPr lang="en-US" dirty="0" smtClean="0"/>
              <a:t> NE  mix</a:t>
            </a:r>
          </a:p>
          <a:p>
            <a:r>
              <a:rPr lang="en-US" dirty="0" smtClean="0"/>
              <a:t>(q,1-q) look at Ali’s pay off     [50]q+[80](1-q)</a:t>
            </a:r>
          </a:p>
          <a:p>
            <a:r>
              <a:rPr lang="en-US" dirty="0" smtClean="0"/>
              <a:t>R</a:t>
            </a:r>
            <a:endParaRPr lang="en-GB" dirty="0"/>
          </a:p>
        </p:txBody>
      </p:sp>
      <p:cxnSp>
        <p:nvCxnSpPr>
          <p:cNvPr id="37" name="Straight Arrow Connector 36"/>
          <p:cNvCxnSpPr/>
          <p:nvPr/>
        </p:nvCxnSpPr>
        <p:spPr>
          <a:xfrm>
            <a:off x="1115616" y="5805264"/>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67744" y="5805264"/>
            <a:ext cx="1622560" cy="369332"/>
          </a:xfrm>
          <a:prstGeom prst="rect">
            <a:avLst/>
          </a:prstGeom>
          <a:noFill/>
        </p:spPr>
        <p:txBody>
          <a:bodyPr wrap="none" rtlCol="0">
            <a:spAutoFit/>
          </a:bodyPr>
          <a:lstStyle/>
          <a:p>
            <a:r>
              <a:rPr lang="en-US" dirty="0" smtClean="0"/>
              <a:t>[90]q+[20](1-q)</a:t>
            </a:r>
            <a:endParaRPr lang="en-GB" dirty="0"/>
          </a:p>
        </p:txBody>
      </p:sp>
      <p:sp>
        <p:nvSpPr>
          <p:cNvPr id="39" name="TextBox 38"/>
          <p:cNvSpPr txBox="1"/>
          <p:nvPr/>
        </p:nvSpPr>
        <p:spPr>
          <a:xfrm>
            <a:off x="5004048" y="3573016"/>
            <a:ext cx="2173480" cy="369332"/>
          </a:xfrm>
          <a:prstGeom prst="rect">
            <a:avLst/>
          </a:prstGeom>
          <a:noFill/>
        </p:spPr>
        <p:txBody>
          <a:bodyPr wrap="none" rtlCol="0">
            <a:spAutoFit/>
          </a:bodyPr>
          <a:lstStyle/>
          <a:p>
            <a:r>
              <a:rPr lang="en-US" dirty="0" smtClean="0"/>
              <a:t>A: </a:t>
            </a:r>
            <a:r>
              <a:rPr lang="en-US" dirty="0" err="1" smtClean="0"/>
              <a:t>ali</a:t>
            </a:r>
            <a:r>
              <a:rPr lang="en-US" dirty="0" smtClean="0"/>
              <a:t>      Vs   E: </a:t>
            </a:r>
            <a:r>
              <a:rPr lang="en-US" dirty="0" err="1" smtClean="0"/>
              <a:t>Ehsan</a:t>
            </a:r>
            <a:r>
              <a:rPr lang="en-US" dirty="0" smtClean="0"/>
              <a:t> </a:t>
            </a:r>
            <a:endParaRPr lang="en-GB" dirty="0"/>
          </a:p>
        </p:txBody>
      </p:sp>
      <p:sp>
        <p:nvSpPr>
          <p:cNvPr id="36" name="Date Placeholder 35"/>
          <p:cNvSpPr>
            <a:spLocks noGrp="1"/>
          </p:cNvSpPr>
          <p:nvPr>
            <p:ph type="dt" sz="half" idx="10"/>
          </p:nvPr>
        </p:nvSpPr>
        <p:spPr/>
        <p:txBody>
          <a:bodyPr/>
          <a:lstStyle/>
          <a:p>
            <a:fld id="{FB4D3FAA-04C7-4F51-A012-1F1EFFF2DDFA}" type="datetime1">
              <a:rPr lang="en-GB" smtClean="0"/>
              <a:pPr/>
              <a:t>01/12/2013</a:t>
            </a:fld>
            <a:endParaRPr lang="en-GB"/>
          </a:p>
        </p:txBody>
      </p:sp>
      <p:sp>
        <p:nvSpPr>
          <p:cNvPr id="40" name="Slide Number Placeholder 39"/>
          <p:cNvSpPr>
            <a:spLocks noGrp="1"/>
          </p:cNvSpPr>
          <p:nvPr>
            <p:ph type="sldNum" sz="quarter" idx="12"/>
          </p:nvPr>
        </p:nvSpPr>
        <p:spPr/>
        <p:txBody>
          <a:bodyPr/>
          <a:lstStyle/>
          <a:p>
            <a:fld id="{1AC99574-BD32-4BAE-A6F6-2684FFE94A8F}" type="slidenum">
              <a:rPr lang="en-GB" smtClean="0"/>
              <a:pPr/>
              <a:t>77</a:t>
            </a:fld>
            <a:endParaRPr lang="en-GB"/>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04664"/>
            <a:ext cx="6027484" cy="3970318"/>
          </a:xfrm>
          <a:prstGeom prst="rect">
            <a:avLst/>
          </a:prstGeom>
          <a:noFill/>
        </p:spPr>
        <p:txBody>
          <a:bodyPr wrap="none" rtlCol="0">
            <a:spAutoFit/>
          </a:bodyPr>
          <a:lstStyle/>
          <a:p>
            <a:r>
              <a:rPr lang="en-US" dirty="0" smtClean="0"/>
              <a:t>If </a:t>
            </a:r>
            <a:r>
              <a:rPr lang="en-US" dirty="0" err="1" smtClean="0"/>
              <a:t>ali</a:t>
            </a:r>
            <a:r>
              <a:rPr lang="en-US" dirty="0" smtClean="0"/>
              <a:t> is mixing in NE then the pay off to L and R must be equal  </a:t>
            </a:r>
          </a:p>
          <a:p>
            <a:r>
              <a:rPr lang="en-US" dirty="0" smtClean="0"/>
              <a:t>50q+8(1-q)=90q+20(1-q)</a:t>
            </a:r>
          </a:p>
          <a:p>
            <a:r>
              <a:rPr lang="en-US" dirty="0" smtClean="0"/>
              <a:t>60(1-q)=40q</a:t>
            </a:r>
          </a:p>
          <a:p>
            <a:r>
              <a:rPr lang="en-US" dirty="0" smtClean="0"/>
              <a:t>60=100q</a:t>
            </a:r>
          </a:p>
          <a:p>
            <a:r>
              <a:rPr lang="en-US" dirty="0" smtClean="0"/>
              <a:t>q=0.6   </a:t>
            </a:r>
            <a:r>
              <a:rPr lang="en-US" dirty="0" err="1" smtClean="0"/>
              <a:t>Ehsan</a:t>
            </a:r>
            <a:r>
              <a:rPr lang="en-US" dirty="0" smtClean="0"/>
              <a:t> is Mix </a:t>
            </a:r>
          </a:p>
          <a:p>
            <a:r>
              <a:rPr lang="en-US" dirty="0" smtClean="0"/>
              <a:t>To find </a:t>
            </a:r>
            <a:r>
              <a:rPr lang="en-US" dirty="0" err="1" smtClean="0"/>
              <a:t>ali</a:t>
            </a:r>
            <a:r>
              <a:rPr lang="en-US" dirty="0" smtClean="0"/>
              <a:t> </a:t>
            </a:r>
            <a:r>
              <a:rPr lang="en-US" dirty="0" err="1" smtClean="0"/>
              <a:t>Nemix</a:t>
            </a:r>
            <a:r>
              <a:rPr lang="en-US" dirty="0" smtClean="0"/>
              <a:t> use </a:t>
            </a:r>
            <a:r>
              <a:rPr lang="en-US" dirty="0" err="1" smtClean="0"/>
              <a:t>Ehsan</a:t>
            </a:r>
            <a:r>
              <a:rPr lang="en-US" dirty="0" smtClean="0"/>
              <a:t> pay off s   (p,1-p)</a:t>
            </a:r>
          </a:p>
          <a:p>
            <a:r>
              <a:rPr lang="en-US" dirty="0" smtClean="0"/>
              <a:t>l                       [50]p+[10](1-p)</a:t>
            </a:r>
          </a:p>
          <a:p>
            <a:r>
              <a:rPr lang="en-US" dirty="0" smtClean="0"/>
              <a:t>  r                          [20]p+[30](1-p)</a:t>
            </a:r>
          </a:p>
          <a:p>
            <a:r>
              <a:rPr lang="en-US" dirty="0" smtClean="0"/>
              <a:t>30p=70(1-p)                        100p=70</a:t>
            </a:r>
          </a:p>
          <a:p>
            <a:r>
              <a:rPr lang="en-US" dirty="0" smtClean="0"/>
              <a:t>P=0.7                            Ali’s  mix </a:t>
            </a:r>
          </a:p>
          <a:p>
            <a:r>
              <a:rPr lang="en-US" dirty="0" smtClean="0"/>
              <a:t>NE=[(0.7,0.3),(0.6,0.4)</a:t>
            </a:r>
          </a:p>
          <a:p>
            <a:r>
              <a:rPr lang="en-US" dirty="0" smtClean="0"/>
              <a:t>            L     R       l     r</a:t>
            </a:r>
          </a:p>
          <a:p>
            <a:endParaRPr lang="en-US" dirty="0" smtClean="0"/>
          </a:p>
          <a:p>
            <a:endParaRPr lang="en-GB" dirty="0"/>
          </a:p>
        </p:txBody>
      </p:sp>
      <p:cxnSp>
        <p:nvCxnSpPr>
          <p:cNvPr id="5" name="Straight Arrow Connector 4"/>
          <p:cNvCxnSpPr/>
          <p:nvPr/>
        </p:nvCxnSpPr>
        <p:spPr>
          <a:xfrm>
            <a:off x="971600" y="2204864"/>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043608" y="2492896"/>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79712" y="2852936"/>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47664" y="3068960"/>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7544" y="4365104"/>
            <a:ext cx="476412" cy="369332"/>
          </a:xfrm>
          <a:prstGeom prst="rect">
            <a:avLst/>
          </a:prstGeom>
          <a:noFill/>
        </p:spPr>
        <p:txBody>
          <a:bodyPr wrap="none" rtlCol="0">
            <a:spAutoFit/>
          </a:bodyPr>
          <a:lstStyle/>
          <a:p>
            <a:r>
              <a:rPr lang="en-US" dirty="0" smtClean="0"/>
              <a:t>Ali </a:t>
            </a:r>
            <a:endParaRPr lang="en-GB" dirty="0"/>
          </a:p>
        </p:txBody>
      </p:sp>
      <p:sp>
        <p:nvSpPr>
          <p:cNvPr id="14" name="TextBox 13"/>
          <p:cNvSpPr txBox="1"/>
          <p:nvPr/>
        </p:nvSpPr>
        <p:spPr>
          <a:xfrm>
            <a:off x="1475656" y="3717032"/>
            <a:ext cx="740908" cy="369332"/>
          </a:xfrm>
          <a:prstGeom prst="rect">
            <a:avLst/>
          </a:prstGeom>
          <a:noFill/>
        </p:spPr>
        <p:txBody>
          <a:bodyPr wrap="none" rtlCol="0">
            <a:spAutoFit/>
          </a:bodyPr>
          <a:lstStyle/>
          <a:p>
            <a:r>
              <a:rPr lang="en-US" dirty="0" err="1" smtClean="0"/>
              <a:t>Ehsan</a:t>
            </a:r>
            <a:endParaRPr lang="en-GB" dirty="0"/>
          </a:p>
        </p:txBody>
      </p:sp>
      <p:sp>
        <p:nvSpPr>
          <p:cNvPr id="15" name="TextBox 14"/>
          <p:cNvSpPr txBox="1"/>
          <p:nvPr/>
        </p:nvSpPr>
        <p:spPr>
          <a:xfrm>
            <a:off x="1115616" y="4221088"/>
            <a:ext cx="282450" cy="369332"/>
          </a:xfrm>
          <a:prstGeom prst="rect">
            <a:avLst/>
          </a:prstGeom>
          <a:noFill/>
        </p:spPr>
        <p:txBody>
          <a:bodyPr wrap="none" rtlCol="0">
            <a:spAutoFit/>
          </a:bodyPr>
          <a:lstStyle/>
          <a:p>
            <a:r>
              <a:rPr lang="en-US" dirty="0" smtClean="0"/>
              <a:t>L</a:t>
            </a:r>
            <a:endParaRPr lang="en-GB" dirty="0"/>
          </a:p>
        </p:txBody>
      </p:sp>
      <p:sp>
        <p:nvSpPr>
          <p:cNvPr id="16" name="TextBox 15"/>
          <p:cNvSpPr txBox="1"/>
          <p:nvPr/>
        </p:nvSpPr>
        <p:spPr>
          <a:xfrm>
            <a:off x="1115616" y="4797152"/>
            <a:ext cx="309700" cy="369332"/>
          </a:xfrm>
          <a:prstGeom prst="rect">
            <a:avLst/>
          </a:prstGeom>
          <a:noFill/>
        </p:spPr>
        <p:txBody>
          <a:bodyPr wrap="none" rtlCol="0">
            <a:spAutoFit/>
          </a:bodyPr>
          <a:lstStyle/>
          <a:p>
            <a:r>
              <a:rPr lang="en-US" dirty="0" smtClean="0"/>
              <a:t>R</a:t>
            </a:r>
            <a:endParaRPr lang="en-GB" dirty="0"/>
          </a:p>
        </p:txBody>
      </p:sp>
      <p:sp>
        <p:nvSpPr>
          <p:cNvPr id="17" name="TextBox 16"/>
          <p:cNvSpPr txBox="1"/>
          <p:nvPr/>
        </p:nvSpPr>
        <p:spPr>
          <a:xfrm>
            <a:off x="1619672" y="4077072"/>
            <a:ext cx="237566" cy="369332"/>
          </a:xfrm>
          <a:prstGeom prst="rect">
            <a:avLst/>
          </a:prstGeom>
          <a:noFill/>
        </p:spPr>
        <p:txBody>
          <a:bodyPr wrap="none" rtlCol="0">
            <a:spAutoFit/>
          </a:bodyPr>
          <a:lstStyle/>
          <a:p>
            <a:r>
              <a:rPr lang="en-US" dirty="0" smtClean="0"/>
              <a:t>l</a:t>
            </a:r>
            <a:endParaRPr lang="en-GB" dirty="0"/>
          </a:p>
        </p:txBody>
      </p:sp>
      <p:sp>
        <p:nvSpPr>
          <p:cNvPr id="18" name="TextBox 17"/>
          <p:cNvSpPr txBox="1"/>
          <p:nvPr/>
        </p:nvSpPr>
        <p:spPr>
          <a:xfrm>
            <a:off x="2267744" y="4077072"/>
            <a:ext cx="264816" cy="369332"/>
          </a:xfrm>
          <a:prstGeom prst="rect">
            <a:avLst/>
          </a:prstGeom>
          <a:noFill/>
        </p:spPr>
        <p:txBody>
          <a:bodyPr wrap="none" rtlCol="0">
            <a:spAutoFit/>
          </a:bodyPr>
          <a:lstStyle/>
          <a:p>
            <a:r>
              <a:rPr lang="en-US" dirty="0" smtClean="0"/>
              <a:t>r</a:t>
            </a:r>
            <a:endParaRPr lang="en-GB" dirty="0"/>
          </a:p>
        </p:txBody>
      </p:sp>
      <p:graphicFrame>
        <p:nvGraphicFramePr>
          <p:cNvPr id="19" name="Table 18"/>
          <p:cNvGraphicFramePr>
            <a:graphicFrameLocks noGrp="1"/>
          </p:cNvGraphicFramePr>
          <p:nvPr/>
        </p:nvGraphicFramePr>
        <p:xfrm>
          <a:off x="1403648" y="4365104"/>
          <a:ext cx="1728192" cy="731520"/>
        </p:xfrm>
        <a:graphic>
          <a:graphicData uri="http://schemas.openxmlformats.org/drawingml/2006/table">
            <a:tbl>
              <a:tblPr firstRow="1" bandRow="1">
                <a:tableStyleId>{5940675A-B579-460E-94D1-54222C63F5DA}</a:tableStyleId>
              </a:tblPr>
              <a:tblGrid>
                <a:gridCol w="864096"/>
                <a:gridCol w="864096"/>
              </a:tblGrid>
              <a:tr h="133856">
                <a:tc>
                  <a:txBody>
                    <a:bodyPr/>
                    <a:lstStyle/>
                    <a:p>
                      <a:endParaRPr lang="en-GB" dirty="0"/>
                    </a:p>
                  </a:txBody>
                  <a:tcPr/>
                </a:tc>
                <a:tc>
                  <a:txBody>
                    <a:bodyPr/>
                    <a:lstStyle/>
                    <a:p>
                      <a:endParaRPr lang="en-GB"/>
                    </a:p>
                  </a:txBody>
                  <a:tcPr/>
                </a:tc>
              </a:tr>
              <a:tr h="226824">
                <a:tc>
                  <a:txBody>
                    <a:bodyPr/>
                    <a:lstStyle/>
                    <a:p>
                      <a:endParaRPr lang="en-GB"/>
                    </a:p>
                  </a:txBody>
                  <a:tcPr/>
                </a:tc>
                <a:tc>
                  <a:txBody>
                    <a:bodyPr/>
                    <a:lstStyle/>
                    <a:p>
                      <a:endParaRPr lang="en-GB" dirty="0"/>
                    </a:p>
                  </a:txBody>
                  <a:tcPr/>
                </a:tc>
              </a:tr>
            </a:tbl>
          </a:graphicData>
        </a:graphic>
      </p:graphicFrame>
      <p:sp>
        <p:nvSpPr>
          <p:cNvPr id="20" name="TextBox 19"/>
          <p:cNvSpPr txBox="1"/>
          <p:nvPr/>
        </p:nvSpPr>
        <p:spPr>
          <a:xfrm>
            <a:off x="1475656" y="4365104"/>
            <a:ext cx="710451" cy="369332"/>
          </a:xfrm>
          <a:prstGeom prst="rect">
            <a:avLst/>
          </a:prstGeom>
          <a:noFill/>
        </p:spPr>
        <p:txBody>
          <a:bodyPr wrap="none" rtlCol="0">
            <a:spAutoFit/>
          </a:bodyPr>
          <a:lstStyle/>
          <a:p>
            <a:r>
              <a:rPr lang="en-US" dirty="0" smtClean="0"/>
              <a:t>30,70</a:t>
            </a:r>
            <a:endParaRPr lang="en-GB" dirty="0"/>
          </a:p>
        </p:txBody>
      </p:sp>
      <p:sp>
        <p:nvSpPr>
          <p:cNvPr id="21" name="TextBox 20"/>
          <p:cNvSpPr txBox="1"/>
          <p:nvPr/>
        </p:nvSpPr>
        <p:spPr>
          <a:xfrm>
            <a:off x="2339752" y="4365104"/>
            <a:ext cx="710451" cy="369332"/>
          </a:xfrm>
          <a:prstGeom prst="rect">
            <a:avLst/>
          </a:prstGeom>
          <a:noFill/>
        </p:spPr>
        <p:txBody>
          <a:bodyPr wrap="none" rtlCol="0">
            <a:spAutoFit/>
          </a:bodyPr>
          <a:lstStyle/>
          <a:p>
            <a:r>
              <a:rPr lang="en-US" dirty="0" smtClean="0"/>
              <a:t>80,20</a:t>
            </a:r>
            <a:endParaRPr lang="en-GB" dirty="0"/>
          </a:p>
        </p:txBody>
      </p:sp>
      <p:sp>
        <p:nvSpPr>
          <p:cNvPr id="22" name="TextBox 21"/>
          <p:cNvSpPr txBox="1"/>
          <p:nvPr/>
        </p:nvSpPr>
        <p:spPr>
          <a:xfrm>
            <a:off x="1475656" y="4725144"/>
            <a:ext cx="710451" cy="369332"/>
          </a:xfrm>
          <a:prstGeom prst="rect">
            <a:avLst/>
          </a:prstGeom>
          <a:noFill/>
        </p:spPr>
        <p:txBody>
          <a:bodyPr wrap="none" rtlCol="0">
            <a:spAutoFit/>
          </a:bodyPr>
          <a:lstStyle/>
          <a:p>
            <a:r>
              <a:rPr lang="en-US" dirty="0" smtClean="0"/>
              <a:t>90,10</a:t>
            </a:r>
            <a:endParaRPr lang="en-GB" dirty="0"/>
          </a:p>
        </p:txBody>
      </p:sp>
      <p:sp>
        <p:nvSpPr>
          <p:cNvPr id="23" name="TextBox 22"/>
          <p:cNvSpPr txBox="1"/>
          <p:nvPr/>
        </p:nvSpPr>
        <p:spPr>
          <a:xfrm>
            <a:off x="2339752" y="4725144"/>
            <a:ext cx="710451" cy="369332"/>
          </a:xfrm>
          <a:prstGeom prst="rect">
            <a:avLst/>
          </a:prstGeom>
          <a:noFill/>
        </p:spPr>
        <p:txBody>
          <a:bodyPr wrap="none" rtlCol="0">
            <a:spAutoFit/>
          </a:bodyPr>
          <a:lstStyle/>
          <a:p>
            <a:r>
              <a:rPr lang="en-US" dirty="0" smtClean="0"/>
              <a:t>20,80</a:t>
            </a:r>
            <a:endParaRPr lang="en-GB" dirty="0"/>
          </a:p>
        </p:txBody>
      </p:sp>
      <p:sp>
        <p:nvSpPr>
          <p:cNvPr id="24" name="TextBox 23"/>
          <p:cNvSpPr txBox="1"/>
          <p:nvPr/>
        </p:nvSpPr>
        <p:spPr>
          <a:xfrm>
            <a:off x="3275856" y="4365104"/>
            <a:ext cx="306494" cy="369332"/>
          </a:xfrm>
          <a:prstGeom prst="rect">
            <a:avLst/>
          </a:prstGeom>
          <a:noFill/>
        </p:spPr>
        <p:txBody>
          <a:bodyPr wrap="none" rtlCol="0">
            <a:spAutoFit/>
          </a:bodyPr>
          <a:lstStyle/>
          <a:p>
            <a:r>
              <a:rPr lang="en-US" dirty="0" smtClean="0"/>
              <a:t>p</a:t>
            </a:r>
            <a:endParaRPr lang="en-GB" dirty="0"/>
          </a:p>
        </p:txBody>
      </p:sp>
      <p:sp>
        <p:nvSpPr>
          <p:cNvPr id="25" name="TextBox 24"/>
          <p:cNvSpPr txBox="1"/>
          <p:nvPr/>
        </p:nvSpPr>
        <p:spPr>
          <a:xfrm>
            <a:off x="3275856" y="4725144"/>
            <a:ext cx="494046" cy="369332"/>
          </a:xfrm>
          <a:prstGeom prst="rect">
            <a:avLst/>
          </a:prstGeom>
          <a:noFill/>
        </p:spPr>
        <p:txBody>
          <a:bodyPr wrap="none" rtlCol="0">
            <a:spAutoFit/>
          </a:bodyPr>
          <a:lstStyle/>
          <a:p>
            <a:r>
              <a:rPr lang="en-US" dirty="0" smtClean="0"/>
              <a:t>1-p</a:t>
            </a:r>
            <a:endParaRPr lang="en-GB" dirty="0"/>
          </a:p>
        </p:txBody>
      </p:sp>
      <p:sp>
        <p:nvSpPr>
          <p:cNvPr id="26" name="TextBox 25"/>
          <p:cNvSpPr txBox="1"/>
          <p:nvPr/>
        </p:nvSpPr>
        <p:spPr>
          <a:xfrm>
            <a:off x="1547664" y="5013176"/>
            <a:ext cx="306494" cy="369332"/>
          </a:xfrm>
          <a:prstGeom prst="rect">
            <a:avLst/>
          </a:prstGeom>
          <a:noFill/>
        </p:spPr>
        <p:txBody>
          <a:bodyPr wrap="none" rtlCol="0">
            <a:spAutoFit/>
          </a:bodyPr>
          <a:lstStyle/>
          <a:p>
            <a:r>
              <a:rPr lang="en-US" dirty="0" smtClean="0"/>
              <a:t>q</a:t>
            </a:r>
            <a:endParaRPr lang="en-GB" dirty="0"/>
          </a:p>
        </p:txBody>
      </p:sp>
      <p:sp>
        <p:nvSpPr>
          <p:cNvPr id="27" name="TextBox 26"/>
          <p:cNvSpPr txBox="1"/>
          <p:nvPr/>
        </p:nvSpPr>
        <p:spPr>
          <a:xfrm>
            <a:off x="2483768" y="5085184"/>
            <a:ext cx="494046" cy="369332"/>
          </a:xfrm>
          <a:prstGeom prst="rect">
            <a:avLst/>
          </a:prstGeom>
          <a:noFill/>
        </p:spPr>
        <p:txBody>
          <a:bodyPr wrap="none" rtlCol="0">
            <a:spAutoFit/>
          </a:bodyPr>
          <a:lstStyle/>
          <a:p>
            <a:r>
              <a:rPr lang="en-US" dirty="0" smtClean="0"/>
              <a:t>1-q</a:t>
            </a:r>
            <a:endParaRPr lang="en-GB" dirty="0"/>
          </a:p>
        </p:txBody>
      </p:sp>
      <p:sp>
        <p:nvSpPr>
          <p:cNvPr id="28" name="TextBox 27"/>
          <p:cNvSpPr txBox="1"/>
          <p:nvPr/>
        </p:nvSpPr>
        <p:spPr>
          <a:xfrm>
            <a:off x="611560" y="5805264"/>
            <a:ext cx="6063968" cy="646331"/>
          </a:xfrm>
          <a:prstGeom prst="rect">
            <a:avLst/>
          </a:prstGeom>
          <a:noFill/>
        </p:spPr>
        <p:txBody>
          <a:bodyPr wrap="none" rtlCol="0">
            <a:spAutoFit/>
          </a:bodyPr>
          <a:lstStyle/>
          <a:p>
            <a:r>
              <a:rPr lang="en-US" dirty="0" err="1" smtClean="0"/>
              <a:t>i</a:t>
            </a:r>
            <a:r>
              <a:rPr lang="en-US" dirty="0" smtClean="0"/>
              <a:t>  ) strategic effects  E should  lean l  more</a:t>
            </a:r>
          </a:p>
          <a:p>
            <a:r>
              <a:rPr lang="en-US" dirty="0" smtClean="0"/>
              <a:t>ii) Strategic effect: Ali hits L less often </a:t>
            </a:r>
            <a:r>
              <a:rPr lang="en-US" dirty="0" err="1" smtClean="0"/>
              <a:t>often</a:t>
            </a:r>
            <a:r>
              <a:rPr lang="en-US" dirty="0" smtClean="0"/>
              <a:t>  so E use </a:t>
            </a:r>
            <a:r>
              <a:rPr lang="en-US" dirty="0" err="1" smtClean="0"/>
              <a:t>ali</a:t>
            </a:r>
            <a:r>
              <a:rPr lang="en-US" dirty="0" smtClean="0"/>
              <a:t> pay off</a:t>
            </a:r>
            <a:endParaRPr lang="en-GB" dirty="0"/>
          </a:p>
        </p:txBody>
      </p:sp>
      <p:cxnSp>
        <p:nvCxnSpPr>
          <p:cNvPr id="30" name="Straight Arrow Connector 29"/>
          <p:cNvCxnSpPr/>
          <p:nvPr/>
        </p:nvCxnSpPr>
        <p:spPr>
          <a:xfrm>
            <a:off x="7164288" y="5733256"/>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164288" y="5589240"/>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308304" y="6453336"/>
            <a:ext cx="306494" cy="369332"/>
          </a:xfrm>
          <a:prstGeom prst="rect">
            <a:avLst/>
          </a:prstGeom>
          <a:noFill/>
        </p:spPr>
        <p:txBody>
          <a:bodyPr wrap="none" rtlCol="0">
            <a:spAutoFit/>
          </a:bodyPr>
          <a:lstStyle/>
          <a:p>
            <a:r>
              <a:rPr lang="en-US" dirty="0" smtClean="0"/>
              <a:t>q</a:t>
            </a:r>
            <a:endParaRPr lang="en-GB" dirty="0"/>
          </a:p>
        </p:txBody>
      </p:sp>
      <p:sp>
        <p:nvSpPr>
          <p:cNvPr id="34" name="TextBox 33"/>
          <p:cNvSpPr txBox="1"/>
          <p:nvPr/>
        </p:nvSpPr>
        <p:spPr>
          <a:xfrm>
            <a:off x="7236296" y="5445224"/>
            <a:ext cx="306494" cy="369332"/>
          </a:xfrm>
          <a:prstGeom prst="rect">
            <a:avLst/>
          </a:prstGeom>
          <a:noFill/>
        </p:spPr>
        <p:txBody>
          <a:bodyPr wrap="none" rtlCol="0">
            <a:spAutoFit/>
          </a:bodyPr>
          <a:lstStyle/>
          <a:p>
            <a:r>
              <a:rPr lang="en-US" dirty="0" smtClean="0"/>
              <a:t>q</a:t>
            </a:r>
            <a:endParaRPr lang="en-GB" dirty="0"/>
          </a:p>
        </p:txBody>
      </p:sp>
      <p:sp>
        <p:nvSpPr>
          <p:cNvPr id="29" name="Date Placeholder 28"/>
          <p:cNvSpPr>
            <a:spLocks noGrp="1"/>
          </p:cNvSpPr>
          <p:nvPr>
            <p:ph type="dt" sz="half" idx="10"/>
          </p:nvPr>
        </p:nvSpPr>
        <p:spPr/>
        <p:txBody>
          <a:bodyPr/>
          <a:lstStyle/>
          <a:p>
            <a:fld id="{5FB61DA0-60C4-4E2F-BE58-CD3C5B99A6E5}" type="datetime1">
              <a:rPr lang="en-GB" smtClean="0"/>
              <a:pPr/>
              <a:t>01/12/2013</a:t>
            </a:fld>
            <a:endParaRPr lang="en-GB"/>
          </a:p>
        </p:txBody>
      </p:sp>
      <p:sp>
        <p:nvSpPr>
          <p:cNvPr id="31" name="Slide Number Placeholder 30"/>
          <p:cNvSpPr>
            <a:spLocks noGrp="1"/>
          </p:cNvSpPr>
          <p:nvPr>
            <p:ph type="sldNum" sz="quarter" idx="12"/>
          </p:nvPr>
        </p:nvSpPr>
        <p:spPr/>
        <p:txBody>
          <a:bodyPr/>
          <a:lstStyle/>
          <a:p>
            <a:fld id="{1AC99574-BD32-4BAE-A6F6-2684FFE94A8F}" type="slidenum">
              <a:rPr lang="en-GB" smtClean="0"/>
              <a:pPr/>
              <a:t>78</a:t>
            </a:fld>
            <a:endParaRPr lang="en-GB"/>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764704"/>
            <a:ext cx="679994" cy="369332"/>
          </a:xfrm>
          <a:prstGeom prst="rect">
            <a:avLst/>
          </a:prstGeom>
          <a:noFill/>
        </p:spPr>
        <p:txBody>
          <a:bodyPr wrap="none" rtlCol="0">
            <a:spAutoFit/>
          </a:bodyPr>
          <a:lstStyle/>
          <a:p>
            <a:r>
              <a:rPr lang="en-US" dirty="0" smtClean="0"/>
              <a:t>Ali   L</a:t>
            </a:r>
            <a:endParaRPr lang="en-GB" dirty="0"/>
          </a:p>
        </p:txBody>
      </p:sp>
      <p:cxnSp>
        <p:nvCxnSpPr>
          <p:cNvPr id="5" name="Straight Arrow Connector 4"/>
          <p:cNvCxnSpPr/>
          <p:nvPr/>
        </p:nvCxnSpPr>
        <p:spPr>
          <a:xfrm>
            <a:off x="1187624" y="98072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79712" y="764704"/>
            <a:ext cx="1622560" cy="646331"/>
          </a:xfrm>
          <a:prstGeom prst="rect">
            <a:avLst/>
          </a:prstGeom>
          <a:noFill/>
        </p:spPr>
        <p:txBody>
          <a:bodyPr wrap="none" rtlCol="0">
            <a:spAutoFit/>
          </a:bodyPr>
          <a:lstStyle/>
          <a:p>
            <a:r>
              <a:rPr lang="en-US" dirty="0" smtClean="0"/>
              <a:t>[30]q+[80](1-q)</a:t>
            </a:r>
          </a:p>
          <a:p>
            <a:endParaRPr lang="en-GB" dirty="0"/>
          </a:p>
        </p:txBody>
      </p:sp>
      <p:sp>
        <p:nvSpPr>
          <p:cNvPr id="7" name="TextBox 6"/>
          <p:cNvSpPr txBox="1"/>
          <p:nvPr/>
        </p:nvSpPr>
        <p:spPr>
          <a:xfrm>
            <a:off x="899592" y="1412776"/>
            <a:ext cx="309700" cy="369332"/>
          </a:xfrm>
          <a:prstGeom prst="rect">
            <a:avLst/>
          </a:prstGeom>
          <a:noFill/>
        </p:spPr>
        <p:txBody>
          <a:bodyPr wrap="none" rtlCol="0">
            <a:spAutoFit/>
          </a:bodyPr>
          <a:lstStyle/>
          <a:p>
            <a:r>
              <a:rPr lang="en-US" dirty="0" smtClean="0"/>
              <a:t>R</a:t>
            </a:r>
            <a:endParaRPr lang="en-GB" dirty="0"/>
          </a:p>
        </p:txBody>
      </p:sp>
      <p:cxnSp>
        <p:nvCxnSpPr>
          <p:cNvPr id="9" name="Straight Arrow Connector 8"/>
          <p:cNvCxnSpPr/>
          <p:nvPr/>
        </p:nvCxnSpPr>
        <p:spPr>
          <a:xfrm>
            <a:off x="1259632" y="1628800"/>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23728" y="1412776"/>
            <a:ext cx="1622560" cy="369332"/>
          </a:xfrm>
          <a:prstGeom prst="rect">
            <a:avLst/>
          </a:prstGeom>
          <a:noFill/>
        </p:spPr>
        <p:txBody>
          <a:bodyPr wrap="none" rtlCol="0">
            <a:spAutoFit/>
          </a:bodyPr>
          <a:lstStyle/>
          <a:p>
            <a:r>
              <a:rPr lang="en-US" dirty="0" smtClean="0"/>
              <a:t>[90]q+[20](1-q)</a:t>
            </a:r>
            <a:endParaRPr lang="en-GB" dirty="0"/>
          </a:p>
        </p:txBody>
      </p:sp>
      <p:graphicFrame>
        <p:nvGraphicFramePr>
          <p:cNvPr id="11" name="Object 10"/>
          <p:cNvGraphicFramePr>
            <a:graphicFrameLocks noChangeAspect="1"/>
          </p:cNvGraphicFramePr>
          <p:nvPr/>
        </p:nvGraphicFramePr>
        <p:xfrm>
          <a:off x="3491880" y="836712"/>
          <a:ext cx="715844" cy="864096"/>
        </p:xfrm>
        <a:graphic>
          <a:graphicData uri="http://schemas.openxmlformats.org/presentationml/2006/ole">
            <p:oleObj spid="_x0000_s77826" name="Equation" r:id="rId3" imgW="164880" imgH="215640" progId="Equation.3">
              <p:embed/>
            </p:oleObj>
          </a:graphicData>
        </a:graphic>
      </p:graphicFrame>
      <p:cxnSp>
        <p:nvCxnSpPr>
          <p:cNvPr id="13" name="Straight Arrow Connector 12"/>
          <p:cNvCxnSpPr/>
          <p:nvPr/>
        </p:nvCxnSpPr>
        <p:spPr>
          <a:xfrm>
            <a:off x="4355976" y="1196752"/>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64088" y="1124744"/>
            <a:ext cx="1820370" cy="646331"/>
          </a:xfrm>
          <a:prstGeom prst="rect">
            <a:avLst/>
          </a:prstGeom>
          <a:noFill/>
        </p:spPr>
        <p:txBody>
          <a:bodyPr wrap="none" rtlCol="0">
            <a:spAutoFit/>
          </a:bodyPr>
          <a:lstStyle/>
          <a:p>
            <a:r>
              <a:rPr lang="en-US" dirty="0" smtClean="0"/>
              <a:t>60q=60(1-q)</a:t>
            </a:r>
          </a:p>
          <a:p>
            <a:r>
              <a:rPr lang="en-US" dirty="0" smtClean="0"/>
              <a:t>q=0.5       q went </a:t>
            </a:r>
            <a:endParaRPr lang="en-GB" dirty="0"/>
          </a:p>
        </p:txBody>
      </p:sp>
      <p:sp>
        <p:nvSpPr>
          <p:cNvPr id="18" name="TextBox 17"/>
          <p:cNvSpPr txBox="1"/>
          <p:nvPr/>
        </p:nvSpPr>
        <p:spPr>
          <a:xfrm>
            <a:off x="611560" y="2060848"/>
            <a:ext cx="2427268" cy="369332"/>
          </a:xfrm>
          <a:prstGeom prst="rect">
            <a:avLst/>
          </a:prstGeom>
          <a:noFill/>
        </p:spPr>
        <p:txBody>
          <a:bodyPr wrap="none" rtlCol="0">
            <a:spAutoFit/>
          </a:bodyPr>
          <a:lstStyle/>
          <a:p>
            <a:r>
              <a:rPr lang="en-US" dirty="0" smtClean="0"/>
              <a:t>Strategic effect is bigger</a:t>
            </a:r>
            <a:endParaRPr lang="en-GB" dirty="0"/>
          </a:p>
        </p:txBody>
      </p:sp>
      <p:sp>
        <p:nvSpPr>
          <p:cNvPr id="20" name="TextBox 19"/>
          <p:cNvSpPr txBox="1"/>
          <p:nvPr/>
        </p:nvSpPr>
        <p:spPr>
          <a:xfrm>
            <a:off x="467544" y="2708920"/>
            <a:ext cx="465192" cy="369332"/>
          </a:xfrm>
          <a:prstGeom prst="rect">
            <a:avLst/>
          </a:prstGeom>
          <a:noFill/>
        </p:spPr>
        <p:txBody>
          <a:bodyPr wrap="none" rtlCol="0">
            <a:spAutoFit/>
          </a:bodyPr>
          <a:lstStyle/>
          <a:p>
            <a:r>
              <a:rPr lang="en-US" dirty="0" smtClean="0"/>
              <a:t>E: l</a:t>
            </a:r>
            <a:endParaRPr lang="en-GB" dirty="0"/>
          </a:p>
        </p:txBody>
      </p:sp>
      <p:cxnSp>
        <p:nvCxnSpPr>
          <p:cNvPr id="22" name="Straight Arrow Connector 21"/>
          <p:cNvCxnSpPr/>
          <p:nvPr/>
        </p:nvCxnSpPr>
        <p:spPr>
          <a:xfrm>
            <a:off x="1115616" y="2852936"/>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23728" y="2564904"/>
            <a:ext cx="1340432" cy="646331"/>
          </a:xfrm>
          <a:prstGeom prst="rect">
            <a:avLst/>
          </a:prstGeom>
          <a:noFill/>
        </p:spPr>
        <p:txBody>
          <a:bodyPr wrap="none" rtlCol="0">
            <a:spAutoFit/>
          </a:bodyPr>
          <a:lstStyle/>
          <a:p>
            <a:r>
              <a:rPr lang="en-US" dirty="0" smtClean="0"/>
              <a:t>70p+10(1-p)</a:t>
            </a:r>
          </a:p>
          <a:p>
            <a:r>
              <a:rPr lang="en-US" dirty="0" smtClean="0"/>
              <a:t>20p+80(1-p)</a:t>
            </a:r>
            <a:endParaRPr lang="en-GB" dirty="0"/>
          </a:p>
        </p:txBody>
      </p:sp>
      <p:graphicFrame>
        <p:nvGraphicFramePr>
          <p:cNvPr id="77827" name="Object 3"/>
          <p:cNvGraphicFramePr>
            <a:graphicFrameLocks noChangeAspect="1"/>
          </p:cNvGraphicFramePr>
          <p:nvPr/>
        </p:nvGraphicFramePr>
        <p:xfrm>
          <a:off x="3347864" y="2492896"/>
          <a:ext cx="715963" cy="863600"/>
        </p:xfrm>
        <a:graphic>
          <a:graphicData uri="http://schemas.openxmlformats.org/presentationml/2006/ole">
            <p:oleObj spid="_x0000_s77827" name="Equation" r:id="rId4" imgW="164880" imgH="215640" progId="Equation.3">
              <p:embed/>
            </p:oleObj>
          </a:graphicData>
        </a:graphic>
      </p:graphicFrame>
      <p:sp>
        <p:nvSpPr>
          <p:cNvPr id="25" name="TextBox 24"/>
          <p:cNvSpPr txBox="1"/>
          <p:nvPr/>
        </p:nvSpPr>
        <p:spPr>
          <a:xfrm>
            <a:off x="4067944" y="2636912"/>
            <a:ext cx="1340432" cy="369332"/>
          </a:xfrm>
          <a:prstGeom prst="rect">
            <a:avLst/>
          </a:prstGeom>
          <a:noFill/>
        </p:spPr>
        <p:txBody>
          <a:bodyPr wrap="none" rtlCol="0">
            <a:spAutoFit/>
          </a:bodyPr>
          <a:lstStyle/>
          <a:p>
            <a:r>
              <a:rPr lang="en-US" dirty="0" smtClean="0"/>
              <a:t>50p=70(1-p)</a:t>
            </a:r>
            <a:endParaRPr lang="en-GB" dirty="0"/>
          </a:p>
        </p:txBody>
      </p:sp>
      <p:cxnSp>
        <p:nvCxnSpPr>
          <p:cNvPr id="27" name="Straight Arrow Connector 26"/>
          <p:cNvCxnSpPr/>
          <p:nvPr/>
        </p:nvCxnSpPr>
        <p:spPr>
          <a:xfrm>
            <a:off x="5508104" y="2852936"/>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12160" y="2708920"/>
            <a:ext cx="1822935" cy="369332"/>
          </a:xfrm>
          <a:prstGeom prst="rect">
            <a:avLst/>
          </a:prstGeom>
          <a:noFill/>
        </p:spPr>
        <p:txBody>
          <a:bodyPr wrap="none" rtlCol="0">
            <a:spAutoFit/>
          </a:bodyPr>
          <a:lstStyle/>
          <a:p>
            <a:r>
              <a:rPr lang="en-US" dirty="0" smtClean="0"/>
              <a:t>P=7/12&lt;7/10=0.7</a:t>
            </a:r>
            <a:endParaRPr lang="en-GB" dirty="0"/>
          </a:p>
        </p:txBody>
      </p:sp>
      <p:sp>
        <p:nvSpPr>
          <p:cNvPr id="29" name="TextBox 28"/>
          <p:cNvSpPr txBox="1"/>
          <p:nvPr/>
        </p:nvSpPr>
        <p:spPr>
          <a:xfrm>
            <a:off x="539552" y="3573016"/>
            <a:ext cx="4053161" cy="646331"/>
          </a:xfrm>
          <a:prstGeom prst="rect">
            <a:avLst/>
          </a:prstGeom>
          <a:noFill/>
        </p:spPr>
        <p:txBody>
          <a:bodyPr wrap="none" rtlCol="0">
            <a:spAutoFit/>
          </a:bodyPr>
          <a:lstStyle/>
          <a:p>
            <a:r>
              <a:rPr lang="en-US" dirty="0" smtClean="0"/>
              <a:t>Comparative statics  </a:t>
            </a:r>
          </a:p>
          <a:p>
            <a:r>
              <a:rPr lang="en-US" dirty="0" smtClean="0"/>
              <a:t>Bringing  each offer back into equilibrium</a:t>
            </a:r>
            <a:endParaRPr lang="en-GB" dirty="0"/>
          </a:p>
        </p:txBody>
      </p:sp>
      <p:sp>
        <p:nvSpPr>
          <p:cNvPr id="30" name="TextBox 29"/>
          <p:cNvSpPr txBox="1"/>
          <p:nvPr/>
        </p:nvSpPr>
        <p:spPr>
          <a:xfrm>
            <a:off x="395536" y="5013176"/>
            <a:ext cx="476412" cy="369332"/>
          </a:xfrm>
          <a:prstGeom prst="rect">
            <a:avLst/>
          </a:prstGeom>
          <a:noFill/>
        </p:spPr>
        <p:txBody>
          <a:bodyPr wrap="none" rtlCol="0">
            <a:spAutoFit/>
          </a:bodyPr>
          <a:lstStyle/>
          <a:p>
            <a:r>
              <a:rPr lang="en-US" dirty="0" smtClean="0"/>
              <a:t>Ali </a:t>
            </a:r>
            <a:endParaRPr lang="en-GB" dirty="0"/>
          </a:p>
        </p:txBody>
      </p:sp>
      <p:sp>
        <p:nvSpPr>
          <p:cNvPr id="31" name="TextBox 30"/>
          <p:cNvSpPr txBox="1"/>
          <p:nvPr/>
        </p:nvSpPr>
        <p:spPr>
          <a:xfrm>
            <a:off x="1259632" y="4797152"/>
            <a:ext cx="282450" cy="369332"/>
          </a:xfrm>
          <a:prstGeom prst="rect">
            <a:avLst/>
          </a:prstGeom>
          <a:noFill/>
        </p:spPr>
        <p:txBody>
          <a:bodyPr wrap="none" rtlCol="0">
            <a:spAutoFit/>
          </a:bodyPr>
          <a:lstStyle/>
          <a:p>
            <a:r>
              <a:rPr lang="en-US" dirty="0" smtClean="0"/>
              <a:t>L</a:t>
            </a:r>
            <a:endParaRPr lang="en-GB" dirty="0"/>
          </a:p>
        </p:txBody>
      </p:sp>
      <p:sp>
        <p:nvSpPr>
          <p:cNvPr id="32" name="TextBox 31"/>
          <p:cNvSpPr txBox="1"/>
          <p:nvPr/>
        </p:nvSpPr>
        <p:spPr>
          <a:xfrm>
            <a:off x="1187624" y="5157192"/>
            <a:ext cx="309700" cy="369332"/>
          </a:xfrm>
          <a:prstGeom prst="rect">
            <a:avLst/>
          </a:prstGeom>
          <a:noFill/>
        </p:spPr>
        <p:txBody>
          <a:bodyPr wrap="none" rtlCol="0">
            <a:spAutoFit/>
          </a:bodyPr>
          <a:lstStyle/>
          <a:p>
            <a:r>
              <a:rPr lang="en-US" dirty="0" smtClean="0"/>
              <a:t>R</a:t>
            </a:r>
            <a:endParaRPr lang="en-GB" dirty="0"/>
          </a:p>
        </p:txBody>
      </p:sp>
      <p:sp>
        <p:nvSpPr>
          <p:cNvPr id="33" name="TextBox 32"/>
          <p:cNvSpPr txBox="1"/>
          <p:nvPr/>
        </p:nvSpPr>
        <p:spPr>
          <a:xfrm>
            <a:off x="1763688" y="4437112"/>
            <a:ext cx="237566" cy="369332"/>
          </a:xfrm>
          <a:prstGeom prst="rect">
            <a:avLst/>
          </a:prstGeom>
          <a:noFill/>
        </p:spPr>
        <p:txBody>
          <a:bodyPr wrap="none" rtlCol="0">
            <a:spAutoFit/>
          </a:bodyPr>
          <a:lstStyle/>
          <a:p>
            <a:r>
              <a:rPr lang="en-US" dirty="0" smtClean="0"/>
              <a:t>l</a:t>
            </a:r>
            <a:endParaRPr lang="en-GB" dirty="0"/>
          </a:p>
        </p:txBody>
      </p:sp>
      <p:sp>
        <p:nvSpPr>
          <p:cNvPr id="34" name="TextBox 33"/>
          <p:cNvSpPr txBox="1"/>
          <p:nvPr/>
        </p:nvSpPr>
        <p:spPr>
          <a:xfrm>
            <a:off x="2555776" y="4437112"/>
            <a:ext cx="264816" cy="369332"/>
          </a:xfrm>
          <a:prstGeom prst="rect">
            <a:avLst/>
          </a:prstGeom>
          <a:noFill/>
        </p:spPr>
        <p:txBody>
          <a:bodyPr wrap="none" rtlCol="0">
            <a:spAutoFit/>
          </a:bodyPr>
          <a:lstStyle/>
          <a:p>
            <a:r>
              <a:rPr lang="en-US" dirty="0" smtClean="0"/>
              <a:t>r</a:t>
            </a:r>
            <a:endParaRPr lang="en-GB" dirty="0"/>
          </a:p>
        </p:txBody>
      </p:sp>
      <p:graphicFrame>
        <p:nvGraphicFramePr>
          <p:cNvPr id="35" name="Table 34"/>
          <p:cNvGraphicFramePr>
            <a:graphicFrameLocks noGrp="1"/>
          </p:cNvGraphicFramePr>
          <p:nvPr/>
        </p:nvGraphicFramePr>
        <p:xfrm>
          <a:off x="1619672" y="4797152"/>
          <a:ext cx="1872208" cy="731520"/>
        </p:xfrm>
        <a:graphic>
          <a:graphicData uri="http://schemas.openxmlformats.org/drawingml/2006/table">
            <a:tbl>
              <a:tblPr firstRow="1" bandRow="1">
                <a:tableStyleId>{5940675A-B579-460E-94D1-54222C63F5DA}</a:tableStyleId>
              </a:tblPr>
              <a:tblGrid>
                <a:gridCol w="936104"/>
                <a:gridCol w="936104"/>
              </a:tblGrid>
              <a:tr h="293752">
                <a:tc>
                  <a:txBody>
                    <a:bodyPr/>
                    <a:lstStyle/>
                    <a:p>
                      <a:endParaRPr lang="en-GB" dirty="0"/>
                    </a:p>
                  </a:txBody>
                  <a:tcPr/>
                </a:tc>
                <a:tc>
                  <a:txBody>
                    <a:bodyPr/>
                    <a:lstStyle/>
                    <a:p>
                      <a:endParaRPr lang="en-GB"/>
                    </a:p>
                  </a:txBody>
                  <a:tcPr/>
                </a:tc>
              </a:tr>
              <a:tr h="293752">
                <a:tc>
                  <a:txBody>
                    <a:bodyPr/>
                    <a:lstStyle/>
                    <a:p>
                      <a:endParaRPr lang="en-GB"/>
                    </a:p>
                  </a:txBody>
                  <a:tcPr/>
                </a:tc>
                <a:tc>
                  <a:txBody>
                    <a:bodyPr/>
                    <a:lstStyle/>
                    <a:p>
                      <a:endParaRPr lang="en-GB" dirty="0"/>
                    </a:p>
                  </a:txBody>
                  <a:tcPr/>
                </a:tc>
              </a:tr>
            </a:tbl>
          </a:graphicData>
        </a:graphic>
      </p:graphicFrame>
      <p:sp>
        <p:nvSpPr>
          <p:cNvPr id="37" name="TextBox 36"/>
          <p:cNvSpPr txBox="1"/>
          <p:nvPr/>
        </p:nvSpPr>
        <p:spPr>
          <a:xfrm>
            <a:off x="1691680" y="4797152"/>
            <a:ext cx="710451" cy="369332"/>
          </a:xfrm>
          <a:prstGeom prst="rect">
            <a:avLst/>
          </a:prstGeom>
          <a:noFill/>
        </p:spPr>
        <p:txBody>
          <a:bodyPr wrap="none" rtlCol="0">
            <a:spAutoFit/>
          </a:bodyPr>
          <a:lstStyle/>
          <a:p>
            <a:r>
              <a:rPr lang="en-US" dirty="0" smtClean="0"/>
              <a:t>50,50</a:t>
            </a:r>
            <a:endParaRPr lang="en-GB" dirty="0"/>
          </a:p>
        </p:txBody>
      </p:sp>
      <p:sp>
        <p:nvSpPr>
          <p:cNvPr id="38" name="TextBox 37"/>
          <p:cNvSpPr txBox="1"/>
          <p:nvPr/>
        </p:nvSpPr>
        <p:spPr>
          <a:xfrm>
            <a:off x="2627784" y="4797152"/>
            <a:ext cx="710451" cy="369332"/>
          </a:xfrm>
          <a:prstGeom prst="rect">
            <a:avLst/>
          </a:prstGeom>
          <a:noFill/>
        </p:spPr>
        <p:txBody>
          <a:bodyPr wrap="none" rtlCol="0">
            <a:spAutoFit/>
          </a:bodyPr>
          <a:lstStyle/>
          <a:p>
            <a:r>
              <a:rPr lang="en-US" dirty="0" smtClean="0"/>
              <a:t>80,20</a:t>
            </a:r>
            <a:endParaRPr lang="en-GB" dirty="0"/>
          </a:p>
        </p:txBody>
      </p:sp>
      <p:sp>
        <p:nvSpPr>
          <p:cNvPr id="39" name="TextBox 38"/>
          <p:cNvSpPr txBox="1"/>
          <p:nvPr/>
        </p:nvSpPr>
        <p:spPr>
          <a:xfrm>
            <a:off x="1763688" y="5157192"/>
            <a:ext cx="710451" cy="369332"/>
          </a:xfrm>
          <a:prstGeom prst="rect">
            <a:avLst/>
          </a:prstGeom>
          <a:noFill/>
        </p:spPr>
        <p:txBody>
          <a:bodyPr wrap="none" rtlCol="0">
            <a:spAutoFit/>
          </a:bodyPr>
          <a:lstStyle/>
          <a:p>
            <a:r>
              <a:rPr lang="en-US" dirty="0" smtClean="0"/>
              <a:t>90,10</a:t>
            </a:r>
            <a:endParaRPr lang="en-GB" dirty="0"/>
          </a:p>
        </p:txBody>
      </p:sp>
      <p:sp>
        <p:nvSpPr>
          <p:cNvPr id="40" name="TextBox 39"/>
          <p:cNvSpPr txBox="1"/>
          <p:nvPr/>
        </p:nvSpPr>
        <p:spPr>
          <a:xfrm>
            <a:off x="2627784" y="5157192"/>
            <a:ext cx="710451" cy="369332"/>
          </a:xfrm>
          <a:prstGeom prst="rect">
            <a:avLst/>
          </a:prstGeom>
          <a:noFill/>
        </p:spPr>
        <p:txBody>
          <a:bodyPr wrap="none" rtlCol="0">
            <a:spAutoFit/>
          </a:bodyPr>
          <a:lstStyle/>
          <a:p>
            <a:r>
              <a:rPr lang="en-US" dirty="0" smtClean="0"/>
              <a:t>20,80</a:t>
            </a:r>
            <a:endParaRPr lang="en-GB" dirty="0"/>
          </a:p>
        </p:txBody>
      </p:sp>
      <p:graphicFrame>
        <p:nvGraphicFramePr>
          <p:cNvPr id="41" name="Object 40"/>
          <p:cNvGraphicFramePr>
            <a:graphicFrameLocks noChangeAspect="1"/>
          </p:cNvGraphicFramePr>
          <p:nvPr/>
        </p:nvGraphicFramePr>
        <p:xfrm>
          <a:off x="3707904" y="4653136"/>
          <a:ext cx="360040" cy="432048"/>
        </p:xfrm>
        <a:graphic>
          <a:graphicData uri="http://schemas.openxmlformats.org/presentationml/2006/ole">
            <p:oleObj spid="_x0000_s77828" name="Equation" r:id="rId5" imgW="190440" imgH="228600" progId="Equation.3">
              <p:embed/>
            </p:oleObj>
          </a:graphicData>
        </a:graphic>
      </p:graphicFrame>
      <p:graphicFrame>
        <p:nvGraphicFramePr>
          <p:cNvPr id="77829" name="Object 5"/>
          <p:cNvGraphicFramePr>
            <a:graphicFrameLocks noChangeAspect="1"/>
          </p:cNvGraphicFramePr>
          <p:nvPr/>
        </p:nvGraphicFramePr>
        <p:xfrm>
          <a:off x="3635896" y="5013176"/>
          <a:ext cx="693737" cy="575816"/>
        </p:xfrm>
        <a:graphic>
          <a:graphicData uri="http://schemas.openxmlformats.org/presentationml/2006/ole">
            <p:oleObj spid="_x0000_s77829" name="Equation" r:id="rId6" imgW="368280" imgH="228600" progId="Equation.3">
              <p:embed/>
            </p:oleObj>
          </a:graphicData>
        </a:graphic>
      </p:graphicFrame>
      <p:graphicFrame>
        <p:nvGraphicFramePr>
          <p:cNvPr id="77830" name="Object 6"/>
          <p:cNvGraphicFramePr>
            <a:graphicFrameLocks noChangeAspect="1"/>
          </p:cNvGraphicFramePr>
          <p:nvPr/>
        </p:nvGraphicFramePr>
        <p:xfrm>
          <a:off x="1763688" y="5589240"/>
          <a:ext cx="334962" cy="431800"/>
        </p:xfrm>
        <a:graphic>
          <a:graphicData uri="http://schemas.openxmlformats.org/presentationml/2006/ole">
            <p:oleObj spid="_x0000_s77830" name="Equation" r:id="rId7" imgW="177480" imgH="228600" progId="Equation.3">
              <p:embed/>
            </p:oleObj>
          </a:graphicData>
        </a:graphic>
      </p:graphicFrame>
      <p:graphicFrame>
        <p:nvGraphicFramePr>
          <p:cNvPr id="77831" name="Object 7"/>
          <p:cNvGraphicFramePr>
            <a:graphicFrameLocks noChangeAspect="1"/>
          </p:cNvGraphicFramePr>
          <p:nvPr/>
        </p:nvGraphicFramePr>
        <p:xfrm>
          <a:off x="2533650" y="5589588"/>
          <a:ext cx="669925" cy="431800"/>
        </p:xfrm>
        <a:graphic>
          <a:graphicData uri="http://schemas.openxmlformats.org/presentationml/2006/ole">
            <p:oleObj spid="_x0000_s77831" name="Equation" r:id="rId8" imgW="355320" imgH="228600" progId="Equation.3">
              <p:embed/>
            </p:oleObj>
          </a:graphicData>
        </a:graphic>
      </p:graphicFrame>
      <p:graphicFrame>
        <p:nvGraphicFramePr>
          <p:cNvPr id="77832" name="Object 8"/>
          <p:cNvGraphicFramePr>
            <a:graphicFrameLocks noChangeAspect="1"/>
          </p:cNvGraphicFramePr>
          <p:nvPr/>
        </p:nvGraphicFramePr>
        <p:xfrm>
          <a:off x="4427984" y="5661248"/>
          <a:ext cx="2559050" cy="912813"/>
        </p:xfrm>
        <a:graphic>
          <a:graphicData uri="http://schemas.openxmlformats.org/presentationml/2006/ole">
            <p:oleObj spid="_x0000_s77832" name="Equation" r:id="rId9" imgW="1358640" imgH="482400" progId="Equation.3">
              <p:embed/>
            </p:oleObj>
          </a:graphicData>
        </a:graphic>
      </p:graphicFrame>
      <p:sp>
        <p:nvSpPr>
          <p:cNvPr id="36" name="Date Placeholder 35"/>
          <p:cNvSpPr>
            <a:spLocks noGrp="1"/>
          </p:cNvSpPr>
          <p:nvPr>
            <p:ph type="dt" sz="half" idx="10"/>
          </p:nvPr>
        </p:nvSpPr>
        <p:spPr/>
        <p:txBody>
          <a:bodyPr/>
          <a:lstStyle/>
          <a:p>
            <a:fld id="{35B6B4C3-48D6-4499-B0B3-27EB8140B134}" type="datetime1">
              <a:rPr lang="en-GB" smtClean="0"/>
              <a:pPr/>
              <a:t>01/12/2013</a:t>
            </a:fld>
            <a:endParaRPr lang="en-GB"/>
          </a:p>
        </p:txBody>
      </p:sp>
      <p:sp>
        <p:nvSpPr>
          <p:cNvPr id="42" name="Slide Number Placeholder 41"/>
          <p:cNvSpPr>
            <a:spLocks noGrp="1"/>
          </p:cNvSpPr>
          <p:nvPr>
            <p:ph type="sldNum" sz="quarter" idx="12"/>
          </p:nvPr>
        </p:nvSpPr>
        <p:spPr/>
        <p:txBody>
          <a:bodyPr/>
          <a:lstStyle/>
          <a:p>
            <a:fld id="{1AC99574-BD32-4BAE-A6F6-2684FFE94A8F}" type="slidenum">
              <a:rPr lang="en-GB" smtClean="0"/>
              <a:pPr/>
              <a:t>79</a:t>
            </a:fld>
            <a:endParaRPr lang="en-GB"/>
          </a:p>
        </p:txBody>
      </p:sp>
      <p:cxnSp>
        <p:nvCxnSpPr>
          <p:cNvPr id="46" name="Straight Arrow Connector 45"/>
          <p:cNvCxnSpPr/>
          <p:nvPr/>
        </p:nvCxnSpPr>
        <p:spPr>
          <a:xfrm rot="5400000">
            <a:off x="7072330" y="1643050"/>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572396" y="1357298"/>
            <a:ext cx="1336969" cy="369332"/>
          </a:xfrm>
          <a:prstGeom prst="rect">
            <a:avLst/>
          </a:prstGeom>
          <a:noFill/>
        </p:spPr>
        <p:txBody>
          <a:bodyPr wrap="none" rtlCol="1">
            <a:spAutoFit/>
          </a:bodyPr>
          <a:lstStyle/>
          <a:p>
            <a:r>
              <a:rPr lang="en-US" dirty="0" smtClean="0"/>
              <a:t>Direct effect</a:t>
            </a:r>
            <a:endParaRPr lang="fa-IR" dirty="0"/>
          </a:p>
        </p:txBody>
      </p:sp>
      <p:sp>
        <p:nvSpPr>
          <p:cNvPr id="48" name="TextBox 47"/>
          <p:cNvSpPr txBox="1"/>
          <p:nvPr/>
        </p:nvSpPr>
        <p:spPr>
          <a:xfrm>
            <a:off x="7657439" y="2214554"/>
            <a:ext cx="1590307" cy="369332"/>
          </a:xfrm>
          <a:prstGeom prst="rect">
            <a:avLst/>
          </a:prstGeom>
          <a:noFill/>
        </p:spPr>
        <p:txBody>
          <a:bodyPr wrap="none" rtlCol="1">
            <a:spAutoFit/>
          </a:bodyPr>
          <a:lstStyle/>
          <a:p>
            <a:r>
              <a:rPr lang="en-US" dirty="0" smtClean="0"/>
              <a:t>Strategic effect</a:t>
            </a:r>
            <a:endParaRPr lang="fa-IR" dirty="0"/>
          </a:p>
        </p:txBody>
      </p:sp>
      <p:sp>
        <p:nvSpPr>
          <p:cNvPr id="49" name="TextBox 48"/>
          <p:cNvSpPr txBox="1"/>
          <p:nvPr/>
        </p:nvSpPr>
        <p:spPr>
          <a:xfrm>
            <a:off x="6500826" y="2214554"/>
            <a:ext cx="306494" cy="369332"/>
          </a:xfrm>
          <a:prstGeom prst="rect">
            <a:avLst/>
          </a:prstGeom>
          <a:noFill/>
        </p:spPr>
        <p:txBody>
          <a:bodyPr wrap="none" rtlCol="1">
            <a:spAutoFit/>
          </a:bodyPr>
          <a:lstStyle/>
          <a:p>
            <a:r>
              <a:rPr lang="en-US" dirty="0" smtClean="0"/>
              <a:t>q</a:t>
            </a:r>
            <a:endParaRPr lang="fa-IR" dirty="0"/>
          </a:p>
        </p:txBody>
      </p:sp>
      <p:cxnSp>
        <p:nvCxnSpPr>
          <p:cNvPr id="51" name="Straight Arrow Connector 50"/>
          <p:cNvCxnSpPr/>
          <p:nvPr/>
        </p:nvCxnSpPr>
        <p:spPr>
          <a:xfrm rot="5400000" flipH="1" flipV="1">
            <a:off x="7036611" y="239314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548680"/>
            <a:ext cx="1145506" cy="369332"/>
          </a:xfrm>
          <a:prstGeom prst="rect">
            <a:avLst/>
          </a:prstGeom>
          <a:noFill/>
        </p:spPr>
        <p:txBody>
          <a:bodyPr wrap="none" rtlCol="0">
            <a:spAutoFit/>
          </a:bodyPr>
          <a:lstStyle/>
          <a:p>
            <a:r>
              <a:rPr lang="en-US" dirty="0" smtClean="0"/>
              <a:t>Example : </a:t>
            </a:r>
            <a:endParaRPr lang="en-GB" dirty="0"/>
          </a:p>
        </p:txBody>
      </p:sp>
      <p:sp>
        <p:nvSpPr>
          <p:cNvPr id="3" name="TextBox 2"/>
          <p:cNvSpPr txBox="1"/>
          <p:nvPr/>
        </p:nvSpPr>
        <p:spPr>
          <a:xfrm>
            <a:off x="2555776" y="1412776"/>
            <a:ext cx="929357" cy="369332"/>
          </a:xfrm>
          <a:prstGeom prst="rect">
            <a:avLst/>
          </a:prstGeom>
          <a:noFill/>
        </p:spPr>
        <p:txBody>
          <a:bodyPr wrap="none" rtlCol="0">
            <a:spAutoFit/>
          </a:bodyPr>
          <a:lstStyle/>
          <a:p>
            <a:r>
              <a:rPr lang="en-US" dirty="0" smtClean="0"/>
              <a:t>Player 1</a:t>
            </a:r>
            <a:endParaRPr lang="en-GB" dirty="0"/>
          </a:p>
        </p:txBody>
      </p:sp>
      <p:sp>
        <p:nvSpPr>
          <p:cNvPr id="4" name="TextBox 3"/>
          <p:cNvSpPr txBox="1"/>
          <p:nvPr/>
        </p:nvSpPr>
        <p:spPr>
          <a:xfrm>
            <a:off x="3923928" y="1340768"/>
            <a:ext cx="296876" cy="369332"/>
          </a:xfrm>
          <a:prstGeom prst="rect">
            <a:avLst/>
          </a:prstGeom>
          <a:noFill/>
        </p:spPr>
        <p:txBody>
          <a:bodyPr wrap="none" rtlCol="0">
            <a:spAutoFit/>
          </a:bodyPr>
          <a:lstStyle/>
          <a:p>
            <a:r>
              <a:rPr lang="en-US" dirty="0" smtClean="0"/>
              <a:t>T</a:t>
            </a:r>
            <a:endParaRPr lang="en-GB" dirty="0"/>
          </a:p>
        </p:txBody>
      </p:sp>
      <p:sp>
        <p:nvSpPr>
          <p:cNvPr id="5" name="TextBox 4"/>
          <p:cNvSpPr txBox="1"/>
          <p:nvPr/>
        </p:nvSpPr>
        <p:spPr>
          <a:xfrm>
            <a:off x="3995936" y="2204864"/>
            <a:ext cx="309700" cy="369332"/>
          </a:xfrm>
          <a:prstGeom prst="rect">
            <a:avLst/>
          </a:prstGeom>
          <a:noFill/>
        </p:spPr>
        <p:txBody>
          <a:bodyPr wrap="none" rtlCol="0">
            <a:spAutoFit/>
          </a:bodyPr>
          <a:lstStyle/>
          <a:p>
            <a:r>
              <a:rPr lang="en-US" dirty="0" smtClean="0"/>
              <a:t>B</a:t>
            </a:r>
            <a:endParaRPr lang="en-GB" dirty="0"/>
          </a:p>
        </p:txBody>
      </p:sp>
      <p:sp>
        <p:nvSpPr>
          <p:cNvPr id="6" name="TextBox 5"/>
          <p:cNvSpPr txBox="1"/>
          <p:nvPr/>
        </p:nvSpPr>
        <p:spPr>
          <a:xfrm>
            <a:off x="5004048" y="404664"/>
            <a:ext cx="929357" cy="369332"/>
          </a:xfrm>
          <a:prstGeom prst="rect">
            <a:avLst/>
          </a:prstGeom>
          <a:noFill/>
        </p:spPr>
        <p:txBody>
          <a:bodyPr wrap="none" rtlCol="0">
            <a:spAutoFit/>
          </a:bodyPr>
          <a:lstStyle/>
          <a:p>
            <a:r>
              <a:rPr lang="en-US" dirty="0" smtClean="0"/>
              <a:t>Player 2</a:t>
            </a:r>
            <a:endParaRPr lang="en-GB" dirty="0"/>
          </a:p>
        </p:txBody>
      </p:sp>
      <p:sp>
        <p:nvSpPr>
          <p:cNvPr id="7" name="TextBox 6"/>
          <p:cNvSpPr txBox="1"/>
          <p:nvPr/>
        </p:nvSpPr>
        <p:spPr>
          <a:xfrm>
            <a:off x="4716016" y="836712"/>
            <a:ext cx="282450" cy="369332"/>
          </a:xfrm>
          <a:prstGeom prst="rect">
            <a:avLst/>
          </a:prstGeom>
          <a:noFill/>
        </p:spPr>
        <p:txBody>
          <a:bodyPr wrap="none" rtlCol="0">
            <a:spAutoFit/>
          </a:bodyPr>
          <a:lstStyle/>
          <a:p>
            <a:r>
              <a:rPr lang="en-US" dirty="0" smtClean="0"/>
              <a:t>L</a:t>
            </a:r>
            <a:endParaRPr lang="en-GB" dirty="0"/>
          </a:p>
        </p:txBody>
      </p:sp>
      <p:sp>
        <p:nvSpPr>
          <p:cNvPr id="8" name="TextBox 7"/>
          <p:cNvSpPr txBox="1"/>
          <p:nvPr/>
        </p:nvSpPr>
        <p:spPr>
          <a:xfrm>
            <a:off x="5724128" y="836712"/>
            <a:ext cx="308098" cy="369332"/>
          </a:xfrm>
          <a:prstGeom prst="rect">
            <a:avLst/>
          </a:prstGeom>
          <a:noFill/>
        </p:spPr>
        <p:txBody>
          <a:bodyPr wrap="none" rtlCol="0">
            <a:spAutoFit/>
          </a:bodyPr>
          <a:lstStyle/>
          <a:p>
            <a:r>
              <a:rPr lang="en-US" dirty="0" smtClean="0"/>
              <a:t>C</a:t>
            </a:r>
            <a:endParaRPr lang="en-GB" dirty="0"/>
          </a:p>
        </p:txBody>
      </p:sp>
      <p:sp>
        <p:nvSpPr>
          <p:cNvPr id="9" name="TextBox 8"/>
          <p:cNvSpPr txBox="1"/>
          <p:nvPr/>
        </p:nvSpPr>
        <p:spPr>
          <a:xfrm>
            <a:off x="6732240" y="836712"/>
            <a:ext cx="309700" cy="369332"/>
          </a:xfrm>
          <a:prstGeom prst="rect">
            <a:avLst/>
          </a:prstGeom>
          <a:noFill/>
        </p:spPr>
        <p:txBody>
          <a:bodyPr wrap="none" rtlCol="0">
            <a:spAutoFit/>
          </a:bodyPr>
          <a:lstStyle/>
          <a:p>
            <a:r>
              <a:rPr lang="en-US" dirty="0" smtClean="0"/>
              <a:t>R</a:t>
            </a:r>
            <a:endParaRPr lang="en-GB" dirty="0"/>
          </a:p>
        </p:txBody>
      </p:sp>
      <p:cxnSp>
        <p:nvCxnSpPr>
          <p:cNvPr id="11" name="Straight Connector 10"/>
          <p:cNvCxnSpPr/>
          <p:nvPr/>
        </p:nvCxnSpPr>
        <p:spPr>
          <a:xfrm>
            <a:off x="4355976" y="1268760"/>
            <a:ext cx="34563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55976" y="1268760"/>
            <a:ext cx="0" cy="16561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55976" y="2924944"/>
            <a:ext cx="34563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812360" y="1268760"/>
            <a:ext cx="0" cy="16561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55976" y="1988840"/>
            <a:ext cx="34563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36096" y="1268760"/>
            <a:ext cx="0" cy="16561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88224" y="1268760"/>
            <a:ext cx="0" cy="16561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0" y="1412776"/>
            <a:ext cx="546945" cy="369332"/>
          </a:xfrm>
          <a:prstGeom prst="rect">
            <a:avLst/>
          </a:prstGeom>
          <a:noFill/>
        </p:spPr>
        <p:txBody>
          <a:bodyPr wrap="none" rtlCol="0">
            <a:spAutoFit/>
          </a:bodyPr>
          <a:lstStyle/>
          <a:p>
            <a:r>
              <a:rPr lang="en-US" dirty="0" smtClean="0"/>
              <a:t>5,-1</a:t>
            </a:r>
            <a:endParaRPr lang="en-GB" dirty="0"/>
          </a:p>
        </p:txBody>
      </p:sp>
      <p:sp>
        <p:nvSpPr>
          <p:cNvPr id="25" name="TextBox 24"/>
          <p:cNvSpPr txBox="1"/>
          <p:nvPr/>
        </p:nvSpPr>
        <p:spPr>
          <a:xfrm>
            <a:off x="5580112" y="1412776"/>
            <a:ext cx="593432" cy="369332"/>
          </a:xfrm>
          <a:prstGeom prst="rect">
            <a:avLst/>
          </a:prstGeom>
          <a:noFill/>
        </p:spPr>
        <p:txBody>
          <a:bodyPr wrap="none" rtlCol="0">
            <a:spAutoFit/>
          </a:bodyPr>
          <a:lstStyle/>
          <a:p>
            <a:r>
              <a:rPr lang="en-US" dirty="0" smtClean="0"/>
              <a:t>11,3</a:t>
            </a:r>
            <a:endParaRPr lang="en-GB" dirty="0"/>
          </a:p>
        </p:txBody>
      </p:sp>
      <p:sp>
        <p:nvSpPr>
          <p:cNvPr id="26" name="TextBox 25"/>
          <p:cNvSpPr txBox="1"/>
          <p:nvPr/>
        </p:nvSpPr>
        <p:spPr>
          <a:xfrm>
            <a:off x="6804248" y="1484784"/>
            <a:ext cx="476412" cy="369332"/>
          </a:xfrm>
          <a:prstGeom prst="rect">
            <a:avLst/>
          </a:prstGeom>
          <a:noFill/>
        </p:spPr>
        <p:txBody>
          <a:bodyPr wrap="none" rtlCol="0">
            <a:spAutoFit/>
          </a:bodyPr>
          <a:lstStyle/>
          <a:p>
            <a:r>
              <a:rPr lang="en-US" dirty="0" smtClean="0"/>
              <a:t>0,0</a:t>
            </a:r>
            <a:endParaRPr lang="en-GB" dirty="0"/>
          </a:p>
        </p:txBody>
      </p:sp>
      <p:sp>
        <p:nvSpPr>
          <p:cNvPr id="27" name="TextBox 26"/>
          <p:cNvSpPr txBox="1"/>
          <p:nvPr/>
        </p:nvSpPr>
        <p:spPr>
          <a:xfrm>
            <a:off x="4716016" y="2204864"/>
            <a:ext cx="476412" cy="369332"/>
          </a:xfrm>
          <a:prstGeom prst="rect">
            <a:avLst/>
          </a:prstGeom>
          <a:noFill/>
        </p:spPr>
        <p:txBody>
          <a:bodyPr wrap="none" rtlCol="0">
            <a:spAutoFit/>
          </a:bodyPr>
          <a:lstStyle/>
          <a:p>
            <a:r>
              <a:rPr lang="en-US" dirty="0" smtClean="0"/>
              <a:t>6,4</a:t>
            </a:r>
            <a:endParaRPr lang="en-GB" dirty="0"/>
          </a:p>
        </p:txBody>
      </p:sp>
      <p:sp>
        <p:nvSpPr>
          <p:cNvPr id="28" name="TextBox 27"/>
          <p:cNvSpPr txBox="1"/>
          <p:nvPr/>
        </p:nvSpPr>
        <p:spPr>
          <a:xfrm>
            <a:off x="5724128" y="2204864"/>
            <a:ext cx="476412" cy="369332"/>
          </a:xfrm>
          <a:prstGeom prst="rect">
            <a:avLst/>
          </a:prstGeom>
          <a:noFill/>
        </p:spPr>
        <p:txBody>
          <a:bodyPr wrap="none" rtlCol="0">
            <a:spAutoFit/>
          </a:bodyPr>
          <a:lstStyle/>
          <a:p>
            <a:r>
              <a:rPr lang="en-US" dirty="0" smtClean="0"/>
              <a:t>0,2</a:t>
            </a:r>
            <a:endParaRPr lang="en-GB" dirty="0"/>
          </a:p>
        </p:txBody>
      </p:sp>
      <p:sp>
        <p:nvSpPr>
          <p:cNvPr id="29" name="TextBox 28"/>
          <p:cNvSpPr txBox="1"/>
          <p:nvPr/>
        </p:nvSpPr>
        <p:spPr>
          <a:xfrm>
            <a:off x="6804248" y="2204864"/>
            <a:ext cx="476412" cy="369332"/>
          </a:xfrm>
          <a:prstGeom prst="rect">
            <a:avLst/>
          </a:prstGeom>
          <a:noFill/>
        </p:spPr>
        <p:txBody>
          <a:bodyPr wrap="none" rtlCol="0">
            <a:spAutoFit/>
          </a:bodyPr>
          <a:lstStyle/>
          <a:p>
            <a:r>
              <a:rPr lang="en-US" dirty="0" smtClean="0"/>
              <a:t>2,0</a:t>
            </a:r>
            <a:endParaRPr lang="en-GB" dirty="0"/>
          </a:p>
        </p:txBody>
      </p:sp>
      <p:sp>
        <p:nvSpPr>
          <p:cNvPr id="30" name="TextBox 29"/>
          <p:cNvSpPr txBox="1"/>
          <p:nvPr/>
        </p:nvSpPr>
        <p:spPr>
          <a:xfrm>
            <a:off x="683568" y="3429000"/>
            <a:ext cx="1199496" cy="369332"/>
          </a:xfrm>
          <a:prstGeom prst="rect">
            <a:avLst/>
          </a:prstGeom>
          <a:noFill/>
        </p:spPr>
        <p:txBody>
          <a:bodyPr wrap="none" rtlCol="0">
            <a:spAutoFit/>
          </a:bodyPr>
          <a:lstStyle/>
          <a:p>
            <a:r>
              <a:rPr lang="en-US" dirty="0" smtClean="0"/>
              <a:t>Players:1,2</a:t>
            </a:r>
            <a:endParaRPr lang="en-GB" dirty="0"/>
          </a:p>
        </p:txBody>
      </p:sp>
      <p:sp>
        <p:nvSpPr>
          <p:cNvPr id="31" name="TextBox 30"/>
          <p:cNvSpPr txBox="1"/>
          <p:nvPr/>
        </p:nvSpPr>
        <p:spPr>
          <a:xfrm>
            <a:off x="2411760" y="3645024"/>
            <a:ext cx="1057854" cy="369332"/>
          </a:xfrm>
          <a:prstGeom prst="rect">
            <a:avLst/>
          </a:prstGeom>
          <a:noFill/>
        </p:spPr>
        <p:txBody>
          <a:bodyPr wrap="none" rtlCol="0">
            <a:spAutoFit/>
          </a:bodyPr>
          <a:lstStyle/>
          <a:p>
            <a:r>
              <a:rPr lang="en-US" dirty="0" err="1" smtClean="0"/>
              <a:t>Stratgies</a:t>
            </a:r>
            <a:r>
              <a:rPr lang="en-US" dirty="0" smtClean="0"/>
              <a:t>:</a:t>
            </a:r>
            <a:endParaRPr lang="en-GB" dirty="0"/>
          </a:p>
        </p:txBody>
      </p:sp>
      <p:graphicFrame>
        <p:nvGraphicFramePr>
          <p:cNvPr id="19458" name="Object 2"/>
          <p:cNvGraphicFramePr>
            <a:graphicFrameLocks noChangeAspect="1"/>
          </p:cNvGraphicFramePr>
          <p:nvPr/>
        </p:nvGraphicFramePr>
        <p:xfrm>
          <a:off x="3707904" y="3603421"/>
          <a:ext cx="4320480" cy="550050"/>
        </p:xfrm>
        <a:graphic>
          <a:graphicData uri="http://schemas.openxmlformats.org/presentationml/2006/ole">
            <p:oleObj spid="_x0000_s19458" name="Equation" r:id="rId3" imgW="1485720" imgH="215640" progId="Equation.3">
              <p:embed/>
            </p:oleObj>
          </a:graphicData>
        </a:graphic>
      </p:graphicFrame>
      <p:graphicFrame>
        <p:nvGraphicFramePr>
          <p:cNvPr id="19459" name="Object 3"/>
          <p:cNvGraphicFramePr>
            <a:graphicFrameLocks noChangeAspect="1"/>
          </p:cNvGraphicFramePr>
          <p:nvPr/>
        </p:nvGraphicFramePr>
        <p:xfrm>
          <a:off x="3563888" y="4203757"/>
          <a:ext cx="4392488" cy="597786"/>
        </p:xfrm>
        <a:graphic>
          <a:graphicData uri="http://schemas.openxmlformats.org/presentationml/2006/ole">
            <p:oleObj spid="_x0000_s19459" name="Equation" r:id="rId4" imgW="1562040" imgH="215640" progId="Equation.3">
              <p:embed/>
            </p:oleObj>
          </a:graphicData>
        </a:graphic>
      </p:graphicFrame>
      <p:sp>
        <p:nvSpPr>
          <p:cNvPr id="34" name="TextBox 33"/>
          <p:cNvSpPr txBox="1"/>
          <p:nvPr/>
        </p:nvSpPr>
        <p:spPr>
          <a:xfrm>
            <a:off x="827584" y="5013176"/>
            <a:ext cx="4656724" cy="369332"/>
          </a:xfrm>
          <a:prstGeom prst="rect">
            <a:avLst/>
          </a:prstGeom>
          <a:noFill/>
        </p:spPr>
        <p:txBody>
          <a:bodyPr wrap="none" rtlCol="0">
            <a:spAutoFit/>
          </a:bodyPr>
          <a:lstStyle/>
          <a:p>
            <a:r>
              <a:rPr lang="en-US" dirty="0" smtClean="0"/>
              <a:t>It is not dominated strategies but  C dominate R</a:t>
            </a:r>
            <a:endParaRPr lang="en-GB" dirty="0"/>
          </a:p>
        </p:txBody>
      </p:sp>
      <p:sp>
        <p:nvSpPr>
          <p:cNvPr id="35" name="TextBox 34"/>
          <p:cNvSpPr txBox="1"/>
          <p:nvPr/>
        </p:nvSpPr>
        <p:spPr>
          <a:xfrm>
            <a:off x="827584" y="5877272"/>
            <a:ext cx="308098" cy="369332"/>
          </a:xfrm>
          <a:prstGeom prst="rect">
            <a:avLst/>
          </a:prstGeom>
          <a:noFill/>
        </p:spPr>
        <p:txBody>
          <a:bodyPr wrap="none" rtlCol="0">
            <a:spAutoFit/>
          </a:bodyPr>
          <a:lstStyle/>
          <a:p>
            <a:r>
              <a:rPr lang="en-US" dirty="0" smtClean="0"/>
              <a:t>C</a:t>
            </a:r>
            <a:endParaRPr lang="en-GB" dirty="0"/>
          </a:p>
        </p:txBody>
      </p:sp>
      <p:cxnSp>
        <p:nvCxnSpPr>
          <p:cNvPr id="37" name="Straight Arrow Connector 36"/>
          <p:cNvCxnSpPr/>
          <p:nvPr/>
        </p:nvCxnSpPr>
        <p:spPr>
          <a:xfrm>
            <a:off x="1187624" y="6093296"/>
            <a:ext cx="144016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627784" y="5877272"/>
            <a:ext cx="309700" cy="369332"/>
          </a:xfrm>
          <a:prstGeom prst="rect">
            <a:avLst/>
          </a:prstGeom>
          <a:noFill/>
        </p:spPr>
        <p:txBody>
          <a:bodyPr wrap="none" rtlCol="0">
            <a:spAutoFit/>
          </a:bodyPr>
          <a:lstStyle/>
          <a:p>
            <a:r>
              <a:rPr lang="en-US" dirty="0" smtClean="0"/>
              <a:t>R</a:t>
            </a:r>
            <a:endParaRPr lang="en-GB" dirty="0"/>
          </a:p>
        </p:txBody>
      </p:sp>
      <p:sp>
        <p:nvSpPr>
          <p:cNvPr id="39" name="TextBox 38"/>
          <p:cNvSpPr txBox="1"/>
          <p:nvPr/>
        </p:nvSpPr>
        <p:spPr>
          <a:xfrm>
            <a:off x="3347864" y="5805265"/>
            <a:ext cx="3600400" cy="369332"/>
          </a:xfrm>
          <a:prstGeom prst="rect">
            <a:avLst/>
          </a:prstGeom>
          <a:noFill/>
        </p:spPr>
        <p:txBody>
          <a:bodyPr wrap="square" rtlCol="0">
            <a:spAutoFit/>
          </a:bodyPr>
          <a:lstStyle/>
          <a:p>
            <a:r>
              <a:rPr lang="en-US" dirty="0" smtClean="0"/>
              <a:t>Max (3,0)=3,Max(2,0)=2</a:t>
            </a:r>
            <a:endParaRPr lang="en-GB" dirty="0"/>
          </a:p>
        </p:txBody>
      </p:sp>
      <p:sp>
        <p:nvSpPr>
          <p:cNvPr id="40" name="TextBox 39"/>
          <p:cNvSpPr txBox="1"/>
          <p:nvPr/>
        </p:nvSpPr>
        <p:spPr>
          <a:xfrm>
            <a:off x="4139952" y="6309320"/>
            <a:ext cx="3294107" cy="369332"/>
          </a:xfrm>
          <a:prstGeom prst="rect">
            <a:avLst/>
          </a:prstGeom>
          <a:noFill/>
        </p:spPr>
        <p:txBody>
          <a:bodyPr wrap="none" rtlCol="0">
            <a:spAutoFit/>
          </a:bodyPr>
          <a:lstStyle/>
          <a:p>
            <a:r>
              <a:rPr lang="en-US" dirty="0" smtClean="0"/>
              <a:t>Second player must not choose R</a:t>
            </a:r>
            <a:endParaRPr lang="en-GB" dirty="0"/>
          </a:p>
        </p:txBody>
      </p:sp>
      <p:cxnSp>
        <p:nvCxnSpPr>
          <p:cNvPr id="36" name="Straight Connector 35"/>
          <p:cNvCxnSpPr/>
          <p:nvPr/>
        </p:nvCxnSpPr>
        <p:spPr>
          <a:xfrm>
            <a:off x="4716016" y="2636912"/>
            <a:ext cx="28803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80112" y="1844824"/>
            <a:ext cx="28803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804248" y="2636912"/>
            <a:ext cx="36004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940152" y="1844824"/>
            <a:ext cx="21602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04048" y="2636912"/>
            <a:ext cx="2880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Date Placeholder 40"/>
          <p:cNvSpPr>
            <a:spLocks noGrp="1"/>
          </p:cNvSpPr>
          <p:nvPr>
            <p:ph type="dt" sz="half" idx="10"/>
          </p:nvPr>
        </p:nvSpPr>
        <p:spPr/>
        <p:txBody>
          <a:bodyPr/>
          <a:lstStyle/>
          <a:p>
            <a:fld id="{BA7645C5-B10B-442B-874C-DACEE0DBF713}" type="datetime1">
              <a:rPr lang="en-GB" smtClean="0"/>
              <a:pPr/>
              <a:t>01/12/2013</a:t>
            </a:fld>
            <a:endParaRPr lang="en-GB"/>
          </a:p>
        </p:txBody>
      </p:sp>
      <p:sp>
        <p:nvSpPr>
          <p:cNvPr id="43" name="Slide Number Placeholder 42"/>
          <p:cNvSpPr>
            <a:spLocks noGrp="1"/>
          </p:cNvSpPr>
          <p:nvPr>
            <p:ph type="sldNum" sz="quarter" idx="12"/>
          </p:nvPr>
        </p:nvSpPr>
        <p:spPr/>
        <p:txBody>
          <a:bodyPr/>
          <a:lstStyle/>
          <a:p>
            <a:fld id="{1AC99574-BD32-4BAE-A6F6-2684FFE94A8F}" type="slidenum">
              <a:rPr lang="en-GB" smtClean="0"/>
              <a:pPr/>
              <a:t>8</a:t>
            </a:fld>
            <a:endParaRPr lang="en-GB"/>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332656"/>
            <a:ext cx="800219" cy="369332"/>
          </a:xfrm>
          <a:prstGeom prst="rect">
            <a:avLst/>
          </a:prstGeom>
          <a:noFill/>
        </p:spPr>
        <p:txBody>
          <a:bodyPr wrap="none" rtlCol="0">
            <a:spAutoFit/>
          </a:bodyPr>
          <a:lstStyle/>
          <a:p>
            <a:r>
              <a:rPr lang="en-US" dirty="0" smtClean="0"/>
              <a:t>Check </a:t>
            </a:r>
            <a:endParaRPr lang="en-GB" dirty="0"/>
          </a:p>
        </p:txBody>
      </p:sp>
      <p:graphicFrame>
        <p:nvGraphicFramePr>
          <p:cNvPr id="78850" name="Object 2"/>
          <p:cNvGraphicFramePr>
            <a:graphicFrameLocks noChangeAspect="1"/>
          </p:cNvGraphicFramePr>
          <p:nvPr/>
        </p:nvGraphicFramePr>
        <p:xfrm>
          <a:off x="1403648" y="260648"/>
          <a:ext cx="358775" cy="431800"/>
        </p:xfrm>
        <a:graphic>
          <a:graphicData uri="http://schemas.openxmlformats.org/presentationml/2006/ole">
            <p:oleObj spid="_x0000_s78850" name="Equation" r:id="rId3" imgW="190440" imgH="228600" progId="Equation.3">
              <p:embed/>
            </p:oleObj>
          </a:graphicData>
        </a:graphic>
      </p:graphicFrame>
      <p:sp>
        <p:nvSpPr>
          <p:cNvPr id="5" name="TextBox 4"/>
          <p:cNvSpPr txBox="1"/>
          <p:nvPr/>
        </p:nvSpPr>
        <p:spPr>
          <a:xfrm>
            <a:off x="2051720" y="332656"/>
            <a:ext cx="548548" cy="369332"/>
          </a:xfrm>
          <a:prstGeom prst="rect">
            <a:avLst/>
          </a:prstGeom>
          <a:noFill/>
        </p:spPr>
        <p:txBody>
          <a:bodyPr wrap="none" rtlCol="0">
            <a:spAutoFit/>
          </a:bodyPr>
          <a:lstStyle/>
          <a:p>
            <a:r>
              <a:rPr lang="en-US" dirty="0" smtClean="0"/>
              <a:t>Is a </a:t>
            </a:r>
            <a:endParaRPr lang="en-GB" dirty="0"/>
          </a:p>
        </p:txBody>
      </p:sp>
      <p:graphicFrame>
        <p:nvGraphicFramePr>
          <p:cNvPr id="78851" name="Object 3"/>
          <p:cNvGraphicFramePr>
            <a:graphicFrameLocks noChangeAspect="1"/>
          </p:cNvGraphicFramePr>
          <p:nvPr/>
        </p:nvGraphicFramePr>
        <p:xfrm>
          <a:off x="2843808" y="260648"/>
          <a:ext cx="931863" cy="431800"/>
        </p:xfrm>
        <a:graphic>
          <a:graphicData uri="http://schemas.openxmlformats.org/presentationml/2006/ole">
            <p:oleObj spid="_x0000_s78851" name="Equation" r:id="rId4" imgW="495000" imgH="228600" progId="Equation.3">
              <p:embed/>
            </p:oleObj>
          </a:graphicData>
        </a:graphic>
      </p:graphicFrame>
      <p:sp>
        <p:nvSpPr>
          <p:cNvPr id="7" name="TextBox 6"/>
          <p:cNvSpPr txBox="1"/>
          <p:nvPr/>
        </p:nvSpPr>
        <p:spPr>
          <a:xfrm>
            <a:off x="3779912" y="332656"/>
            <a:ext cx="1311065" cy="369332"/>
          </a:xfrm>
          <a:prstGeom prst="rect">
            <a:avLst/>
          </a:prstGeom>
          <a:noFill/>
        </p:spPr>
        <p:txBody>
          <a:bodyPr wrap="none" rtlCol="0">
            <a:spAutoFit/>
          </a:bodyPr>
          <a:lstStyle/>
          <a:p>
            <a:r>
              <a:rPr lang="en-US" dirty="0" smtClean="0"/>
              <a:t>Ali’s pay off </a:t>
            </a:r>
            <a:endParaRPr lang="en-GB" dirty="0"/>
          </a:p>
        </p:txBody>
      </p:sp>
      <p:sp>
        <p:nvSpPr>
          <p:cNvPr id="8" name="TextBox 7"/>
          <p:cNvSpPr txBox="1"/>
          <p:nvPr/>
        </p:nvSpPr>
        <p:spPr>
          <a:xfrm>
            <a:off x="755576" y="980728"/>
            <a:ext cx="282450" cy="369332"/>
          </a:xfrm>
          <a:prstGeom prst="rect">
            <a:avLst/>
          </a:prstGeom>
          <a:noFill/>
        </p:spPr>
        <p:txBody>
          <a:bodyPr wrap="none" rtlCol="0">
            <a:spAutoFit/>
          </a:bodyPr>
          <a:lstStyle/>
          <a:p>
            <a:r>
              <a:rPr lang="en-US" dirty="0" smtClean="0"/>
              <a:t>L</a:t>
            </a:r>
            <a:endParaRPr lang="en-GB" dirty="0"/>
          </a:p>
        </p:txBody>
      </p:sp>
      <p:cxnSp>
        <p:nvCxnSpPr>
          <p:cNvPr id="10" name="Straight Arrow Connector 9"/>
          <p:cNvCxnSpPr/>
          <p:nvPr/>
        </p:nvCxnSpPr>
        <p:spPr>
          <a:xfrm>
            <a:off x="1187624" y="119675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1720" y="980728"/>
            <a:ext cx="1633781" cy="369332"/>
          </a:xfrm>
          <a:prstGeom prst="rect">
            <a:avLst/>
          </a:prstGeom>
          <a:noFill/>
        </p:spPr>
        <p:txBody>
          <a:bodyPr wrap="none" rtlCol="0">
            <a:spAutoFit/>
          </a:bodyPr>
          <a:lstStyle/>
          <a:p>
            <a:r>
              <a:rPr lang="en-US" dirty="0" smtClean="0"/>
              <a:t>50(0.6)+80(0.4)</a:t>
            </a:r>
            <a:endParaRPr lang="en-GB" dirty="0"/>
          </a:p>
        </p:txBody>
      </p:sp>
      <p:cxnSp>
        <p:nvCxnSpPr>
          <p:cNvPr id="12" name="Straight Arrow Connector 11"/>
          <p:cNvCxnSpPr/>
          <p:nvPr/>
        </p:nvCxnSpPr>
        <p:spPr>
          <a:xfrm>
            <a:off x="3707904" y="112474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0" y="908720"/>
            <a:ext cx="593432" cy="369332"/>
          </a:xfrm>
          <a:prstGeom prst="rect">
            <a:avLst/>
          </a:prstGeom>
          <a:noFill/>
        </p:spPr>
        <p:txBody>
          <a:bodyPr wrap="none" rtlCol="0">
            <a:spAutoFit/>
          </a:bodyPr>
          <a:lstStyle/>
          <a:p>
            <a:r>
              <a:rPr lang="en-US" dirty="0" smtClean="0"/>
              <a:t>0.62</a:t>
            </a:r>
            <a:endParaRPr lang="en-GB" dirty="0"/>
          </a:p>
        </p:txBody>
      </p:sp>
      <p:sp>
        <p:nvSpPr>
          <p:cNvPr id="14" name="TextBox 13"/>
          <p:cNvSpPr txBox="1"/>
          <p:nvPr/>
        </p:nvSpPr>
        <p:spPr>
          <a:xfrm>
            <a:off x="827584" y="1700808"/>
            <a:ext cx="309700" cy="369332"/>
          </a:xfrm>
          <a:prstGeom prst="rect">
            <a:avLst/>
          </a:prstGeom>
          <a:noFill/>
        </p:spPr>
        <p:txBody>
          <a:bodyPr wrap="none" rtlCol="0">
            <a:spAutoFit/>
          </a:bodyPr>
          <a:lstStyle/>
          <a:p>
            <a:r>
              <a:rPr lang="en-US" dirty="0" smtClean="0"/>
              <a:t>R</a:t>
            </a:r>
            <a:endParaRPr lang="en-GB" dirty="0"/>
          </a:p>
        </p:txBody>
      </p:sp>
      <p:cxnSp>
        <p:nvCxnSpPr>
          <p:cNvPr id="15" name="Straight Arrow Connector 14"/>
          <p:cNvCxnSpPr/>
          <p:nvPr/>
        </p:nvCxnSpPr>
        <p:spPr>
          <a:xfrm>
            <a:off x="1187624" y="191683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1720" y="1700808"/>
            <a:ext cx="1633781" cy="369332"/>
          </a:xfrm>
          <a:prstGeom prst="rect">
            <a:avLst/>
          </a:prstGeom>
          <a:noFill/>
        </p:spPr>
        <p:txBody>
          <a:bodyPr wrap="none" rtlCol="0">
            <a:spAutoFit/>
          </a:bodyPr>
          <a:lstStyle/>
          <a:p>
            <a:r>
              <a:rPr lang="en-US" dirty="0" smtClean="0"/>
              <a:t>90(0.6)+80(0.4)</a:t>
            </a:r>
            <a:endParaRPr lang="en-GB" dirty="0"/>
          </a:p>
        </p:txBody>
      </p:sp>
      <p:cxnSp>
        <p:nvCxnSpPr>
          <p:cNvPr id="17" name="Straight Arrow Connector 16"/>
          <p:cNvCxnSpPr/>
          <p:nvPr/>
        </p:nvCxnSpPr>
        <p:spPr>
          <a:xfrm>
            <a:off x="3707904" y="184482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2000" y="1628800"/>
            <a:ext cx="593432" cy="369332"/>
          </a:xfrm>
          <a:prstGeom prst="rect">
            <a:avLst/>
          </a:prstGeom>
          <a:noFill/>
        </p:spPr>
        <p:txBody>
          <a:bodyPr wrap="none" rtlCol="0">
            <a:spAutoFit/>
          </a:bodyPr>
          <a:lstStyle/>
          <a:p>
            <a:r>
              <a:rPr lang="en-US" dirty="0" smtClean="0"/>
              <a:t>0.62</a:t>
            </a:r>
            <a:endParaRPr lang="en-GB" dirty="0"/>
          </a:p>
        </p:txBody>
      </p:sp>
      <p:sp>
        <p:nvSpPr>
          <p:cNvPr id="19" name="TextBox 18"/>
          <p:cNvSpPr txBox="1"/>
          <p:nvPr/>
        </p:nvSpPr>
        <p:spPr>
          <a:xfrm>
            <a:off x="5292080" y="1628800"/>
            <a:ext cx="1363963" cy="369332"/>
          </a:xfrm>
          <a:prstGeom prst="rect">
            <a:avLst/>
          </a:prstGeom>
          <a:noFill/>
        </p:spPr>
        <p:txBody>
          <a:bodyPr wrap="none" rtlCol="0">
            <a:spAutoFit/>
          </a:bodyPr>
          <a:lstStyle/>
          <a:p>
            <a:r>
              <a:rPr lang="en-US" dirty="0" smtClean="0"/>
              <a:t>Ali’s  pay off </a:t>
            </a:r>
            <a:endParaRPr lang="en-GB" dirty="0"/>
          </a:p>
        </p:txBody>
      </p:sp>
      <p:sp>
        <p:nvSpPr>
          <p:cNvPr id="20" name="TextBox 19"/>
          <p:cNvSpPr txBox="1"/>
          <p:nvPr/>
        </p:nvSpPr>
        <p:spPr>
          <a:xfrm>
            <a:off x="539552" y="2348880"/>
            <a:ext cx="725968" cy="369332"/>
          </a:xfrm>
          <a:prstGeom prst="rect">
            <a:avLst/>
          </a:prstGeom>
          <a:noFill/>
        </p:spPr>
        <p:txBody>
          <a:bodyPr wrap="none" rtlCol="0">
            <a:spAutoFit/>
          </a:bodyPr>
          <a:lstStyle/>
          <a:p>
            <a:r>
              <a:rPr lang="en-US" dirty="0" smtClean="0"/>
              <a:t>From </a:t>
            </a:r>
            <a:endParaRPr lang="en-GB" dirty="0"/>
          </a:p>
        </p:txBody>
      </p:sp>
      <p:graphicFrame>
        <p:nvGraphicFramePr>
          <p:cNvPr id="78852" name="Object 4"/>
          <p:cNvGraphicFramePr>
            <a:graphicFrameLocks noChangeAspect="1"/>
          </p:cNvGraphicFramePr>
          <p:nvPr/>
        </p:nvGraphicFramePr>
        <p:xfrm>
          <a:off x="1259632" y="2276872"/>
          <a:ext cx="358775" cy="431800"/>
        </p:xfrm>
        <a:graphic>
          <a:graphicData uri="http://schemas.openxmlformats.org/presentationml/2006/ole">
            <p:oleObj spid="_x0000_s78852" name="Equation" r:id="rId5" imgW="190440" imgH="228600" progId="Equation.3">
              <p:embed/>
            </p:oleObj>
          </a:graphicData>
        </a:graphic>
      </p:graphicFrame>
      <p:sp>
        <p:nvSpPr>
          <p:cNvPr id="22" name="TextBox 21"/>
          <p:cNvSpPr txBox="1"/>
          <p:nvPr/>
        </p:nvSpPr>
        <p:spPr>
          <a:xfrm>
            <a:off x="1763688" y="2348880"/>
            <a:ext cx="2789546" cy="369332"/>
          </a:xfrm>
          <a:prstGeom prst="rect">
            <a:avLst/>
          </a:prstGeom>
          <a:noFill/>
        </p:spPr>
        <p:txBody>
          <a:bodyPr wrap="none" rtlCol="0">
            <a:spAutoFit/>
          </a:bodyPr>
          <a:lstStyle/>
          <a:p>
            <a:r>
              <a:rPr lang="en-US" dirty="0" smtClean="0"/>
              <a:t>(0.7)(0.62)+(0.3)(0.62)=0.62</a:t>
            </a:r>
            <a:endParaRPr lang="en-GB" dirty="0"/>
          </a:p>
        </p:txBody>
      </p:sp>
      <p:sp>
        <p:nvSpPr>
          <p:cNvPr id="23" name="TextBox 22"/>
          <p:cNvSpPr txBox="1"/>
          <p:nvPr/>
        </p:nvSpPr>
        <p:spPr>
          <a:xfrm>
            <a:off x="755576" y="3140968"/>
            <a:ext cx="7045006" cy="923330"/>
          </a:xfrm>
          <a:prstGeom prst="rect">
            <a:avLst/>
          </a:prstGeom>
          <a:noFill/>
        </p:spPr>
        <p:txBody>
          <a:bodyPr wrap="none" rtlCol="0">
            <a:spAutoFit/>
          </a:bodyPr>
          <a:lstStyle/>
          <a:p>
            <a:r>
              <a:rPr lang="en-US" dirty="0" smtClean="0"/>
              <a:t>We  can see that </a:t>
            </a:r>
            <a:r>
              <a:rPr lang="en-US" dirty="0" err="1" smtClean="0"/>
              <a:t>ali</a:t>
            </a:r>
            <a:r>
              <a:rPr lang="en-US" dirty="0" smtClean="0"/>
              <a:t> has no strictly profitable pure strategy </a:t>
            </a:r>
            <a:r>
              <a:rPr lang="en-US" dirty="0" err="1" smtClean="0"/>
              <a:t>deivation</a:t>
            </a:r>
            <a:r>
              <a:rPr lang="en-US" dirty="0" smtClean="0"/>
              <a:t> .</a:t>
            </a:r>
          </a:p>
          <a:p>
            <a:r>
              <a:rPr lang="en-US" dirty="0" smtClean="0">
                <a:solidFill>
                  <a:srgbClr val="FF0000"/>
                </a:solidFill>
              </a:rPr>
              <a:t>This  implies there is no strictly profitable mixed strategy  deviation either.</a:t>
            </a:r>
          </a:p>
          <a:p>
            <a:endParaRPr lang="en-GB" dirty="0">
              <a:solidFill>
                <a:srgbClr val="FF0000"/>
              </a:solidFill>
            </a:endParaRPr>
          </a:p>
        </p:txBody>
      </p:sp>
      <p:sp>
        <p:nvSpPr>
          <p:cNvPr id="24" name="TextBox 23"/>
          <p:cNvSpPr txBox="1"/>
          <p:nvPr/>
        </p:nvSpPr>
        <p:spPr>
          <a:xfrm>
            <a:off x="611560" y="4149080"/>
            <a:ext cx="936475" cy="369332"/>
          </a:xfrm>
          <a:prstGeom prst="rect">
            <a:avLst/>
          </a:prstGeom>
          <a:noFill/>
        </p:spPr>
        <p:txBody>
          <a:bodyPr wrap="none" rtlCol="0">
            <a:spAutoFit/>
          </a:bodyPr>
          <a:lstStyle/>
          <a:p>
            <a:r>
              <a:rPr lang="en-US" dirty="0" smtClean="0">
                <a:solidFill>
                  <a:srgbClr val="0000FF"/>
                </a:solidFill>
              </a:rPr>
              <a:t>Lesson </a:t>
            </a:r>
            <a:r>
              <a:rPr lang="en-US" dirty="0" smtClean="0"/>
              <a:t>:</a:t>
            </a:r>
            <a:endParaRPr lang="en-GB" dirty="0"/>
          </a:p>
        </p:txBody>
      </p:sp>
      <p:sp>
        <p:nvSpPr>
          <p:cNvPr id="25" name="TextBox 24"/>
          <p:cNvSpPr txBox="1"/>
          <p:nvPr/>
        </p:nvSpPr>
        <p:spPr>
          <a:xfrm>
            <a:off x="1619672" y="4365104"/>
            <a:ext cx="7090787" cy="369332"/>
          </a:xfrm>
          <a:prstGeom prst="rect">
            <a:avLst/>
          </a:prstGeom>
          <a:noFill/>
        </p:spPr>
        <p:txBody>
          <a:bodyPr wrap="none" rtlCol="0">
            <a:spAutoFit/>
          </a:bodyPr>
          <a:lstStyle/>
          <a:p>
            <a:r>
              <a:rPr lang="en-US" dirty="0" smtClean="0"/>
              <a:t>We only   ever </a:t>
            </a:r>
            <a:r>
              <a:rPr lang="en-US" dirty="0" err="1" smtClean="0"/>
              <a:t>heve</a:t>
            </a:r>
            <a:r>
              <a:rPr lang="en-US" dirty="0" smtClean="0"/>
              <a:t> to check for strictly profitable pure strategy deviation </a:t>
            </a:r>
            <a:endParaRPr lang="en-GB" dirty="0"/>
          </a:p>
        </p:txBody>
      </p:sp>
      <p:sp>
        <p:nvSpPr>
          <p:cNvPr id="26" name="Date Placeholder 25"/>
          <p:cNvSpPr>
            <a:spLocks noGrp="1"/>
          </p:cNvSpPr>
          <p:nvPr>
            <p:ph type="dt" sz="half" idx="10"/>
          </p:nvPr>
        </p:nvSpPr>
        <p:spPr/>
        <p:txBody>
          <a:bodyPr/>
          <a:lstStyle/>
          <a:p>
            <a:fld id="{89DC59C9-C8E6-4254-B48B-ABB09B467FEC}" type="datetime1">
              <a:rPr lang="en-GB" smtClean="0"/>
              <a:pPr/>
              <a:t>01/12/2013</a:t>
            </a:fld>
            <a:endParaRPr lang="en-GB"/>
          </a:p>
        </p:txBody>
      </p:sp>
      <p:sp>
        <p:nvSpPr>
          <p:cNvPr id="27" name="Slide Number Placeholder 26"/>
          <p:cNvSpPr>
            <a:spLocks noGrp="1"/>
          </p:cNvSpPr>
          <p:nvPr>
            <p:ph type="sldNum" sz="quarter" idx="12"/>
          </p:nvPr>
        </p:nvSpPr>
        <p:spPr/>
        <p:txBody>
          <a:bodyPr/>
          <a:lstStyle/>
          <a:p>
            <a:fld id="{1AC99574-BD32-4BAE-A6F6-2684FFE94A8F}" type="slidenum">
              <a:rPr lang="en-GB" smtClean="0"/>
              <a:pPr/>
              <a:t>80</a:t>
            </a:fld>
            <a:endParaRPr lang="en-GB"/>
          </a:p>
        </p:txBody>
      </p:sp>
      <p:graphicFrame>
        <p:nvGraphicFramePr>
          <p:cNvPr id="78853" name="Object 5"/>
          <p:cNvGraphicFramePr>
            <a:graphicFrameLocks noChangeAspect="1"/>
          </p:cNvGraphicFramePr>
          <p:nvPr/>
        </p:nvGraphicFramePr>
        <p:xfrm>
          <a:off x="6000760" y="357166"/>
          <a:ext cx="358775" cy="431800"/>
        </p:xfrm>
        <a:graphic>
          <a:graphicData uri="http://schemas.openxmlformats.org/presentationml/2006/ole">
            <p:oleObj spid="_x0000_s78853" name="Equation" r:id="rId6" imgW="190440" imgH="228600" progId="Equation.3">
              <p:embed/>
            </p:oleObj>
          </a:graphicData>
        </a:graphic>
      </p:graphicFrame>
      <p:sp>
        <p:nvSpPr>
          <p:cNvPr id="29" name="TextBox 28"/>
          <p:cNvSpPr txBox="1"/>
          <p:nvPr/>
        </p:nvSpPr>
        <p:spPr>
          <a:xfrm>
            <a:off x="6357950" y="357166"/>
            <a:ext cx="591829" cy="369332"/>
          </a:xfrm>
          <a:prstGeom prst="rect">
            <a:avLst/>
          </a:prstGeom>
          <a:noFill/>
        </p:spPr>
        <p:txBody>
          <a:bodyPr wrap="none" rtlCol="1">
            <a:spAutoFit/>
          </a:bodyPr>
          <a:lstStyle/>
          <a:p>
            <a:r>
              <a:rPr lang="en-US" dirty="0" smtClean="0"/>
              <a:t>=0.7</a:t>
            </a:r>
            <a:endParaRPr lang="fa-IR" dirty="0"/>
          </a:p>
        </p:txBody>
      </p:sp>
      <p:graphicFrame>
        <p:nvGraphicFramePr>
          <p:cNvPr id="78854" name="Object 6"/>
          <p:cNvGraphicFramePr>
            <a:graphicFrameLocks noChangeAspect="1"/>
          </p:cNvGraphicFramePr>
          <p:nvPr/>
        </p:nvGraphicFramePr>
        <p:xfrm>
          <a:off x="5940425" y="857250"/>
          <a:ext cx="334963" cy="431800"/>
        </p:xfrm>
        <a:graphic>
          <a:graphicData uri="http://schemas.openxmlformats.org/presentationml/2006/ole">
            <p:oleObj spid="_x0000_s78854" name="Equation" r:id="rId7" imgW="177480" imgH="228600" progId="Equation.3">
              <p:embed/>
            </p:oleObj>
          </a:graphicData>
        </a:graphic>
      </p:graphicFrame>
      <p:sp>
        <p:nvSpPr>
          <p:cNvPr id="30" name="TextBox 29"/>
          <p:cNvSpPr txBox="1"/>
          <p:nvPr/>
        </p:nvSpPr>
        <p:spPr>
          <a:xfrm>
            <a:off x="6286512" y="928670"/>
            <a:ext cx="591829" cy="369332"/>
          </a:xfrm>
          <a:prstGeom prst="rect">
            <a:avLst/>
          </a:prstGeom>
          <a:noFill/>
        </p:spPr>
        <p:txBody>
          <a:bodyPr wrap="none" rtlCol="1">
            <a:spAutoFit/>
          </a:bodyPr>
          <a:lstStyle/>
          <a:p>
            <a:r>
              <a:rPr lang="en-US" dirty="0" smtClean="0"/>
              <a:t>=0.6</a:t>
            </a:r>
            <a:endParaRPr lang="fa-I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404664"/>
            <a:ext cx="2221890" cy="461665"/>
          </a:xfrm>
          <a:prstGeom prst="rect">
            <a:avLst/>
          </a:prstGeom>
          <a:noFill/>
        </p:spPr>
        <p:txBody>
          <a:bodyPr wrap="none" rtlCol="0">
            <a:spAutoFit/>
          </a:bodyPr>
          <a:lstStyle/>
          <a:p>
            <a:r>
              <a:rPr lang="en-US" sz="2400" dirty="0" smtClean="0">
                <a:solidFill>
                  <a:srgbClr val="C00000"/>
                </a:solidFill>
              </a:rPr>
              <a:t>Battle of couple </a:t>
            </a:r>
            <a:endParaRPr lang="en-GB" sz="2400" dirty="0">
              <a:solidFill>
                <a:srgbClr val="C00000"/>
              </a:solidFill>
            </a:endParaRPr>
          </a:p>
        </p:txBody>
      </p:sp>
      <p:sp>
        <p:nvSpPr>
          <p:cNvPr id="4" name="TextBox 3"/>
          <p:cNvSpPr txBox="1"/>
          <p:nvPr/>
        </p:nvSpPr>
        <p:spPr>
          <a:xfrm>
            <a:off x="539552" y="2060848"/>
            <a:ext cx="333746" cy="369332"/>
          </a:xfrm>
          <a:prstGeom prst="rect">
            <a:avLst/>
          </a:prstGeom>
          <a:noFill/>
        </p:spPr>
        <p:txBody>
          <a:bodyPr wrap="none" rtlCol="0">
            <a:spAutoFit/>
          </a:bodyPr>
          <a:lstStyle/>
          <a:p>
            <a:r>
              <a:rPr lang="en-US" dirty="0" smtClean="0"/>
              <a:t>N</a:t>
            </a:r>
            <a:endParaRPr lang="en-GB" dirty="0"/>
          </a:p>
        </p:txBody>
      </p:sp>
      <p:sp>
        <p:nvSpPr>
          <p:cNvPr id="5" name="TextBox 4"/>
          <p:cNvSpPr txBox="1"/>
          <p:nvPr/>
        </p:nvSpPr>
        <p:spPr>
          <a:xfrm>
            <a:off x="2267744" y="980728"/>
            <a:ext cx="327334" cy="369332"/>
          </a:xfrm>
          <a:prstGeom prst="rect">
            <a:avLst/>
          </a:prstGeom>
          <a:noFill/>
        </p:spPr>
        <p:txBody>
          <a:bodyPr wrap="none" rtlCol="0">
            <a:spAutoFit/>
          </a:bodyPr>
          <a:lstStyle/>
          <a:p>
            <a:r>
              <a:rPr lang="en-US" dirty="0" smtClean="0"/>
              <a:t>D</a:t>
            </a:r>
            <a:endParaRPr lang="en-GB" dirty="0"/>
          </a:p>
        </p:txBody>
      </p:sp>
      <p:sp>
        <p:nvSpPr>
          <p:cNvPr id="6" name="TextBox 5"/>
          <p:cNvSpPr txBox="1"/>
          <p:nvPr/>
        </p:nvSpPr>
        <p:spPr>
          <a:xfrm>
            <a:off x="1547664" y="1340768"/>
            <a:ext cx="439544" cy="369332"/>
          </a:xfrm>
          <a:prstGeom prst="rect">
            <a:avLst/>
          </a:prstGeom>
          <a:noFill/>
        </p:spPr>
        <p:txBody>
          <a:bodyPr wrap="none" rtlCol="0">
            <a:spAutoFit/>
          </a:bodyPr>
          <a:lstStyle/>
          <a:p>
            <a:r>
              <a:rPr lang="en-US" dirty="0" err="1" smtClean="0"/>
              <a:t>Ap</a:t>
            </a:r>
            <a:endParaRPr lang="en-GB" dirty="0"/>
          </a:p>
        </p:txBody>
      </p:sp>
      <p:sp>
        <p:nvSpPr>
          <p:cNvPr id="7" name="TextBox 6"/>
          <p:cNvSpPr txBox="1"/>
          <p:nvPr/>
        </p:nvSpPr>
        <p:spPr>
          <a:xfrm>
            <a:off x="2843808" y="1340768"/>
            <a:ext cx="542906" cy="369332"/>
          </a:xfrm>
          <a:prstGeom prst="rect">
            <a:avLst/>
          </a:prstGeom>
          <a:noFill/>
        </p:spPr>
        <p:txBody>
          <a:bodyPr wrap="none" rtlCol="0">
            <a:spAutoFit/>
          </a:bodyPr>
          <a:lstStyle/>
          <a:p>
            <a:r>
              <a:rPr lang="en-US" dirty="0" smtClean="0"/>
              <a:t>Rep</a:t>
            </a:r>
            <a:endParaRPr lang="en-GB" dirty="0"/>
          </a:p>
        </p:txBody>
      </p:sp>
      <p:sp>
        <p:nvSpPr>
          <p:cNvPr id="8" name="TextBox 7"/>
          <p:cNvSpPr txBox="1"/>
          <p:nvPr/>
        </p:nvSpPr>
        <p:spPr>
          <a:xfrm>
            <a:off x="899592" y="1772816"/>
            <a:ext cx="439544" cy="369332"/>
          </a:xfrm>
          <a:prstGeom prst="rect">
            <a:avLst/>
          </a:prstGeom>
          <a:noFill/>
        </p:spPr>
        <p:txBody>
          <a:bodyPr wrap="none" rtlCol="0">
            <a:spAutoFit/>
          </a:bodyPr>
          <a:lstStyle/>
          <a:p>
            <a:r>
              <a:rPr lang="en-US" dirty="0" err="1" smtClean="0"/>
              <a:t>Ap</a:t>
            </a:r>
            <a:endParaRPr lang="en-GB" dirty="0"/>
          </a:p>
        </p:txBody>
      </p:sp>
      <p:sp>
        <p:nvSpPr>
          <p:cNvPr id="9" name="TextBox 8"/>
          <p:cNvSpPr txBox="1"/>
          <p:nvPr/>
        </p:nvSpPr>
        <p:spPr>
          <a:xfrm>
            <a:off x="899592" y="2276872"/>
            <a:ext cx="542906" cy="369332"/>
          </a:xfrm>
          <a:prstGeom prst="rect">
            <a:avLst/>
          </a:prstGeom>
          <a:noFill/>
        </p:spPr>
        <p:txBody>
          <a:bodyPr wrap="none" rtlCol="0">
            <a:spAutoFit/>
          </a:bodyPr>
          <a:lstStyle/>
          <a:p>
            <a:r>
              <a:rPr lang="en-US" dirty="0" smtClean="0"/>
              <a:t>Rep</a:t>
            </a:r>
            <a:endParaRPr lang="en-GB" dirty="0"/>
          </a:p>
        </p:txBody>
      </p:sp>
      <p:graphicFrame>
        <p:nvGraphicFramePr>
          <p:cNvPr id="10" name="Table 9"/>
          <p:cNvGraphicFramePr>
            <a:graphicFrameLocks noGrp="1"/>
          </p:cNvGraphicFramePr>
          <p:nvPr/>
        </p:nvGraphicFramePr>
        <p:xfrm>
          <a:off x="1547664" y="1916832"/>
          <a:ext cx="2471936" cy="731520"/>
        </p:xfrm>
        <a:graphic>
          <a:graphicData uri="http://schemas.openxmlformats.org/drawingml/2006/table">
            <a:tbl>
              <a:tblPr firstRow="1" bandRow="1">
                <a:tableStyleId>{5940675A-B579-460E-94D1-54222C63F5DA}</a:tableStyleId>
              </a:tblPr>
              <a:tblGrid>
                <a:gridCol w="1235968"/>
                <a:gridCol w="1235968"/>
              </a:tblGrid>
              <a:tr h="0">
                <a:tc>
                  <a:txBody>
                    <a:bodyPr/>
                    <a:lstStyle/>
                    <a:p>
                      <a:endParaRPr lang="en-GB" dirty="0"/>
                    </a:p>
                  </a:txBody>
                  <a:tcPr/>
                </a:tc>
                <a:tc>
                  <a:txBody>
                    <a:bodyPr/>
                    <a:lstStyle/>
                    <a:p>
                      <a:endParaRPr lang="en-GB" dirty="0"/>
                    </a:p>
                  </a:txBody>
                  <a:tcPr/>
                </a:tc>
              </a:tr>
              <a:tr h="0">
                <a:tc>
                  <a:txBody>
                    <a:bodyPr/>
                    <a:lstStyle/>
                    <a:p>
                      <a:endParaRPr lang="en-GB"/>
                    </a:p>
                  </a:txBody>
                  <a:tcPr/>
                </a:tc>
                <a:tc>
                  <a:txBody>
                    <a:bodyPr/>
                    <a:lstStyle/>
                    <a:p>
                      <a:endParaRPr lang="en-GB" dirty="0"/>
                    </a:p>
                  </a:txBody>
                  <a:tcPr/>
                </a:tc>
              </a:tr>
            </a:tbl>
          </a:graphicData>
        </a:graphic>
      </p:graphicFrame>
      <p:sp>
        <p:nvSpPr>
          <p:cNvPr id="11" name="TextBox 10"/>
          <p:cNvSpPr txBox="1"/>
          <p:nvPr/>
        </p:nvSpPr>
        <p:spPr>
          <a:xfrm>
            <a:off x="1763688" y="1916832"/>
            <a:ext cx="476412" cy="369332"/>
          </a:xfrm>
          <a:prstGeom prst="rect">
            <a:avLst/>
          </a:prstGeom>
          <a:noFill/>
        </p:spPr>
        <p:txBody>
          <a:bodyPr wrap="none" rtlCol="0">
            <a:spAutoFit/>
          </a:bodyPr>
          <a:lstStyle/>
          <a:p>
            <a:r>
              <a:rPr lang="en-US" dirty="0" smtClean="0"/>
              <a:t>2,1</a:t>
            </a:r>
            <a:endParaRPr lang="en-GB" dirty="0"/>
          </a:p>
        </p:txBody>
      </p:sp>
      <p:sp>
        <p:nvSpPr>
          <p:cNvPr id="12" name="TextBox 11"/>
          <p:cNvSpPr txBox="1"/>
          <p:nvPr/>
        </p:nvSpPr>
        <p:spPr>
          <a:xfrm>
            <a:off x="3059832" y="1916832"/>
            <a:ext cx="476412" cy="369332"/>
          </a:xfrm>
          <a:prstGeom prst="rect">
            <a:avLst/>
          </a:prstGeom>
          <a:noFill/>
        </p:spPr>
        <p:txBody>
          <a:bodyPr wrap="none" rtlCol="0">
            <a:spAutoFit/>
          </a:bodyPr>
          <a:lstStyle/>
          <a:p>
            <a:r>
              <a:rPr lang="en-US" dirty="0" smtClean="0"/>
              <a:t>0,0</a:t>
            </a:r>
            <a:endParaRPr lang="en-GB" dirty="0"/>
          </a:p>
        </p:txBody>
      </p:sp>
      <p:sp>
        <p:nvSpPr>
          <p:cNvPr id="13" name="TextBox 12"/>
          <p:cNvSpPr txBox="1"/>
          <p:nvPr/>
        </p:nvSpPr>
        <p:spPr>
          <a:xfrm>
            <a:off x="1763688" y="2276872"/>
            <a:ext cx="476412" cy="369332"/>
          </a:xfrm>
          <a:prstGeom prst="rect">
            <a:avLst/>
          </a:prstGeom>
          <a:noFill/>
        </p:spPr>
        <p:txBody>
          <a:bodyPr wrap="none" rtlCol="0">
            <a:spAutoFit/>
          </a:bodyPr>
          <a:lstStyle/>
          <a:p>
            <a:r>
              <a:rPr lang="en-US" dirty="0" smtClean="0"/>
              <a:t>0,0</a:t>
            </a:r>
            <a:endParaRPr lang="en-GB" dirty="0"/>
          </a:p>
        </p:txBody>
      </p:sp>
      <p:sp>
        <p:nvSpPr>
          <p:cNvPr id="14" name="TextBox 13"/>
          <p:cNvSpPr txBox="1"/>
          <p:nvPr/>
        </p:nvSpPr>
        <p:spPr>
          <a:xfrm>
            <a:off x="3131840" y="2276872"/>
            <a:ext cx="476412" cy="369332"/>
          </a:xfrm>
          <a:prstGeom prst="rect">
            <a:avLst/>
          </a:prstGeom>
          <a:noFill/>
        </p:spPr>
        <p:txBody>
          <a:bodyPr wrap="none" rtlCol="0">
            <a:spAutoFit/>
          </a:bodyPr>
          <a:lstStyle/>
          <a:p>
            <a:r>
              <a:rPr lang="en-US" dirty="0" smtClean="0"/>
              <a:t>1,2</a:t>
            </a:r>
            <a:endParaRPr lang="en-GB" dirty="0"/>
          </a:p>
        </p:txBody>
      </p:sp>
      <p:sp>
        <p:nvSpPr>
          <p:cNvPr id="15" name="TextBox 14"/>
          <p:cNvSpPr txBox="1"/>
          <p:nvPr/>
        </p:nvSpPr>
        <p:spPr>
          <a:xfrm>
            <a:off x="4139952" y="1844824"/>
            <a:ext cx="306494" cy="369332"/>
          </a:xfrm>
          <a:prstGeom prst="rect">
            <a:avLst/>
          </a:prstGeom>
          <a:noFill/>
        </p:spPr>
        <p:txBody>
          <a:bodyPr wrap="none" rtlCol="0">
            <a:spAutoFit/>
          </a:bodyPr>
          <a:lstStyle/>
          <a:p>
            <a:r>
              <a:rPr lang="en-US" dirty="0" smtClean="0"/>
              <a:t>p</a:t>
            </a:r>
            <a:endParaRPr lang="en-GB" dirty="0"/>
          </a:p>
        </p:txBody>
      </p:sp>
      <p:sp>
        <p:nvSpPr>
          <p:cNvPr id="16" name="TextBox 15"/>
          <p:cNvSpPr txBox="1"/>
          <p:nvPr/>
        </p:nvSpPr>
        <p:spPr>
          <a:xfrm>
            <a:off x="4211960" y="2276872"/>
            <a:ext cx="494046" cy="369332"/>
          </a:xfrm>
          <a:prstGeom prst="rect">
            <a:avLst/>
          </a:prstGeom>
          <a:noFill/>
        </p:spPr>
        <p:txBody>
          <a:bodyPr wrap="none" rtlCol="0">
            <a:spAutoFit/>
          </a:bodyPr>
          <a:lstStyle/>
          <a:p>
            <a:r>
              <a:rPr lang="en-US" dirty="0" smtClean="0"/>
              <a:t>1-p</a:t>
            </a:r>
            <a:endParaRPr lang="en-GB" dirty="0"/>
          </a:p>
        </p:txBody>
      </p:sp>
      <p:sp>
        <p:nvSpPr>
          <p:cNvPr id="17" name="TextBox 16"/>
          <p:cNvSpPr txBox="1"/>
          <p:nvPr/>
        </p:nvSpPr>
        <p:spPr>
          <a:xfrm>
            <a:off x="1907704" y="2708920"/>
            <a:ext cx="306494" cy="369332"/>
          </a:xfrm>
          <a:prstGeom prst="rect">
            <a:avLst/>
          </a:prstGeom>
          <a:noFill/>
        </p:spPr>
        <p:txBody>
          <a:bodyPr wrap="none" rtlCol="0">
            <a:spAutoFit/>
          </a:bodyPr>
          <a:lstStyle/>
          <a:p>
            <a:r>
              <a:rPr lang="en-US" dirty="0" smtClean="0"/>
              <a:t>q</a:t>
            </a:r>
            <a:endParaRPr lang="en-GB" dirty="0"/>
          </a:p>
        </p:txBody>
      </p:sp>
      <p:sp>
        <p:nvSpPr>
          <p:cNvPr id="18" name="TextBox 17"/>
          <p:cNvSpPr txBox="1"/>
          <p:nvPr/>
        </p:nvSpPr>
        <p:spPr>
          <a:xfrm>
            <a:off x="3059832" y="2636912"/>
            <a:ext cx="494046" cy="369332"/>
          </a:xfrm>
          <a:prstGeom prst="rect">
            <a:avLst/>
          </a:prstGeom>
          <a:noFill/>
        </p:spPr>
        <p:txBody>
          <a:bodyPr wrap="none" rtlCol="0">
            <a:spAutoFit/>
          </a:bodyPr>
          <a:lstStyle/>
          <a:p>
            <a:r>
              <a:rPr lang="en-US" dirty="0" smtClean="0"/>
              <a:t>1-q</a:t>
            </a:r>
            <a:endParaRPr lang="en-GB" dirty="0"/>
          </a:p>
        </p:txBody>
      </p:sp>
      <p:cxnSp>
        <p:nvCxnSpPr>
          <p:cNvPr id="22" name="Straight Connector 21"/>
          <p:cNvCxnSpPr/>
          <p:nvPr/>
        </p:nvCxnSpPr>
        <p:spPr>
          <a:xfrm>
            <a:off x="1835696" y="2204864"/>
            <a:ext cx="2160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051720" y="2204864"/>
            <a:ext cx="337858"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4" idx="2"/>
          </p:cNvCxnSpPr>
          <p:nvPr/>
        </p:nvCxnSpPr>
        <p:spPr>
          <a:xfrm>
            <a:off x="3131840" y="2636912"/>
            <a:ext cx="238206" cy="92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0"/>
          </p:cNvCxnSpPr>
          <p:nvPr/>
        </p:nvCxnSpPr>
        <p:spPr>
          <a:xfrm>
            <a:off x="3306855" y="2636912"/>
            <a:ext cx="257033"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67544" y="3356992"/>
            <a:ext cx="6530186" cy="923330"/>
          </a:xfrm>
          <a:prstGeom prst="rect">
            <a:avLst/>
          </a:prstGeom>
          <a:noFill/>
        </p:spPr>
        <p:txBody>
          <a:bodyPr wrap="none" rtlCol="0">
            <a:spAutoFit/>
          </a:bodyPr>
          <a:lstStyle/>
          <a:p>
            <a:r>
              <a:rPr lang="en-US" dirty="0" smtClean="0"/>
              <a:t>Pure strategy  NE   (AP,AP) ,(</a:t>
            </a:r>
            <a:r>
              <a:rPr lang="en-US" dirty="0" err="1" smtClean="0"/>
              <a:t>Rep,Rep</a:t>
            </a:r>
            <a:r>
              <a:rPr lang="en-US" dirty="0" smtClean="0"/>
              <a:t>).Find a mixed NE of this game :</a:t>
            </a:r>
          </a:p>
          <a:p>
            <a:r>
              <a:rPr lang="en-US" dirty="0" smtClean="0"/>
              <a:t>To find NE q using N pay off  </a:t>
            </a:r>
          </a:p>
          <a:p>
            <a:endParaRPr lang="en-GB" dirty="0"/>
          </a:p>
        </p:txBody>
      </p:sp>
      <p:sp>
        <p:nvSpPr>
          <p:cNvPr id="38" name="TextBox 37"/>
          <p:cNvSpPr txBox="1"/>
          <p:nvPr/>
        </p:nvSpPr>
        <p:spPr>
          <a:xfrm>
            <a:off x="539552" y="4437112"/>
            <a:ext cx="386644" cy="369332"/>
          </a:xfrm>
          <a:prstGeom prst="rect">
            <a:avLst/>
          </a:prstGeom>
          <a:noFill/>
        </p:spPr>
        <p:txBody>
          <a:bodyPr wrap="none" rtlCol="0">
            <a:spAutoFit/>
          </a:bodyPr>
          <a:lstStyle/>
          <a:p>
            <a:r>
              <a:rPr lang="en-US" dirty="0" smtClean="0"/>
              <a:t>N </a:t>
            </a:r>
            <a:endParaRPr lang="en-GB" dirty="0"/>
          </a:p>
        </p:txBody>
      </p:sp>
      <p:sp>
        <p:nvSpPr>
          <p:cNvPr id="39" name="TextBox 38"/>
          <p:cNvSpPr txBox="1"/>
          <p:nvPr/>
        </p:nvSpPr>
        <p:spPr>
          <a:xfrm>
            <a:off x="1187624" y="4293096"/>
            <a:ext cx="1676228" cy="646331"/>
          </a:xfrm>
          <a:prstGeom prst="rect">
            <a:avLst/>
          </a:prstGeom>
          <a:noFill/>
        </p:spPr>
        <p:txBody>
          <a:bodyPr wrap="none" rtlCol="0">
            <a:spAutoFit/>
          </a:bodyPr>
          <a:lstStyle/>
          <a:p>
            <a:r>
              <a:rPr lang="en-US" dirty="0" err="1" smtClean="0"/>
              <a:t>Ap</a:t>
            </a:r>
            <a:r>
              <a:rPr lang="en-US" dirty="0" smtClean="0"/>
              <a:t>    2q +0(1-q)</a:t>
            </a:r>
          </a:p>
          <a:p>
            <a:r>
              <a:rPr lang="en-US" dirty="0" smtClean="0"/>
              <a:t>Rep   0q +1(1-q)</a:t>
            </a:r>
            <a:endParaRPr lang="en-GB" dirty="0"/>
          </a:p>
        </p:txBody>
      </p:sp>
      <p:graphicFrame>
        <p:nvGraphicFramePr>
          <p:cNvPr id="79874" name="Object 2"/>
          <p:cNvGraphicFramePr>
            <a:graphicFrameLocks noChangeAspect="1"/>
          </p:cNvGraphicFramePr>
          <p:nvPr/>
        </p:nvGraphicFramePr>
        <p:xfrm>
          <a:off x="2411760" y="4221088"/>
          <a:ext cx="715963" cy="863600"/>
        </p:xfrm>
        <a:graphic>
          <a:graphicData uri="http://schemas.openxmlformats.org/presentationml/2006/ole">
            <p:oleObj spid="_x0000_s79874" name="Equation" r:id="rId3" imgW="164880" imgH="215640" progId="Equation.3">
              <p:embed/>
            </p:oleObj>
          </a:graphicData>
        </a:graphic>
      </p:graphicFrame>
      <p:sp>
        <p:nvSpPr>
          <p:cNvPr id="41" name="TextBox 40"/>
          <p:cNvSpPr txBox="1"/>
          <p:nvPr/>
        </p:nvSpPr>
        <p:spPr>
          <a:xfrm>
            <a:off x="3275856" y="4581128"/>
            <a:ext cx="3403496" cy="369332"/>
          </a:xfrm>
          <a:prstGeom prst="rect">
            <a:avLst/>
          </a:prstGeom>
          <a:noFill/>
        </p:spPr>
        <p:txBody>
          <a:bodyPr wrap="none" rtlCol="0">
            <a:spAutoFit/>
          </a:bodyPr>
          <a:lstStyle/>
          <a:p>
            <a:r>
              <a:rPr lang="en-US" dirty="0" smtClean="0"/>
              <a:t>2q =1(1-q)        (1-q)=2/3       q=1/3</a:t>
            </a:r>
            <a:endParaRPr lang="en-GB" dirty="0"/>
          </a:p>
        </p:txBody>
      </p:sp>
      <p:cxnSp>
        <p:nvCxnSpPr>
          <p:cNvPr id="43" name="Straight Arrow Connector 42"/>
          <p:cNvCxnSpPr/>
          <p:nvPr/>
        </p:nvCxnSpPr>
        <p:spPr>
          <a:xfrm>
            <a:off x="4427984" y="4797152"/>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652120" y="4725144"/>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11560" y="5157192"/>
            <a:ext cx="2831609" cy="923330"/>
          </a:xfrm>
          <a:prstGeom prst="rect">
            <a:avLst/>
          </a:prstGeom>
          <a:noFill/>
        </p:spPr>
        <p:txBody>
          <a:bodyPr wrap="none" rtlCol="0">
            <a:spAutoFit/>
          </a:bodyPr>
          <a:lstStyle/>
          <a:p>
            <a:r>
              <a:rPr lang="en-US" dirty="0" smtClean="0"/>
              <a:t>To find NE  p , use D pay offs</a:t>
            </a:r>
          </a:p>
          <a:p>
            <a:r>
              <a:rPr lang="en-US" dirty="0" smtClean="0"/>
              <a:t>D     AP     1p+0(1-p)</a:t>
            </a:r>
          </a:p>
          <a:p>
            <a:r>
              <a:rPr lang="en-US" dirty="0" smtClean="0"/>
              <a:t>        Rep  0p+2(1-p) </a:t>
            </a:r>
            <a:endParaRPr lang="en-GB" dirty="0"/>
          </a:p>
        </p:txBody>
      </p:sp>
      <p:graphicFrame>
        <p:nvGraphicFramePr>
          <p:cNvPr id="79875" name="Object 3"/>
          <p:cNvGraphicFramePr>
            <a:graphicFrameLocks noChangeAspect="1"/>
          </p:cNvGraphicFramePr>
          <p:nvPr/>
        </p:nvGraphicFramePr>
        <p:xfrm>
          <a:off x="2555776" y="5517232"/>
          <a:ext cx="427930" cy="516173"/>
        </p:xfrm>
        <a:graphic>
          <a:graphicData uri="http://schemas.openxmlformats.org/presentationml/2006/ole">
            <p:oleObj spid="_x0000_s79875" name="Equation" r:id="rId4" imgW="164880" imgH="215640" progId="Equation.3">
              <p:embed/>
            </p:oleObj>
          </a:graphicData>
        </a:graphic>
      </p:graphicFrame>
      <p:sp>
        <p:nvSpPr>
          <p:cNvPr id="48" name="TextBox 47"/>
          <p:cNvSpPr txBox="1"/>
          <p:nvPr/>
        </p:nvSpPr>
        <p:spPr>
          <a:xfrm>
            <a:off x="2987824" y="5589240"/>
            <a:ext cx="1106393" cy="369332"/>
          </a:xfrm>
          <a:prstGeom prst="rect">
            <a:avLst/>
          </a:prstGeom>
          <a:noFill/>
        </p:spPr>
        <p:txBody>
          <a:bodyPr wrap="none" rtlCol="0">
            <a:spAutoFit/>
          </a:bodyPr>
          <a:lstStyle/>
          <a:p>
            <a:r>
              <a:rPr lang="en-US" dirty="0" smtClean="0"/>
              <a:t>1p=2(1-p)</a:t>
            </a:r>
            <a:endParaRPr lang="en-GB" dirty="0"/>
          </a:p>
        </p:txBody>
      </p:sp>
      <p:sp>
        <p:nvSpPr>
          <p:cNvPr id="49" name="TextBox 48"/>
          <p:cNvSpPr txBox="1"/>
          <p:nvPr/>
        </p:nvSpPr>
        <p:spPr>
          <a:xfrm>
            <a:off x="4572000" y="5517232"/>
            <a:ext cx="2005677" cy="369332"/>
          </a:xfrm>
          <a:prstGeom prst="rect">
            <a:avLst/>
          </a:prstGeom>
          <a:noFill/>
        </p:spPr>
        <p:txBody>
          <a:bodyPr wrap="none" rtlCol="0">
            <a:spAutoFit/>
          </a:bodyPr>
          <a:lstStyle/>
          <a:p>
            <a:r>
              <a:rPr lang="en-US" dirty="0" smtClean="0"/>
              <a:t>(1-p)=1/3       p=2/3</a:t>
            </a:r>
            <a:endParaRPr lang="en-GB" dirty="0"/>
          </a:p>
        </p:txBody>
      </p:sp>
      <p:sp>
        <p:nvSpPr>
          <p:cNvPr id="33" name="Date Placeholder 32"/>
          <p:cNvSpPr>
            <a:spLocks noGrp="1"/>
          </p:cNvSpPr>
          <p:nvPr>
            <p:ph type="dt" sz="half" idx="10"/>
          </p:nvPr>
        </p:nvSpPr>
        <p:spPr/>
        <p:txBody>
          <a:bodyPr/>
          <a:lstStyle/>
          <a:p>
            <a:fld id="{1882C19C-1B86-4C14-A5ED-6B7ADC15D21A}" type="datetime1">
              <a:rPr lang="en-GB" smtClean="0"/>
              <a:pPr/>
              <a:t>01/12/2013</a:t>
            </a:fld>
            <a:endParaRPr lang="en-GB"/>
          </a:p>
        </p:txBody>
      </p:sp>
      <p:sp>
        <p:nvSpPr>
          <p:cNvPr id="35" name="Slide Number Placeholder 34"/>
          <p:cNvSpPr>
            <a:spLocks noGrp="1"/>
          </p:cNvSpPr>
          <p:nvPr>
            <p:ph type="sldNum" sz="quarter" idx="12"/>
          </p:nvPr>
        </p:nvSpPr>
        <p:spPr/>
        <p:txBody>
          <a:bodyPr/>
          <a:lstStyle/>
          <a:p>
            <a:fld id="{1AC99574-BD32-4BAE-A6F6-2684FFE94A8F}" type="slidenum">
              <a:rPr lang="en-GB" smtClean="0"/>
              <a:pPr/>
              <a:t>81</a:t>
            </a:fld>
            <a:endParaRPr lang="en-GB"/>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548680"/>
            <a:ext cx="3083921" cy="923330"/>
          </a:xfrm>
          <a:prstGeom prst="rect">
            <a:avLst/>
          </a:prstGeom>
          <a:noFill/>
        </p:spPr>
        <p:txBody>
          <a:bodyPr wrap="none" rtlCol="0">
            <a:spAutoFit/>
          </a:bodyPr>
          <a:lstStyle/>
          <a:p>
            <a:r>
              <a:rPr lang="en-US" dirty="0" smtClean="0"/>
              <a:t>Check that p=1/3  is BR  for    N</a:t>
            </a:r>
          </a:p>
          <a:p>
            <a:endParaRPr lang="en-US" dirty="0" smtClean="0"/>
          </a:p>
          <a:p>
            <a:r>
              <a:rPr lang="en-US" dirty="0" smtClean="0"/>
              <a:t>N </a:t>
            </a:r>
            <a:endParaRPr lang="en-GB" dirty="0"/>
          </a:p>
        </p:txBody>
      </p:sp>
      <p:sp>
        <p:nvSpPr>
          <p:cNvPr id="4" name="TextBox 3"/>
          <p:cNvSpPr txBox="1"/>
          <p:nvPr/>
        </p:nvSpPr>
        <p:spPr>
          <a:xfrm>
            <a:off x="1475656" y="1124744"/>
            <a:ext cx="2139496" cy="646331"/>
          </a:xfrm>
          <a:prstGeom prst="rect">
            <a:avLst/>
          </a:prstGeom>
          <a:noFill/>
        </p:spPr>
        <p:txBody>
          <a:bodyPr wrap="none" rtlCol="0">
            <a:spAutoFit/>
          </a:bodyPr>
          <a:lstStyle/>
          <a:p>
            <a:r>
              <a:rPr lang="en-US" dirty="0" smtClean="0"/>
              <a:t>AP      2(1/3)+0(2/3)</a:t>
            </a:r>
          </a:p>
          <a:p>
            <a:r>
              <a:rPr lang="en-US" dirty="0" smtClean="0"/>
              <a:t>Rep      0(1/3)+1(2/3)</a:t>
            </a:r>
            <a:endParaRPr lang="en-GB" dirty="0"/>
          </a:p>
        </p:txBody>
      </p:sp>
      <p:graphicFrame>
        <p:nvGraphicFramePr>
          <p:cNvPr id="80898" name="Object 2"/>
          <p:cNvGraphicFramePr>
            <a:graphicFrameLocks noChangeAspect="1"/>
          </p:cNvGraphicFramePr>
          <p:nvPr/>
        </p:nvGraphicFramePr>
        <p:xfrm>
          <a:off x="3131840" y="1052736"/>
          <a:ext cx="715962" cy="863600"/>
        </p:xfrm>
        <a:graphic>
          <a:graphicData uri="http://schemas.openxmlformats.org/presentationml/2006/ole">
            <p:oleObj spid="_x0000_s80898" name="Equation" r:id="rId3" imgW="164880" imgH="215640" progId="Equation.3">
              <p:embed/>
            </p:oleObj>
          </a:graphicData>
        </a:graphic>
      </p:graphicFrame>
      <p:sp>
        <p:nvSpPr>
          <p:cNvPr id="7" name="TextBox 6"/>
          <p:cNvSpPr txBox="1"/>
          <p:nvPr/>
        </p:nvSpPr>
        <p:spPr>
          <a:xfrm>
            <a:off x="3851920" y="1196752"/>
            <a:ext cx="676788" cy="369332"/>
          </a:xfrm>
          <a:prstGeom prst="rect">
            <a:avLst/>
          </a:prstGeom>
          <a:noFill/>
        </p:spPr>
        <p:txBody>
          <a:bodyPr wrap="none" rtlCol="0">
            <a:spAutoFit/>
          </a:bodyPr>
          <a:lstStyle/>
          <a:p>
            <a:r>
              <a:rPr lang="en-US" dirty="0" smtClean="0"/>
              <a:t>= 2/3</a:t>
            </a:r>
            <a:endParaRPr lang="en-GB" dirty="0"/>
          </a:p>
        </p:txBody>
      </p:sp>
      <p:sp>
        <p:nvSpPr>
          <p:cNvPr id="8" name="TextBox 7"/>
          <p:cNvSpPr txBox="1"/>
          <p:nvPr/>
        </p:nvSpPr>
        <p:spPr>
          <a:xfrm>
            <a:off x="395536" y="2492896"/>
            <a:ext cx="306494" cy="369332"/>
          </a:xfrm>
          <a:prstGeom prst="rect">
            <a:avLst/>
          </a:prstGeom>
          <a:noFill/>
        </p:spPr>
        <p:txBody>
          <a:bodyPr wrap="none" rtlCol="0">
            <a:spAutoFit/>
          </a:bodyPr>
          <a:lstStyle/>
          <a:p>
            <a:r>
              <a:rPr lang="en-US" dirty="0" smtClean="0"/>
              <a:t>p</a:t>
            </a:r>
            <a:endParaRPr lang="en-GB" dirty="0"/>
          </a:p>
        </p:txBody>
      </p:sp>
      <p:cxnSp>
        <p:nvCxnSpPr>
          <p:cNvPr id="10" name="Straight Arrow Connector 9"/>
          <p:cNvCxnSpPr/>
          <p:nvPr/>
        </p:nvCxnSpPr>
        <p:spPr>
          <a:xfrm>
            <a:off x="755576" y="2708920"/>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91680" y="2492896"/>
            <a:ext cx="2316660" cy="369332"/>
          </a:xfrm>
          <a:prstGeom prst="rect">
            <a:avLst/>
          </a:prstGeom>
          <a:noFill/>
        </p:spPr>
        <p:txBody>
          <a:bodyPr wrap="none" rtlCol="0">
            <a:spAutoFit/>
          </a:bodyPr>
          <a:lstStyle/>
          <a:p>
            <a:r>
              <a:rPr lang="en-US" dirty="0" smtClean="0"/>
              <a:t>2/3[2/3]+1/3[2/3]=2/3</a:t>
            </a:r>
            <a:endParaRPr lang="en-GB" dirty="0"/>
          </a:p>
        </p:txBody>
      </p:sp>
      <p:sp>
        <p:nvSpPr>
          <p:cNvPr id="12" name="TextBox 11"/>
          <p:cNvSpPr txBox="1"/>
          <p:nvPr/>
        </p:nvSpPr>
        <p:spPr>
          <a:xfrm>
            <a:off x="395536" y="3212976"/>
            <a:ext cx="4457439" cy="646331"/>
          </a:xfrm>
          <a:prstGeom prst="rect">
            <a:avLst/>
          </a:prstGeom>
          <a:noFill/>
        </p:spPr>
        <p:txBody>
          <a:bodyPr wrap="none" rtlCol="0">
            <a:spAutoFit/>
          </a:bodyPr>
          <a:lstStyle/>
          <a:p>
            <a:r>
              <a:rPr lang="en-US" dirty="0" smtClean="0"/>
              <a:t>No strictly  profitable  pure  deviation </a:t>
            </a:r>
          </a:p>
          <a:p>
            <a:r>
              <a:rPr lang="en-US" dirty="0" smtClean="0"/>
              <a:t>No </a:t>
            </a:r>
            <a:r>
              <a:rPr lang="en-US" dirty="0" err="1" smtClean="0"/>
              <a:t>stictly</a:t>
            </a:r>
            <a:r>
              <a:rPr lang="en-US" dirty="0" smtClean="0"/>
              <a:t>   profitable mixed  deviation  either </a:t>
            </a:r>
            <a:endParaRPr lang="en-GB" dirty="0"/>
          </a:p>
        </p:txBody>
      </p:sp>
      <p:sp>
        <p:nvSpPr>
          <p:cNvPr id="13" name="TextBox 12"/>
          <p:cNvSpPr txBox="1"/>
          <p:nvPr/>
        </p:nvSpPr>
        <p:spPr>
          <a:xfrm>
            <a:off x="395536" y="4293096"/>
            <a:ext cx="2664512" cy="369332"/>
          </a:xfrm>
          <a:prstGeom prst="rect">
            <a:avLst/>
          </a:prstGeom>
          <a:noFill/>
        </p:spPr>
        <p:txBody>
          <a:bodyPr wrap="none" rtlCol="0">
            <a:spAutoFit/>
          </a:bodyPr>
          <a:lstStyle/>
          <a:p>
            <a:r>
              <a:rPr lang="en-US" dirty="0" smtClean="0"/>
              <a:t>NE  =[(2/3,1/3) ,(1/3,2/3)] </a:t>
            </a:r>
            <a:endParaRPr lang="en-GB" dirty="0"/>
          </a:p>
        </p:txBody>
      </p:sp>
      <p:cxnSp>
        <p:nvCxnSpPr>
          <p:cNvPr id="15" name="Straight Arrow Connector 14"/>
          <p:cNvCxnSpPr/>
          <p:nvPr/>
        </p:nvCxnSpPr>
        <p:spPr>
          <a:xfrm>
            <a:off x="3347864" y="443711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39952" y="4221088"/>
            <a:ext cx="1031051" cy="369332"/>
          </a:xfrm>
          <a:prstGeom prst="rect">
            <a:avLst/>
          </a:prstGeom>
          <a:noFill/>
        </p:spPr>
        <p:txBody>
          <a:bodyPr wrap="none" rtlCol="0">
            <a:spAutoFit/>
          </a:bodyPr>
          <a:lstStyle/>
          <a:p>
            <a:r>
              <a:rPr lang="en-US" dirty="0" smtClean="0"/>
              <a:t>[2/3,2/3]</a:t>
            </a:r>
            <a:endParaRPr lang="en-GB" dirty="0"/>
          </a:p>
        </p:txBody>
      </p:sp>
      <p:sp>
        <p:nvSpPr>
          <p:cNvPr id="17" name="TextBox 16"/>
          <p:cNvSpPr txBox="1"/>
          <p:nvPr/>
        </p:nvSpPr>
        <p:spPr>
          <a:xfrm>
            <a:off x="4355976" y="4005064"/>
            <a:ext cx="333746" cy="369332"/>
          </a:xfrm>
          <a:prstGeom prst="rect">
            <a:avLst/>
          </a:prstGeom>
          <a:noFill/>
        </p:spPr>
        <p:txBody>
          <a:bodyPr wrap="none" rtlCol="0">
            <a:spAutoFit/>
          </a:bodyPr>
          <a:lstStyle/>
          <a:p>
            <a:r>
              <a:rPr lang="en-US" dirty="0" smtClean="0"/>
              <a:t>N</a:t>
            </a:r>
            <a:endParaRPr lang="en-GB" dirty="0"/>
          </a:p>
        </p:txBody>
      </p:sp>
      <p:sp>
        <p:nvSpPr>
          <p:cNvPr id="18" name="TextBox 17"/>
          <p:cNvSpPr txBox="1"/>
          <p:nvPr/>
        </p:nvSpPr>
        <p:spPr>
          <a:xfrm>
            <a:off x="4644008" y="4005064"/>
            <a:ext cx="327334" cy="369332"/>
          </a:xfrm>
          <a:prstGeom prst="rect">
            <a:avLst/>
          </a:prstGeom>
          <a:noFill/>
        </p:spPr>
        <p:txBody>
          <a:bodyPr wrap="none" rtlCol="0">
            <a:spAutoFit/>
          </a:bodyPr>
          <a:lstStyle/>
          <a:p>
            <a:r>
              <a:rPr lang="en-US" dirty="0" smtClean="0"/>
              <a:t>D</a:t>
            </a:r>
            <a:endParaRPr lang="en-GB" dirty="0"/>
          </a:p>
        </p:txBody>
      </p:sp>
      <p:sp>
        <p:nvSpPr>
          <p:cNvPr id="19" name="TextBox 18"/>
          <p:cNvSpPr txBox="1"/>
          <p:nvPr/>
        </p:nvSpPr>
        <p:spPr>
          <a:xfrm>
            <a:off x="467544" y="5013176"/>
            <a:ext cx="5127622" cy="923330"/>
          </a:xfrm>
          <a:prstGeom prst="rect">
            <a:avLst/>
          </a:prstGeom>
          <a:noFill/>
        </p:spPr>
        <p:txBody>
          <a:bodyPr wrap="none" rtlCol="0">
            <a:spAutoFit/>
          </a:bodyPr>
          <a:lstStyle/>
          <a:p>
            <a:r>
              <a:rPr lang="en-US" dirty="0" smtClean="0"/>
              <a:t>Pay off are low because  they fail to meet sometimes</a:t>
            </a:r>
          </a:p>
          <a:p>
            <a:endParaRPr lang="en-US" dirty="0" smtClean="0"/>
          </a:p>
          <a:p>
            <a:r>
              <a:rPr lang="en-US" dirty="0" err="1" smtClean="0"/>
              <a:t>Prob</a:t>
            </a:r>
            <a:r>
              <a:rPr lang="en-US" dirty="0" smtClean="0"/>
              <a:t>(meet) =</a:t>
            </a:r>
            <a:endParaRPr lang="en-GB" dirty="0"/>
          </a:p>
        </p:txBody>
      </p:sp>
      <p:graphicFrame>
        <p:nvGraphicFramePr>
          <p:cNvPr id="80899" name="Object 3"/>
          <p:cNvGraphicFramePr>
            <a:graphicFrameLocks noChangeAspect="1"/>
          </p:cNvGraphicFramePr>
          <p:nvPr/>
        </p:nvGraphicFramePr>
        <p:xfrm>
          <a:off x="1835696" y="5517232"/>
          <a:ext cx="1224136" cy="514770"/>
        </p:xfrm>
        <a:graphic>
          <a:graphicData uri="http://schemas.openxmlformats.org/presentationml/2006/ole">
            <p:oleObj spid="_x0000_s80899" name="Equation" r:id="rId4" imgW="863280" imgH="393480" progId="Equation.3">
              <p:embed/>
            </p:oleObj>
          </a:graphicData>
        </a:graphic>
      </p:graphicFrame>
      <p:sp>
        <p:nvSpPr>
          <p:cNvPr id="20" name="Date Placeholder 19"/>
          <p:cNvSpPr>
            <a:spLocks noGrp="1"/>
          </p:cNvSpPr>
          <p:nvPr>
            <p:ph type="dt" sz="half" idx="10"/>
          </p:nvPr>
        </p:nvSpPr>
        <p:spPr/>
        <p:txBody>
          <a:bodyPr/>
          <a:lstStyle/>
          <a:p>
            <a:fld id="{AFCF2AD6-343D-4BB4-AE8C-2C7E5DD8D4FD}" type="datetime1">
              <a:rPr lang="en-GB" smtClean="0"/>
              <a:pPr/>
              <a:t>01/12/2013</a:t>
            </a:fld>
            <a:endParaRPr lang="en-GB"/>
          </a:p>
        </p:txBody>
      </p:sp>
      <p:sp>
        <p:nvSpPr>
          <p:cNvPr id="21" name="Slide Number Placeholder 20"/>
          <p:cNvSpPr>
            <a:spLocks noGrp="1"/>
          </p:cNvSpPr>
          <p:nvPr>
            <p:ph type="sldNum" sz="quarter" idx="12"/>
          </p:nvPr>
        </p:nvSpPr>
        <p:spPr/>
        <p:txBody>
          <a:bodyPr/>
          <a:lstStyle/>
          <a:p>
            <a:fld id="{1AC99574-BD32-4BAE-A6F6-2684FFE94A8F}" type="slidenum">
              <a:rPr lang="en-GB" smtClean="0"/>
              <a:pPr/>
              <a:t>82</a:t>
            </a:fld>
            <a:endParaRPr lang="en-GB"/>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76672"/>
            <a:ext cx="7945252" cy="923330"/>
          </a:xfrm>
          <a:prstGeom prst="rect">
            <a:avLst/>
          </a:prstGeom>
          <a:noFill/>
        </p:spPr>
        <p:txBody>
          <a:bodyPr wrap="none" rtlCol="0">
            <a:spAutoFit/>
          </a:bodyPr>
          <a:lstStyle/>
          <a:p>
            <a:r>
              <a:rPr lang="en-US" dirty="0" smtClean="0"/>
              <a:t>Interpretations of mixing probabilities  :</a:t>
            </a:r>
          </a:p>
          <a:p>
            <a:r>
              <a:rPr lang="en-US" dirty="0" smtClean="0"/>
              <a:t>1)People literally randomization </a:t>
            </a:r>
          </a:p>
          <a:p>
            <a:r>
              <a:rPr lang="en-US" dirty="0" smtClean="0"/>
              <a:t>2)</a:t>
            </a:r>
            <a:r>
              <a:rPr lang="en-US" dirty="0" err="1" smtClean="0"/>
              <a:t>Belifs</a:t>
            </a:r>
            <a:r>
              <a:rPr lang="en-US" dirty="0" smtClean="0"/>
              <a:t>  of others actions (that make your  indifferent between things you have do. </a:t>
            </a:r>
            <a:endParaRPr lang="en-GB" dirty="0"/>
          </a:p>
        </p:txBody>
      </p:sp>
      <p:cxnSp>
        <p:nvCxnSpPr>
          <p:cNvPr id="5" name="Straight Connector 4"/>
          <p:cNvCxnSpPr/>
          <p:nvPr/>
        </p:nvCxnSpPr>
        <p:spPr>
          <a:xfrm>
            <a:off x="1907704" y="1700808"/>
            <a:ext cx="46085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99592" y="2204864"/>
            <a:ext cx="1726755" cy="369332"/>
          </a:xfrm>
          <a:prstGeom prst="rect">
            <a:avLst/>
          </a:prstGeom>
          <a:noFill/>
        </p:spPr>
        <p:txBody>
          <a:bodyPr wrap="none" rtlCol="0">
            <a:spAutoFit/>
          </a:bodyPr>
          <a:lstStyle/>
          <a:p>
            <a:r>
              <a:rPr lang="en-US" dirty="0" smtClean="0">
                <a:solidFill>
                  <a:schemeClr val="accent2">
                    <a:lumMod val="75000"/>
                  </a:schemeClr>
                </a:solidFill>
              </a:rPr>
              <a:t>Tax payer Game </a:t>
            </a:r>
            <a:endParaRPr lang="en-GB" dirty="0">
              <a:solidFill>
                <a:schemeClr val="accent2">
                  <a:lumMod val="75000"/>
                </a:schemeClr>
              </a:solidFill>
            </a:endParaRPr>
          </a:p>
        </p:txBody>
      </p:sp>
      <p:sp>
        <p:nvSpPr>
          <p:cNvPr id="7" name="TextBox 6"/>
          <p:cNvSpPr txBox="1"/>
          <p:nvPr/>
        </p:nvSpPr>
        <p:spPr>
          <a:xfrm>
            <a:off x="2483768" y="2780928"/>
            <a:ext cx="317716" cy="369332"/>
          </a:xfrm>
          <a:prstGeom prst="rect">
            <a:avLst/>
          </a:prstGeom>
          <a:noFill/>
        </p:spPr>
        <p:txBody>
          <a:bodyPr wrap="none" rtlCol="0">
            <a:spAutoFit/>
          </a:bodyPr>
          <a:lstStyle/>
          <a:p>
            <a:r>
              <a:rPr lang="en-US" dirty="0" smtClean="0"/>
              <a:t>A</a:t>
            </a:r>
            <a:endParaRPr lang="en-GB" dirty="0"/>
          </a:p>
        </p:txBody>
      </p:sp>
      <p:sp>
        <p:nvSpPr>
          <p:cNvPr id="8" name="TextBox 7"/>
          <p:cNvSpPr txBox="1"/>
          <p:nvPr/>
        </p:nvSpPr>
        <p:spPr>
          <a:xfrm>
            <a:off x="3203848" y="2420888"/>
            <a:ext cx="328936" cy="369332"/>
          </a:xfrm>
          <a:prstGeom prst="rect">
            <a:avLst/>
          </a:prstGeom>
          <a:noFill/>
        </p:spPr>
        <p:txBody>
          <a:bodyPr wrap="none" rtlCol="0">
            <a:spAutoFit/>
          </a:bodyPr>
          <a:lstStyle/>
          <a:p>
            <a:r>
              <a:rPr lang="en-US" dirty="0" smtClean="0"/>
              <a:t>H</a:t>
            </a:r>
            <a:endParaRPr lang="en-GB" dirty="0"/>
          </a:p>
        </p:txBody>
      </p:sp>
      <p:sp>
        <p:nvSpPr>
          <p:cNvPr id="9" name="TextBox 8"/>
          <p:cNvSpPr txBox="1"/>
          <p:nvPr/>
        </p:nvSpPr>
        <p:spPr>
          <a:xfrm>
            <a:off x="3923928" y="2420888"/>
            <a:ext cx="308098" cy="369332"/>
          </a:xfrm>
          <a:prstGeom prst="rect">
            <a:avLst/>
          </a:prstGeom>
          <a:noFill/>
        </p:spPr>
        <p:txBody>
          <a:bodyPr wrap="none" rtlCol="0">
            <a:spAutoFit/>
          </a:bodyPr>
          <a:lstStyle/>
          <a:p>
            <a:r>
              <a:rPr lang="en-US" dirty="0" smtClean="0"/>
              <a:t>C</a:t>
            </a:r>
            <a:endParaRPr lang="en-GB" dirty="0"/>
          </a:p>
        </p:txBody>
      </p:sp>
      <p:graphicFrame>
        <p:nvGraphicFramePr>
          <p:cNvPr id="10" name="Table 9"/>
          <p:cNvGraphicFramePr>
            <a:graphicFrameLocks noGrp="1"/>
          </p:cNvGraphicFramePr>
          <p:nvPr/>
        </p:nvGraphicFramePr>
        <p:xfrm>
          <a:off x="2843808" y="2780928"/>
          <a:ext cx="2232248" cy="731520"/>
        </p:xfrm>
        <a:graphic>
          <a:graphicData uri="http://schemas.openxmlformats.org/drawingml/2006/table">
            <a:tbl>
              <a:tblPr firstRow="1" bandRow="1">
                <a:tableStyleId>{5940675A-B579-460E-94D1-54222C63F5DA}</a:tableStyleId>
              </a:tblPr>
              <a:tblGrid>
                <a:gridCol w="1116124"/>
                <a:gridCol w="1116124"/>
              </a:tblGrid>
              <a:tr h="221744">
                <a:tc>
                  <a:txBody>
                    <a:bodyPr/>
                    <a:lstStyle/>
                    <a:p>
                      <a:endParaRPr lang="en-GB" dirty="0"/>
                    </a:p>
                  </a:txBody>
                  <a:tcPr/>
                </a:tc>
                <a:tc>
                  <a:txBody>
                    <a:bodyPr/>
                    <a:lstStyle/>
                    <a:p>
                      <a:endParaRPr lang="en-GB"/>
                    </a:p>
                  </a:txBody>
                  <a:tcPr/>
                </a:tc>
              </a:tr>
              <a:tr h="221744">
                <a:tc>
                  <a:txBody>
                    <a:bodyPr/>
                    <a:lstStyle/>
                    <a:p>
                      <a:endParaRPr lang="en-GB"/>
                    </a:p>
                  </a:txBody>
                  <a:tcPr/>
                </a:tc>
                <a:tc>
                  <a:txBody>
                    <a:bodyPr/>
                    <a:lstStyle/>
                    <a:p>
                      <a:endParaRPr lang="en-GB" dirty="0"/>
                    </a:p>
                  </a:txBody>
                  <a:tcPr/>
                </a:tc>
              </a:tr>
            </a:tbl>
          </a:graphicData>
        </a:graphic>
      </p:graphicFrame>
      <p:sp>
        <p:nvSpPr>
          <p:cNvPr id="11" name="TextBox 10"/>
          <p:cNvSpPr txBox="1"/>
          <p:nvPr/>
        </p:nvSpPr>
        <p:spPr>
          <a:xfrm>
            <a:off x="3131840" y="2780928"/>
            <a:ext cx="476412" cy="369332"/>
          </a:xfrm>
          <a:prstGeom prst="rect">
            <a:avLst/>
          </a:prstGeom>
          <a:noFill/>
        </p:spPr>
        <p:txBody>
          <a:bodyPr wrap="none" rtlCol="0">
            <a:spAutoFit/>
          </a:bodyPr>
          <a:lstStyle/>
          <a:p>
            <a:r>
              <a:rPr lang="en-US" dirty="0" smtClean="0"/>
              <a:t>2,0</a:t>
            </a:r>
            <a:endParaRPr lang="en-GB" dirty="0"/>
          </a:p>
        </p:txBody>
      </p:sp>
      <p:sp>
        <p:nvSpPr>
          <p:cNvPr id="12" name="TextBox 11"/>
          <p:cNvSpPr txBox="1"/>
          <p:nvPr/>
        </p:nvSpPr>
        <p:spPr>
          <a:xfrm>
            <a:off x="4139952" y="2780928"/>
            <a:ext cx="663964" cy="369332"/>
          </a:xfrm>
          <a:prstGeom prst="rect">
            <a:avLst/>
          </a:prstGeom>
          <a:noFill/>
        </p:spPr>
        <p:txBody>
          <a:bodyPr wrap="none" rtlCol="0">
            <a:spAutoFit/>
          </a:bodyPr>
          <a:lstStyle/>
          <a:p>
            <a:r>
              <a:rPr lang="en-US" dirty="0" smtClean="0"/>
              <a:t>4,-10</a:t>
            </a:r>
            <a:endParaRPr lang="en-GB" dirty="0"/>
          </a:p>
        </p:txBody>
      </p:sp>
      <p:sp>
        <p:nvSpPr>
          <p:cNvPr id="13" name="TextBox 12"/>
          <p:cNvSpPr txBox="1"/>
          <p:nvPr/>
        </p:nvSpPr>
        <p:spPr>
          <a:xfrm>
            <a:off x="3131840" y="3140968"/>
            <a:ext cx="476412" cy="369332"/>
          </a:xfrm>
          <a:prstGeom prst="rect">
            <a:avLst/>
          </a:prstGeom>
          <a:noFill/>
        </p:spPr>
        <p:txBody>
          <a:bodyPr wrap="none" rtlCol="0">
            <a:spAutoFit/>
          </a:bodyPr>
          <a:lstStyle/>
          <a:p>
            <a:r>
              <a:rPr lang="en-US" dirty="0" smtClean="0"/>
              <a:t>4,0</a:t>
            </a:r>
            <a:endParaRPr lang="en-GB" dirty="0"/>
          </a:p>
        </p:txBody>
      </p:sp>
      <p:sp>
        <p:nvSpPr>
          <p:cNvPr id="14" name="TextBox 13"/>
          <p:cNvSpPr txBox="1"/>
          <p:nvPr/>
        </p:nvSpPr>
        <p:spPr>
          <a:xfrm>
            <a:off x="4211960" y="3140968"/>
            <a:ext cx="476412" cy="369332"/>
          </a:xfrm>
          <a:prstGeom prst="rect">
            <a:avLst/>
          </a:prstGeom>
          <a:noFill/>
        </p:spPr>
        <p:txBody>
          <a:bodyPr wrap="none" rtlCol="0">
            <a:spAutoFit/>
          </a:bodyPr>
          <a:lstStyle/>
          <a:p>
            <a:r>
              <a:rPr lang="en-US" dirty="0" smtClean="0"/>
              <a:t>0,4</a:t>
            </a:r>
            <a:endParaRPr lang="en-GB" dirty="0"/>
          </a:p>
        </p:txBody>
      </p:sp>
      <p:sp>
        <p:nvSpPr>
          <p:cNvPr id="15" name="TextBox 14"/>
          <p:cNvSpPr txBox="1"/>
          <p:nvPr/>
        </p:nvSpPr>
        <p:spPr>
          <a:xfrm>
            <a:off x="2483768" y="3140968"/>
            <a:ext cx="333746" cy="369332"/>
          </a:xfrm>
          <a:prstGeom prst="rect">
            <a:avLst/>
          </a:prstGeom>
          <a:noFill/>
        </p:spPr>
        <p:txBody>
          <a:bodyPr wrap="none" rtlCol="0">
            <a:spAutoFit/>
          </a:bodyPr>
          <a:lstStyle/>
          <a:p>
            <a:r>
              <a:rPr lang="en-US" dirty="0" smtClean="0"/>
              <a:t>N</a:t>
            </a:r>
            <a:endParaRPr lang="en-GB" dirty="0"/>
          </a:p>
        </p:txBody>
      </p:sp>
      <p:sp>
        <p:nvSpPr>
          <p:cNvPr id="16" name="TextBox 15"/>
          <p:cNvSpPr txBox="1"/>
          <p:nvPr/>
        </p:nvSpPr>
        <p:spPr>
          <a:xfrm>
            <a:off x="3203848" y="3501008"/>
            <a:ext cx="306494" cy="369332"/>
          </a:xfrm>
          <a:prstGeom prst="rect">
            <a:avLst/>
          </a:prstGeom>
          <a:noFill/>
        </p:spPr>
        <p:txBody>
          <a:bodyPr wrap="none" rtlCol="0">
            <a:spAutoFit/>
          </a:bodyPr>
          <a:lstStyle/>
          <a:p>
            <a:r>
              <a:rPr lang="en-US" dirty="0" smtClean="0"/>
              <a:t>q</a:t>
            </a:r>
            <a:endParaRPr lang="en-GB" dirty="0"/>
          </a:p>
        </p:txBody>
      </p:sp>
      <p:sp>
        <p:nvSpPr>
          <p:cNvPr id="17" name="TextBox 16"/>
          <p:cNvSpPr txBox="1"/>
          <p:nvPr/>
        </p:nvSpPr>
        <p:spPr>
          <a:xfrm>
            <a:off x="4211960" y="3501008"/>
            <a:ext cx="494046" cy="369332"/>
          </a:xfrm>
          <a:prstGeom prst="rect">
            <a:avLst/>
          </a:prstGeom>
          <a:noFill/>
        </p:spPr>
        <p:txBody>
          <a:bodyPr wrap="none" rtlCol="0">
            <a:spAutoFit/>
          </a:bodyPr>
          <a:lstStyle/>
          <a:p>
            <a:r>
              <a:rPr lang="en-US" dirty="0" smtClean="0"/>
              <a:t>1-q</a:t>
            </a:r>
            <a:endParaRPr lang="en-GB" dirty="0"/>
          </a:p>
        </p:txBody>
      </p:sp>
      <p:sp>
        <p:nvSpPr>
          <p:cNvPr id="18" name="TextBox 17"/>
          <p:cNvSpPr txBox="1"/>
          <p:nvPr/>
        </p:nvSpPr>
        <p:spPr>
          <a:xfrm>
            <a:off x="5148064" y="2780928"/>
            <a:ext cx="306494" cy="369332"/>
          </a:xfrm>
          <a:prstGeom prst="rect">
            <a:avLst/>
          </a:prstGeom>
          <a:noFill/>
        </p:spPr>
        <p:txBody>
          <a:bodyPr wrap="none" rtlCol="0">
            <a:spAutoFit/>
          </a:bodyPr>
          <a:lstStyle/>
          <a:p>
            <a:r>
              <a:rPr lang="en-US" dirty="0" smtClean="0"/>
              <a:t>p</a:t>
            </a:r>
            <a:endParaRPr lang="en-GB" dirty="0"/>
          </a:p>
        </p:txBody>
      </p:sp>
      <p:sp>
        <p:nvSpPr>
          <p:cNvPr id="19" name="TextBox 18"/>
          <p:cNvSpPr txBox="1"/>
          <p:nvPr/>
        </p:nvSpPr>
        <p:spPr>
          <a:xfrm>
            <a:off x="5148064" y="3140968"/>
            <a:ext cx="494046" cy="369332"/>
          </a:xfrm>
          <a:prstGeom prst="rect">
            <a:avLst/>
          </a:prstGeom>
          <a:noFill/>
        </p:spPr>
        <p:txBody>
          <a:bodyPr wrap="none" rtlCol="0">
            <a:spAutoFit/>
          </a:bodyPr>
          <a:lstStyle/>
          <a:p>
            <a:r>
              <a:rPr lang="en-US" dirty="0" smtClean="0"/>
              <a:t>1-p</a:t>
            </a:r>
            <a:endParaRPr lang="en-GB" dirty="0"/>
          </a:p>
        </p:txBody>
      </p:sp>
      <p:cxnSp>
        <p:nvCxnSpPr>
          <p:cNvPr id="21" name="Straight Connector 20"/>
          <p:cNvCxnSpPr/>
          <p:nvPr/>
        </p:nvCxnSpPr>
        <p:spPr>
          <a:xfrm>
            <a:off x="3203848" y="3429000"/>
            <a:ext cx="2160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11960" y="3068960"/>
            <a:ext cx="2160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347864" y="3068960"/>
            <a:ext cx="265850" cy="929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427984" y="3429000"/>
            <a:ext cx="337858" cy="929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3568" y="4221088"/>
            <a:ext cx="1574790" cy="646331"/>
          </a:xfrm>
          <a:prstGeom prst="rect">
            <a:avLst/>
          </a:prstGeom>
          <a:noFill/>
        </p:spPr>
        <p:txBody>
          <a:bodyPr wrap="none" rtlCol="0">
            <a:spAutoFit/>
          </a:bodyPr>
          <a:lstStyle/>
          <a:p>
            <a:r>
              <a:rPr lang="en-US" dirty="0" smtClean="0"/>
              <a:t>No pure NE </a:t>
            </a:r>
          </a:p>
          <a:p>
            <a:r>
              <a:rPr lang="en-US" dirty="0" smtClean="0"/>
              <a:t>Find  mixed NE</a:t>
            </a:r>
            <a:endParaRPr lang="en-GB" dirty="0"/>
          </a:p>
        </p:txBody>
      </p:sp>
      <p:sp>
        <p:nvSpPr>
          <p:cNvPr id="31" name="TextBox 30"/>
          <p:cNvSpPr txBox="1"/>
          <p:nvPr/>
        </p:nvSpPr>
        <p:spPr>
          <a:xfrm>
            <a:off x="3563888" y="4437112"/>
            <a:ext cx="604268" cy="369332"/>
          </a:xfrm>
          <a:prstGeom prst="rect">
            <a:avLst/>
          </a:prstGeom>
          <a:noFill/>
        </p:spPr>
        <p:txBody>
          <a:bodyPr wrap="none" rtlCol="0">
            <a:spAutoFit/>
          </a:bodyPr>
          <a:lstStyle/>
          <a:p>
            <a:r>
              <a:rPr lang="en-US" dirty="0" smtClean="0"/>
              <a:t>AUD</a:t>
            </a:r>
            <a:endParaRPr lang="en-GB" dirty="0"/>
          </a:p>
        </p:txBody>
      </p:sp>
      <p:cxnSp>
        <p:nvCxnSpPr>
          <p:cNvPr id="33" name="Straight Arrow Connector 32"/>
          <p:cNvCxnSpPr>
            <a:stCxn id="31" idx="3"/>
          </p:cNvCxnSpPr>
          <p:nvPr/>
        </p:nvCxnSpPr>
        <p:spPr>
          <a:xfrm>
            <a:off x="4168156" y="4621778"/>
            <a:ext cx="691876" cy="31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004048" y="4653136"/>
            <a:ext cx="1556836" cy="646331"/>
          </a:xfrm>
          <a:prstGeom prst="rect">
            <a:avLst/>
          </a:prstGeom>
          <a:noFill/>
        </p:spPr>
        <p:txBody>
          <a:bodyPr wrap="none" rtlCol="0">
            <a:spAutoFit/>
          </a:bodyPr>
          <a:lstStyle/>
          <a:p>
            <a:r>
              <a:rPr lang="en-US" dirty="0" smtClean="0"/>
              <a:t>A      2q+4(1-q)</a:t>
            </a:r>
          </a:p>
          <a:p>
            <a:r>
              <a:rPr lang="en-US" dirty="0" smtClean="0"/>
              <a:t>N</a:t>
            </a:r>
            <a:endParaRPr lang="en-GB" dirty="0"/>
          </a:p>
        </p:txBody>
      </p:sp>
      <p:cxnSp>
        <p:nvCxnSpPr>
          <p:cNvPr id="36" name="Straight Arrow Connector 35"/>
          <p:cNvCxnSpPr/>
          <p:nvPr/>
        </p:nvCxnSpPr>
        <p:spPr>
          <a:xfrm>
            <a:off x="5292080" y="486916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292080" y="5085184"/>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08104" y="4941168"/>
            <a:ext cx="1106393" cy="369332"/>
          </a:xfrm>
          <a:prstGeom prst="rect">
            <a:avLst/>
          </a:prstGeom>
          <a:noFill/>
        </p:spPr>
        <p:txBody>
          <a:bodyPr wrap="none" rtlCol="0">
            <a:spAutoFit/>
          </a:bodyPr>
          <a:lstStyle/>
          <a:p>
            <a:r>
              <a:rPr lang="en-US" dirty="0" smtClean="0"/>
              <a:t>4q+0(1-q)</a:t>
            </a:r>
            <a:endParaRPr lang="en-GB" dirty="0"/>
          </a:p>
        </p:txBody>
      </p:sp>
      <p:graphicFrame>
        <p:nvGraphicFramePr>
          <p:cNvPr id="103425" name="Object 1"/>
          <p:cNvGraphicFramePr>
            <a:graphicFrameLocks noChangeAspect="1"/>
          </p:cNvGraphicFramePr>
          <p:nvPr/>
        </p:nvGraphicFramePr>
        <p:xfrm>
          <a:off x="6516216" y="4725144"/>
          <a:ext cx="417473" cy="503560"/>
        </p:xfrm>
        <a:graphic>
          <a:graphicData uri="http://schemas.openxmlformats.org/presentationml/2006/ole">
            <p:oleObj spid="_x0000_s103425" name="Equation" r:id="rId3" imgW="164880" imgH="215640" progId="Equation.3">
              <p:embed/>
            </p:oleObj>
          </a:graphicData>
        </a:graphic>
      </p:graphicFrame>
      <p:cxnSp>
        <p:nvCxnSpPr>
          <p:cNvPr id="42" name="Straight Arrow Connector 41"/>
          <p:cNvCxnSpPr/>
          <p:nvPr/>
        </p:nvCxnSpPr>
        <p:spPr>
          <a:xfrm>
            <a:off x="6948264" y="494116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308304" y="4869160"/>
            <a:ext cx="1106393" cy="646331"/>
          </a:xfrm>
          <a:prstGeom prst="rect">
            <a:avLst/>
          </a:prstGeom>
          <a:noFill/>
        </p:spPr>
        <p:txBody>
          <a:bodyPr wrap="none" rtlCol="0">
            <a:spAutoFit/>
          </a:bodyPr>
          <a:lstStyle/>
          <a:p>
            <a:r>
              <a:rPr lang="en-US" dirty="0" smtClean="0"/>
              <a:t>2q=4(1-q)</a:t>
            </a:r>
          </a:p>
          <a:p>
            <a:r>
              <a:rPr lang="en-US" dirty="0" smtClean="0"/>
              <a:t>q=2/3</a:t>
            </a:r>
            <a:endParaRPr lang="en-GB" dirty="0"/>
          </a:p>
        </p:txBody>
      </p:sp>
      <p:sp>
        <p:nvSpPr>
          <p:cNvPr id="44" name="TextBox 43"/>
          <p:cNvSpPr txBox="1"/>
          <p:nvPr/>
        </p:nvSpPr>
        <p:spPr>
          <a:xfrm>
            <a:off x="3995936" y="5805264"/>
            <a:ext cx="1258293" cy="369332"/>
          </a:xfrm>
          <a:prstGeom prst="rect">
            <a:avLst/>
          </a:prstGeom>
          <a:noFill/>
        </p:spPr>
        <p:txBody>
          <a:bodyPr wrap="none" rtlCol="0">
            <a:spAutoFit/>
          </a:bodyPr>
          <a:lstStyle/>
          <a:p>
            <a:r>
              <a:rPr lang="en-US" dirty="0" smtClean="0"/>
              <a:t>TAX           H</a:t>
            </a:r>
            <a:endParaRPr lang="en-GB" dirty="0"/>
          </a:p>
        </p:txBody>
      </p:sp>
      <p:cxnSp>
        <p:nvCxnSpPr>
          <p:cNvPr id="48" name="Straight Arrow Connector 47"/>
          <p:cNvCxnSpPr/>
          <p:nvPr/>
        </p:nvCxnSpPr>
        <p:spPr>
          <a:xfrm>
            <a:off x="5436096" y="602128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228184" y="5733256"/>
            <a:ext cx="301686" cy="369332"/>
          </a:xfrm>
          <a:prstGeom prst="rect">
            <a:avLst/>
          </a:prstGeom>
          <a:noFill/>
        </p:spPr>
        <p:txBody>
          <a:bodyPr wrap="none" rtlCol="0">
            <a:spAutoFit/>
          </a:bodyPr>
          <a:lstStyle/>
          <a:p>
            <a:r>
              <a:rPr lang="en-US" dirty="0" smtClean="0"/>
              <a:t>0</a:t>
            </a:r>
            <a:endParaRPr lang="en-GB" dirty="0"/>
          </a:p>
        </p:txBody>
      </p:sp>
      <p:sp>
        <p:nvSpPr>
          <p:cNvPr id="50" name="TextBox 49"/>
          <p:cNvSpPr txBox="1"/>
          <p:nvPr/>
        </p:nvSpPr>
        <p:spPr>
          <a:xfrm>
            <a:off x="4788024" y="6093296"/>
            <a:ext cx="308098" cy="369332"/>
          </a:xfrm>
          <a:prstGeom prst="rect">
            <a:avLst/>
          </a:prstGeom>
          <a:noFill/>
        </p:spPr>
        <p:txBody>
          <a:bodyPr wrap="none" rtlCol="0">
            <a:spAutoFit/>
          </a:bodyPr>
          <a:lstStyle/>
          <a:p>
            <a:r>
              <a:rPr lang="en-US" dirty="0" smtClean="0"/>
              <a:t>C</a:t>
            </a:r>
            <a:endParaRPr lang="en-GB" dirty="0"/>
          </a:p>
        </p:txBody>
      </p:sp>
      <p:cxnSp>
        <p:nvCxnSpPr>
          <p:cNvPr id="52" name="Straight Arrow Connector 51"/>
          <p:cNvCxnSpPr/>
          <p:nvPr/>
        </p:nvCxnSpPr>
        <p:spPr>
          <a:xfrm>
            <a:off x="5076056" y="630932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96136" y="6093296"/>
            <a:ext cx="1276311" cy="369332"/>
          </a:xfrm>
          <a:prstGeom prst="rect">
            <a:avLst/>
          </a:prstGeom>
          <a:noFill/>
        </p:spPr>
        <p:txBody>
          <a:bodyPr wrap="none" rtlCol="0">
            <a:spAutoFit/>
          </a:bodyPr>
          <a:lstStyle/>
          <a:p>
            <a:r>
              <a:rPr lang="en-US" dirty="0" smtClean="0"/>
              <a:t>10p+4(1-p) </a:t>
            </a:r>
            <a:endParaRPr lang="en-GB" dirty="0"/>
          </a:p>
        </p:txBody>
      </p:sp>
      <p:graphicFrame>
        <p:nvGraphicFramePr>
          <p:cNvPr id="103426" name="Object 2"/>
          <p:cNvGraphicFramePr>
            <a:graphicFrameLocks noChangeAspect="1"/>
          </p:cNvGraphicFramePr>
          <p:nvPr/>
        </p:nvGraphicFramePr>
        <p:xfrm>
          <a:off x="6948264" y="5805264"/>
          <a:ext cx="417512" cy="504825"/>
        </p:xfrm>
        <a:graphic>
          <a:graphicData uri="http://schemas.openxmlformats.org/presentationml/2006/ole">
            <p:oleObj spid="_x0000_s103426" name="Equation" r:id="rId4" imgW="164880" imgH="215640" progId="Equation.3">
              <p:embed/>
            </p:oleObj>
          </a:graphicData>
        </a:graphic>
      </p:graphicFrame>
      <p:sp>
        <p:nvSpPr>
          <p:cNvPr id="55" name="TextBox 54"/>
          <p:cNvSpPr txBox="1"/>
          <p:nvPr/>
        </p:nvSpPr>
        <p:spPr>
          <a:xfrm>
            <a:off x="7524328" y="5949280"/>
            <a:ext cx="772969" cy="646331"/>
          </a:xfrm>
          <a:prstGeom prst="rect">
            <a:avLst/>
          </a:prstGeom>
          <a:noFill/>
        </p:spPr>
        <p:txBody>
          <a:bodyPr wrap="none" rtlCol="0">
            <a:spAutoFit/>
          </a:bodyPr>
          <a:lstStyle/>
          <a:p>
            <a:r>
              <a:rPr lang="en-US" dirty="0" smtClean="0"/>
              <a:t>4=14p</a:t>
            </a:r>
          </a:p>
          <a:p>
            <a:r>
              <a:rPr lang="en-US" dirty="0" smtClean="0"/>
              <a:t>P=2/7</a:t>
            </a:r>
            <a:endParaRPr lang="en-GB" dirty="0"/>
          </a:p>
        </p:txBody>
      </p:sp>
      <p:sp>
        <p:nvSpPr>
          <p:cNvPr id="40" name="Date Placeholder 39"/>
          <p:cNvSpPr>
            <a:spLocks noGrp="1"/>
          </p:cNvSpPr>
          <p:nvPr>
            <p:ph type="dt" sz="half" idx="10"/>
          </p:nvPr>
        </p:nvSpPr>
        <p:spPr/>
        <p:txBody>
          <a:bodyPr/>
          <a:lstStyle/>
          <a:p>
            <a:fld id="{C88AB3DB-1BB9-48A0-944B-8FCFB0F0903E}" type="datetime1">
              <a:rPr lang="en-GB" smtClean="0"/>
              <a:pPr/>
              <a:t>01/12/2013</a:t>
            </a:fld>
            <a:endParaRPr lang="en-GB"/>
          </a:p>
        </p:txBody>
      </p:sp>
      <p:sp>
        <p:nvSpPr>
          <p:cNvPr id="41" name="Slide Number Placeholder 40"/>
          <p:cNvSpPr>
            <a:spLocks noGrp="1"/>
          </p:cNvSpPr>
          <p:nvPr>
            <p:ph type="sldNum" sz="quarter" idx="12"/>
          </p:nvPr>
        </p:nvSpPr>
        <p:spPr/>
        <p:txBody>
          <a:bodyPr/>
          <a:lstStyle/>
          <a:p>
            <a:fld id="{1AC99574-BD32-4BAE-A6F6-2684FFE94A8F}" type="slidenum">
              <a:rPr lang="en-GB" smtClean="0"/>
              <a:pPr/>
              <a:t>83</a:t>
            </a:fld>
            <a:endParaRPr lang="en-GB"/>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76672"/>
            <a:ext cx="7982313" cy="2308324"/>
          </a:xfrm>
          <a:prstGeom prst="rect">
            <a:avLst/>
          </a:prstGeom>
          <a:noFill/>
        </p:spPr>
        <p:txBody>
          <a:bodyPr wrap="none" rtlCol="0">
            <a:spAutoFit/>
          </a:bodyPr>
          <a:lstStyle/>
          <a:p>
            <a:r>
              <a:rPr lang="en-US" dirty="0" smtClean="0"/>
              <a:t>In equilibrium which will audited more (but will cheat with same [equilibrium ]rate .</a:t>
            </a:r>
          </a:p>
          <a:p>
            <a:r>
              <a:rPr lang="en-US" dirty="0" smtClean="0"/>
              <a:t>To get higher compliance rate :change pay off to auditor </a:t>
            </a:r>
          </a:p>
          <a:p>
            <a:r>
              <a:rPr lang="en-US" dirty="0" smtClean="0"/>
              <a:t>–make it less costly to do on audit </a:t>
            </a:r>
          </a:p>
          <a:p>
            <a:r>
              <a:rPr lang="en-US" dirty="0" smtClean="0"/>
              <a:t>-give a bigger gain for catching a cheater</a:t>
            </a:r>
          </a:p>
          <a:p>
            <a:r>
              <a:rPr lang="en-US" dirty="0" smtClean="0"/>
              <a:t>Or set audit rates higher ,by congress </a:t>
            </a:r>
          </a:p>
          <a:p>
            <a:r>
              <a:rPr lang="en-US" dirty="0" smtClean="0"/>
              <a:t>But congress man are wealthy and  may have a conflict of interest .</a:t>
            </a:r>
          </a:p>
          <a:p>
            <a:r>
              <a:rPr lang="en-US" dirty="0" smtClean="0"/>
              <a:t>Lesson 1:can inter pert proportion of people playing </a:t>
            </a:r>
          </a:p>
          <a:p>
            <a:r>
              <a:rPr lang="en-US" dirty="0" smtClean="0"/>
              <a:t>Lesson 2: check only for pure derivation </a:t>
            </a:r>
            <a:endParaRPr lang="en-GB" dirty="0"/>
          </a:p>
        </p:txBody>
      </p:sp>
      <p:sp>
        <p:nvSpPr>
          <p:cNvPr id="5" name="TextBox 4"/>
          <p:cNvSpPr txBox="1"/>
          <p:nvPr/>
        </p:nvSpPr>
        <p:spPr>
          <a:xfrm>
            <a:off x="755576" y="3284984"/>
            <a:ext cx="3753913" cy="461665"/>
          </a:xfrm>
          <a:prstGeom prst="rect">
            <a:avLst/>
          </a:prstGeom>
          <a:noFill/>
        </p:spPr>
        <p:txBody>
          <a:bodyPr wrap="none" rtlCol="0">
            <a:spAutoFit/>
          </a:bodyPr>
          <a:lstStyle/>
          <a:p>
            <a:r>
              <a:rPr lang="en-US" sz="2400" dirty="0" smtClean="0">
                <a:solidFill>
                  <a:srgbClr val="FF0000"/>
                </a:solidFill>
              </a:rPr>
              <a:t>Evolution and Game theory: </a:t>
            </a:r>
            <a:endParaRPr lang="en-GB" sz="2400" dirty="0">
              <a:solidFill>
                <a:srgbClr val="FF0000"/>
              </a:solidFill>
            </a:endParaRPr>
          </a:p>
        </p:txBody>
      </p:sp>
      <p:sp>
        <p:nvSpPr>
          <p:cNvPr id="6" name="TextBox 5"/>
          <p:cNvSpPr txBox="1"/>
          <p:nvPr/>
        </p:nvSpPr>
        <p:spPr>
          <a:xfrm>
            <a:off x="827584" y="4005064"/>
            <a:ext cx="4869410" cy="923330"/>
          </a:xfrm>
          <a:prstGeom prst="rect">
            <a:avLst/>
          </a:prstGeom>
          <a:noFill/>
        </p:spPr>
        <p:txBody>
          <a:bodyPr wrap="none" rtlCol="0">
            <a:spAutoFit/>
          </a:bodyPr>
          <a:lstStyle/>
          <a:p>
            <a:r>
              <a:rPr lang="en-US" dirty="0" smtClean="0"/>
              <a:t>1)</a:t>
            </a:r>
            <a:r>
              <a:rPr lang="en-US" dirty="0" err="1" smtClean="0"/>
              <a:t>Influnce</a:t>
            </a:r>
            <a:r>
              <a:rPr lang="en-US" dirty="0" smtClean="0"/>
              <a:t> of Game theory on bio animal behavior</a:t>
            </a:r>
          </a:p>
          <a:p>
            <a:r>
              <a:rPr lang="en-US" dirty="0" err="1" smtClean="0"/>
              <a:t>Stratgies</a:t>
            </a:r>
            <a:r>
              <a:rPr lang="en-US" dirty="0" smtClean="0"/>
              <a:t>                       gens</a:t>
            </a:r>
          </a:p>
          <a:p>
            <a:r>
              <a:rPr lang="en-US" dirty="0" smtClean="0"/>
              <a:t>Pay off                          genetic fitness </a:t>
            </a:r>
            <a:endParaRPr lang="en-GB" dirty="0"/>
          </a:p>
        </p:txBody>
      </p:sp>
      <p:cxnSp>
        <p:nvCxnSpPr>
          <p:cNvPr id="8" name="Straight Arrow Connector 7"/>
          <p:cNvCxnSpPr/>
          <p:nvPr/>
        </p:nvCxnSpPr>
        <p:spPr>
          <a:xfrm flipH="1">
            <a:off x="2123728" y="443711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67744" y="443711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051720" y="472514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979712" y="472514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71600" y="5229200"/>
            <a:ext cx="5433475" cy="369332"/>
          </a:xfrm>
          <a:prstGeom prst="rect">
            <a:avLst/>
          </a:prstGeom>
          <a:noFill/>
        </p:spPr>
        <p:txBody>
          <a:bodyPr wrap="none" rtlCol="0">
            <a:spAutoFit/>
          </a:bodyPr>
          <a:lstStyle/>
          <a:p>
            <a:r>
              <a:rPr lang="en-US" dirty="0" smtClean="0">
                <a:solidFill>
                  <a:srgbClr val="FF0000"/>
                </a:solidFill>
              </a:rPr>
              <a:t>Good  strategies grow but  the strategies are not chosen </a:t>
            </a:r>
            <a:endParaRPr lang="en-GB" dirty="0">
              <a:solidFill>
                <a:srgbClr val="FF0000"/>
              </a:solidFill>
            </a:endParaRPr>
          </a:p>
        </p:txBody>
      </p:sp>
      <p:sp>
        <p:nvSpPr>
          <p:cNvPr id="17" name="TextBox 16"/>
          <p:cNvSpPr txBox="1"/>
          <p:nvPr/>
        </p:nvSpPr>
        <p:spPr>
          <a:xfrm>
            <a:off x="899592" y="5877272"/>
            <a:ext cx="2154501" cy="369332"/>
          </a:xfrm>
          <a:prstGeom prst="rect">
            <a:avLst/>
          </a:prstGeom>
          <a:noFill/>
        </p:spPr>
        <p:txBody>
          <a:bodyPr wrap="none" rtlCol="0">
            <a:spAutoFit/>
          </a:bodyPr>
          <a:lstStyle/>
          <a:p>
            <a:r>
              <a:rPr lang="en-US" dirty="0" smtClean="0"/>
              <a:t>2)Influence from bio </a:t>
            </a:r>
            <a:endParaRPr lang="en-GB" dirty="0"/>
          </a:p>
        </p:txBody>
      </p:sp>
      <p:cxnSp>
        <p:nvCxnSpPr>
          <p:cNvPr id="19" name="Straight Arrow Connector 18"/>
          <p:cNvCxnSpPr/>
          <p:nvPr/>
        </p:nvCxnSpPr>
        <p:spPr>
          <a:xfrm>
            <a:off x="3059832" y="602128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77573" y="5877272"/>
            <a:ext cx="1576072" cy="369332"/>
          </a:xfrm>
          <a:prstGeom prst="rect">
            <a:avLst/>
          </a:prstGeom>
          <a:noFill/>
        </p:spPr>
        <p:txBody>
          <a:bodyPr wrap="none" rtlCol="0">
            <a:spAutoFit/>
          </a:bodyPr>
          <a:lstStyle/>
          <a:p>
            <a:r>
              <a:rPr lang="en-US" dirty="0" smtClean="0"/>
              <a:t>Social  science </a:t>
            </a:r>
            <a:endParaRPr lang="en-GB" dirty="0"/>
          </a:p>
        </p:txBody>
      </p:sp>
      <p:sp>
        <p:nvSpPr>
          <p:cNvPr id="21" name="TextBox 20"/>
          <p:cNvSpPr txBox="1"/>
          <p:nvPr/>
        </p:nvSpPr>
        <p:spPr>
          <a:xfrm>
            <a:off x="395536" y="6165304"/>
            <a:ext cx="7478266" cy="369332"/>
          </a:xfrm>
          <a:prstGeom prst="rect">
            <a:avLst/>
          </a:prstGeom>
          <a:noFill/>
        </p:spPr>
        <p:txBody>
          <a:bodyPr wrap="none" rtlCol="0">
            <a:spAutoFit/>
          </a:bodyPr>
          <a:lstStyle/>
          <a:p>
            <a:r>
              <a:rPr lang="en-US" dirty="0" smtClean="0"/>
              <a:t>Firms with rules of thumb decision and markets selecting /surviving the fittest.</a:t>
            </a:r>
            <a:endParaRPr lang="en-GB" dirty="0"/>
          </a:p>
        </p:txBody>
      </p:sp>
      <p:sp>
        <p:nvSpPr>
          <p:cNvPr id="15" name="Date Placeholder 14"/>
          <p:cNvSpPr>
            <a:spLocks noGrp="1"/>
          </p:cNvSpPr>
          <p:nvPr>
            <p:ph type="dt" sz="half" idx="10"/>
          </p:nvPr>
        </p:nvSpPr>
        <p:spPr/>
        <p:txBody>
          <a:bodyPr/>
          <a:lstStyle/>
          <a:p>
            <a:fld id="{A285CCA5-A5DC-49E9-ADF8-DABE34C28880}" type="datetime1">
              <a:rPr lang="en-GB" smtClean="0"/>
              <a:pPr/>
              <a:t>01/12/2013</a:t>
            </a:fld>
            <a:endParaRPr lang="en-GB"/>
          </a:p>
        </p:txBody>
      </p:sp>
      <p:sp>
        <p:nvSpPr>
          <p:cNvPr id="18" name="Slide Number Placeholder 17"/>
          <p:cNvSpPr>
            <a:spLocks noGrp="1"/>
          </p:cNvSpPr>
          <p:nvPr>
            <p:ph type="sldNum" sz="quarter" idx="12"/>
          </p:nvPr>
        </p:nvSpPr>
        <p:spPr/>
        <p:txBody>
          <a:bodyPr/>
          <a:lstStyle/>
          <a:p>
            <a:fld id="{1AC99574-BD32-4BAE-A6F6-2684FFE94A8F}" type="slidenum">
              <a:rPr lang="en-GB" smtClean="0"/>
              <a:pPr/>
              <a:t>84</a:t>
            </a:fld>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714356"/>
            <a:ext cx="4762586" cy="369332"/>
          </a:xfrm>
          <a:prstGeom prst="rect">
            <a:avLst/>
          </a:prstGeom>
          <a:noFill/>
        </p:spPr>
        <p:txBody>
          <a:bodyPr wrap="none" rtlCol="0">
            <a:spAutoFit/>
          </a:bodyPr>
          <a:lstStyle/>
          <a:p>
            <a:r>
              <a:rPr lang="en-US" dirty="0" smtClean="0"/>
              <a:t>Example : Lions on a hunt  ants  </a:t>
            </a:r>
            <a:r>
              <a:rPr lang="en-US" dirty="0" err="1" smtClean="0"/>
              <a:t>detending</a:t>
            </a:r>
            <a:r>
              <a:rPr lang="en-US" dirty="0" smtClean="0"/>
              <a:t> a nest</a:t>
            </a:r>
            <a:endParaRPr lang="en-GB" dirty="0"/>
          </a:p>
        </p:txBody>
      </p:sp>
      <p:sp>
        <p:nvSpPr>
          <p:cNvPr id="4" name="TextBox 3"/>
          <p:cNvSpPr txBox="1"/>
          <p:nvPr/>
        </p:nvSpPr>
        <p:spPr>
          <a:xfrm>
            <a:off x="467544" y="1628800"/>
            <a:ext cx="308098" cy="369332"/>
          </a:xfrm>
          <a:prstGeom prst="rect">
            <a:avLst/>
          </a:prstGeom>
          <a:noFill/>
        </p:spPr>
        <p:txBody>
          <a:bodyPr wrap="none" rtlCol="0">
            <a:spAutoFit/>
          </a:bodyPr>
          <a:lstStyle/>
          <a:p>
            <a:r>
              <a:rPr lang="en-US" dirty="0" smtClean="0"/>
              <a:t>C</a:t>
            </a:r>
            <a:endParaRPr lang="en-GB" dirty="0"/>
          </a:p>
        </p:txBody>
      </p:sp>
      <p:sp>
        <p:nvSpPr>
          <p:cNvPr id="5" name="TextBox 4"/>
          <p:cNvSpPr txBox="1"/>
          <p:nvPr/>
        </p:nvSpPr>
        <p:spPr>
          <a:xfrm>
            <a:off x="5643570" y="5429264"/>
            <a:ext cx="327334" cy="369332"/>
          </a:xfrm>
          <a:prstGeom prst="rect">
            <a:avLst/>
          </a:prstGeom>
          <a:noFill/>
        </p:spPr>
        <p:txBody>
          <a:bodyPr wrap="square" rtlCol="0">
            <a:spAutoFit/>
          </a:bodyPr>
          <a:lstStyle/>
          <a:p>
            <a:r>
              <a:rPr lang="en-US" dirty="0" smtClean="0"/>
              <a:t>D</a:t>
            </a:r>
            <a:endParaRPr lang="en-GB" dirty="0"/>
          </a:p>
        </p:txBody>
      </p:sp>
      <p:sp>
        <p:nvSpPr>
          <p:cNvPr id="6" name="TextBox 5"/>
          <p:cNvSpPr txBox="1"/>
          <p:nvPr/>
        </p:nvSpPr>
        <p:spPr>
          <a:xfrm>
            <a:off x="6500826" y="4572008"/>
            <a:ext cx="308098" cy="369332"/>
          </a:xfrm>
          <a:prstGeom prst="rect">
            <a:avLst/>
          </a:prstGeom>
          <a:noFill/>
        </p:spPr>
        <p:txBody>
          <a:bodyPr wrap="none" rtlCol="0">
            <a:spAutoFit/>
          </a:bodyPr>
          <a:lstStyle/>
          <a:p>
            <a:r>
              <a:rPr lang="en-US" dirty="0" smtClean="0"/>
              <a:t>C</a:t>
            </a:r>
            <a:endParaRPr lang="en-GB" dirty="0"/>
          </a:p>
        </p:txBody>
      </p:sp>
      <p:sp>
        <p:nvSpPr>
          <p:cNvPr id="7" name="TextBox 6"/>
          <p:cNvSpPr txBox="1"/>
          <p:nvPr/>
        </p:nvSpPr>
        <p:spPr>
          <a:xfrm>
            <a:off x="2428860" y="1214422"/>
            <a:ext cx="327334" cy="369332"/>
          </a:xfrm>
          <a:prstGeom prst="rect">
            <a:avLst/>
          </a:prstGeom>
          <a:noFill/>
        </p:spPr>
        <p:txBody>
          <a:bodyPr wrap="none" rtlCol="0">
            <a:spAutoFit/>
          </a:bodyPr>
          <a:lstStyle/>
          <a:p>
            <a:r>
              <a:rPr lang="en-US" dirty="0" smtClean="0"/>
              <a:t>D</a:t>
            </a:r>
            <a:endParaRPr lang="en-GB" dirty="0"/>
          </a:p>
        </p:txBody>
      </p:sp>
      <p:graphicFrame>
        <p:nvGraphicFramePr>
          <p:cNvPr id="8" name="Table 7"/>
          <p:cNvGraphicFramePr>
            <a:graphicFrameLocks noGrp="1"/>
          </p:cNvGraphicFramePr>
          <p:nvPr/>
        </p:nvGraphicFramePr>
        <p:xfrm>
          <a:off x="1115616" y="1628800"/>
          <a:ext cx="2160240" cy="880944"/>
        </p:xfrm>
        <a:graphic>
          <a:graphicData uri="http://schemas.openxmlformats.org/drawingml/2006/table">
            <a:tbl>
              <a:tblPr firstRow="1" bandRow="1">
                <a:tableStyleId>{5940675A-B579-460E-94D1-54222C63F5DA}</a:tableStyleId>
              </a:tblPr>
              <a:tblGrid>
                <a:gridCol w="1080120"/>
                <a:gridCol w="1080120"/>
              </a:tblGrid>
              <a:tr h="348912">
                <a:tc>
                  <a:txBody>
                    <a:bodyPr/>
                    <a:lstStyle/>
                    <a:p>
                      <a:endParaRPr lang="en-GB" dirty="0"/>
                    </a:p>
                  </a:txBody>
                  <a:tcPr/>
                </a:tc>
                <a:tc>
                  <a:txBody>
                    <a:bodyPr/>
                    <a:lstStyle/>
                    <a:p>
                      <a:endParaRPr lang="en-GB" dirty="0"/>
                    </a:p>
                  </a:txBody>
                  <a:tcPr/>
                </a:tc>
              </a:tr>
              <a:tr h="515184">
                <a:tc>
                  <a:txBody>
                    <a:bodyPr/>
                    <a:lstStyle/>
                    <a:p>
                      <a:endParaRPr lang="en-GB" dirty="0"/>
                    </a:p>
                  </a:txBody>
                  <a:tcPr/>
                </a:tc>
                <a:tc>
                  <a:txBody>
                    <a:bodyPr/>
                    <a:lstStyle/>
                    <a:p>
                      <a:endParaRPr lang="en-GB" dirty="0"/>
                    </a:p>
                  </a:txBody>
                  <a:tcPr/>
                </a:tc>
              </a:tr>
            </a:tbl>
          </a:graphicData>
        </a:graphic>
      </p:graphicFrame>
      <p:sp>
        <p:nvSpPr>
          <p:cNvPr id="9" name="TextBox 8"/>
          <p:cNvSpPr txBox="1"/>
          <p:nvPr/>
        </p:nvSpPr>
        <p:spPr>
          <a:xfrm>
            <a:off x="1331640" y="1628800"/>
            <a:ext cx="476412" cy="369332"/>
          </a:xfrm>
          <a:prstGeom prst="rect">
            <a:avLst/>
          </a:prstGeom>
          <a:noFill/>
        </p:spPr>
        <p:txBody>
          <a:bodyPr wrap="none" rtlCol="0">
            <a:spAutoFit/>
          </a:bodyPr>
          <a:lstStyle/>
          <a:p>
            <a:r>
              <a:rPr lang="en-US" dirty="0" smtClean="0"/>
              <a:t>2,2</a:t>
            </a:r>
            <a:endParaRPr lang="en-GB" dirty="0"/>
          </a:p>
        </p:txBody>
      </p:sp>
      <p:sp>
        <p:nvSpPr>
          <p:cNvPr id="10" name="TextBox 9"/>
          <p:cNvSpPr txBox="1"/>
          <p:nvPr/>
        </p:nvSpPr>
        <p:spPr>
          <a:xfrm>
            <a:off x="2411760" y="1628800"/>
            <a:ext cx="476412" cy="369332"/>
          </a:xfrm>
          <a:prstGeom prst="rect">
            <a:avLst/>
          </a:prstGeom>
          <a:noFill/>
        </p:spPr>
        <p:txBody>
          <a:bodyPr wrap="none" rtlCol="0">
            <a:spAutoFit/>
          </a:bodyPr>
          <a:lstStyle/>
          <a:p>
            <a:r>
              <a:rPr lang="en-US" dirty="0" smtClean="0"/>
              <a:t>0,3</a:t>
            </a:r>
            <a:endParaRPr lang="en-GB" dirty="0"/>
          </a:p>
        </p:txBody>
      </p:sp>
      <p:sp>
        <p:nvSpPr>
          <p:cNvPr id="11" name="TextBox 10"/>
          <p:cNvSpPr txBox="1"/>
          <p:nvPr/>
        </p:nvSpPr>
        <p:spPr>
          <a:xfrm>
            <a:off x="1331640" y="2060848"/>
            <a:ext cx="476412" cy="369332"/>
          </a:xfrm>
          <a:prstGeom prst="rect">
            <a:avLst/>
          </a:prstGeom>
          <a:noFill/>
        </p:spPr>
        <p:txBody>
          <a:bodyPr wrap="none" rtlCol="0">
            <a:spAutoFit/>
          </a:bodyPr>
          <a:lstStyle/>
          <a:p>
            <a:r>
              <a:rPr lang="en-US" dirty="0" smtClean="0"/>
              <a:t>3,0</a:t>
            </a:r>
            <a:endParaRPr lang="en-GB" dirty="0"/>
          </a:p>
        </p:txBody>
      </p:sp>
      <p:sp>
        <p:nvSpPr>
          <p:cNvPr id="12" name="TextBox 11"/>
          <p:cNvSpPr txBox="1"/>
          <p:nvPr/>
        </p:nvSpPr>
        <p:spPr>
          <a:xfrm>
            <a:off x="2339752" y="2060848"/>
            <a:ext cx="476412" cy="369332"/>
          </a:xfrm>
          <a:prstGeom prst="rect">
            <a:avLst/>
          </a:prstGeom>
          <a:noFill/>
        </p:spPr>
        <p:txBody>
          <a:bodyPr wrap="none" rtlCol="0">
            <a:spAutoFit/>
          </a:bodyPr>
          <a:lstStyle/>
          <a:p>
            <a:r>
              <a:rPr lang="en-US" dirty="0" smtClean="0"/>
              <a:t>1,1</a:t>
            </a:r>
            <a:endParaRPr lang="en-GB" dirty="0"/>
          </a:p>
        </p:txBody>
      </p:sp>
      <p:graphicFrame>
        <p:nvGraphicFramePr>
          <p:cNvPr id="13" name="Object 12"/>
          <p:cNvGraphicFramePr>
            <a:graphicFrameLocks noChangeAspect="1"/>
          </p:cNvGraphicFramePr>
          <p:nvPr/>
        </p:nvGraphicFramePr>
        <p:xfrm>
          <a:off x="2627784" y="2564904"/>
          <a:ext cx="305048" cy="305048"/>
        </p:xfrm>
        <a:graphic>
          <a:graphicData uri="http://schemas.openxmlformats.org/presentationml/2006/ole">
            <p:oleObj spid="_x0000_s101377" name="Equation" r:id="rId3" imgW="126720" imgH="126720" progId="Equation.3">
              <p:embed/>
            </p:oleObj>
          </a:graphicData>
        </a:graphic>
      </p:graphicFrame>
      <p:graphicFrame>
        <p:nvGraphicFramePr>
          <p:cNvPr id="101378" name="Object 2"/>
          <p:cNvGraphicFramePr>
            <a:graphicFrameLocks noChangeAspect="1"/>
          </p:cNvGraphicFramePr>
          <p:nvPr/>
        </p:nvGraphicFramePr>
        <p:xfrm>
          <a:off x="1331640" y="2492896"/>
          <a:ext cx="700087" cy="396875"/>
        </p:xfrm>
        <a:graphic>
          <a:graphicData uri="http://schemas.openxmlformats.org/presentationml/2006/ole">
            <p:oleObj spid="_x0000_s101378" name="Equation" r:id="rId4" imgW="291960" imgH="164880" progId="Equation.3">
              <p:embed/>
            </p:oleObj>
          </a:graphicData>
        </a:graphic>
      </p:graphicFrame>
      <p:sp>
        <p:nvSpPr>
          <p:cNvPr id="15" name="TextBox 14"/>
          <p:cNvSpPr txBox="1"/>
          <p:nvPr/>
        </p:nvSpPr>
        <p:spPr>
          <a:xfrm>
            <a:off x="395536" y="3140968"/>
            <a:ext cx="844334" cy="369332"/>
          </a:xfrm>
          <a:prstGeom prst="rect">
            <a:avLst/>
          </a:prstGeom>
          <a:noFill/>
        </p:spPr>
        <p:txBody>
          <a:bodyPr wrap="none" rtlCol="0">
            <a:spAutoFit/>
          </a:bodyPr>
          <a:lstStyle/>
          <a:p>
            <a:r>
              <a:rPr lang="en-US" dirty="0" smtClean="0"/>
              <a:t>C   </a:t>
            </a:r>
            <a:r>
              <a:rPr lang="en-US" dirty="0" err="1" smtClean="0"/>
              <a:t>rs</a:t>
            </a:r>
            <a:r>
              <a:rPr lang="en-US" dirty="0" smtClean="0"/>
              <a:t>    </a:t>
            </a:r>
            <a:endParaRPr lang="en-GB" dirty="0"/>
          </a:p>
        </p:txBody>
      </p:sp>
      <p:graphicFrame>
        <p:nvGraphicFramePr>
          <p:cNvPr id="101379" name="Object 3"/>
          <p:cNvGraphicFramePr>
            <a:graphicFrameLocks noChangeAspect="1"/>
          </p:cNvGraphicFramePr>
          <p:nvPr/>
        </p:nvGraphicFramePr>
        <p:xfrm>
          <a:off x="1043608" y="3113030"/>
          <a:ext cx="5328592" cy="407652"/>
        </p:xfrm>
        <a:graphic>
          <a:graphicData uri="http://schemas.openxmlformats.org/presentationml/2006/ole">
            <p:oleObj spid="_x0000_s101379" name="Equation" r:id="rId5" imgW="2666880" imgH="203040" progId="Equation.3">
              <p:embed/>
            </p:oleObj>
          </a:graphicData>
        </a:graphic>
      </p:graphicFrame>
      <p:sp>
        <p:nvSpPr>
          <p:cNvPr id="17" name="TextBox 16"/>
          <p:cNvSpPr txBox="1"/>
          <p:nvPr/>
        </p:nvSpPr>
        <p:spPr>
          <a:xfrm>
            <a:off x="467544" y="3789040"/>
            <a:ext cx="757772" cy="369332"/>
          </a:xfrm>
          <a:prstGeom prst="rect">
            <a:avLst/>
          </a:prstGeom>
          <a:noFill/>
        </p:spPr>
        <p:txBody>
          <a:bodyPr wrap="none" rtlCol="0">
            <a:spAutoFit/>
          </a:bodyPr>
          <a:lstStyle/>
          <a:p>
            <a:r>
              <a:rPr lang="en-US" dirty="0" smtClean="0"/>
              <a:t>D  </a:t>
            </a:r>
            <a:r>
              <a:rPr lang="en-US" dirty="0" err="1" smtClean="0"/>
              <a:t>rs</a:t>
            </a:r>
            <a:r>
              <a:rPr lang="en-US" dirty="0" smtClean="0"/>
              <a:t>   </a:t>
            </a:r>
            <a:endParaRPr lang="en-GB" dirty="0"/>
          </a:p>
        </p:txBody>
      </p:sp>
      <p:graphicFrame>
        <p:nvGraphicFramePr>
          <p:cNvPr id="101380" name="Object 4"/>
          <p:cNvGraphicFramePr>
            <a:graphicFrameLocks noChangeAspect="1"/>
          </p:cNvGraphicFramePr>
          <p:nvPr/>
        </p:nvGraphicFramePr>
        <p:xfrm>
          <a:off x="1022350" y="3789363"/>
          <a:ext cx="5659438" cy="407987"/>
        </p:xfrm>
        <a:graphic>
          <a:graphicData uri="http://schemas.openxmlformats.org/presentationml/2006/ole">
            <p:oleObj spid="_x0000_s101380" name="Equation" r:id="rId6" imgW="2831760" imgH="203040" progId="Equation.3">
              <p:embed/>
            </p:oleObj>
          </a:graphicData>
        </a:graphic>
      </p:graphicFrame>
      <p:sp>
        <p:nvSpPr>
          <p:cNvPr id="19" name="TextBox 18"/>
          <p:cNvSpPr txBox="1"/>
          <p:nvPr/>
        </p:nvSpPr>
        <p:spPr>
          <a:xfrm>
            <a:off x="395536" y="4293096"/>
            <a:ext cx="4050276" cy="369332"/>
          </a:xfrm>
          <a:prstGeom prst="rect">
            <a:avLst/>
          </a:prstGeom>
          <a:noFill/>
        </p:spPr>
        <p:txBody>
          <a:bodyPr wrap="none" rtlCol="0">
            <a:spAutoFit/>
          </a:bodyPr>
          <a:lstStyle/>
          <a:p>
            <a:r>
              <a:rPr lang="en-US" dirty="0" smtClean="0"/>
              <a:t>So calculate C is not ES (Evolution  stable)</a:t>
            </a:r>
            <a:endParaRPr lang="en-GB" dirty="0"/>
          </a:p>
        </p:txBody>
      </p:sp>
      <p:sp>
        <p:nvSpPr>
          <p:cNvPr id="20" name="TextBox 19"/>
          <p:cNvSpPr txBox="1"/>
          <p:nvPr/>
        </p:nvSpPr>
        <p:spPr>
          <a:xfrm>
            <a:off x="539552" y="4941168"/>
            <a:ext cx="903774" cy="646331"/>
          </a:xfrm>
          <a:prstGeom prst="rect">
            <a:avLst/>
          </a:prstGeom>
          <a:noFill/>
        </p:spPr>
        <p:txBody>
          <a:bodyPr wrap="none" rtlCol="0">
            <a:spAutoFit/>
          </a:bodyPr>
          <a:lstStyle/>
          <a:p>
            <a:r>
              <a:rPr lang="en-US" dirty="0" smtClean="0"/>
              <a:t>Is D ES?</a:t>
            </a:r>
          </a:p>
          <a:p>
            <a:r>
              <a:rPr lang="en-US" dirty="0" smtClean="0"/>
              <a:t>D </a:t>
            </a:r>
            <a:r>
              <a:rPr lang="en-US" dirty="0" err="1" smtClean="0"/>
              <a:t>rs</a:t>
            </a:r>
            <a:r>
              <a:rPr lang="en-US" dirty="0" smtClean="0"/>
              <a:t> </a:t>
            </a:r>
            <a:endParaRPr lang="en-GB" dirty="0"/>
          </a:p>
        </p:txBody>
      </p:sp>
      <p:graphicFrame>
        <p:nvGraphicFramePr>
          <p:cNvPr id="101381" name="Object 5"/>
          <p:cNvGraphicFramePr>
            <a:graphicFrameLocks noChangeAspect="1"/>
          </p:cNvGraphicFramePr>
          <p:nvPr/>
        </p:nvGraphicFramePr>
        <p:xfrm>
          <a:off x="1043609" y="5357826"/>
          <a:ext cx="3927364" cy="279361"/>
        </p:xfrm>
        <a:graphic>
          <a:graphicData uri="http://schemas.openxmlformats.org/presentationml/2006/ole">
            <p:oleObj spid="_x0000_s101381" name="Equation" r:id="rId7" imgW="2869920" imgH="203040" progId="Equation.3">
              <p:embed/>
            </p:oleObj>
          </a:graphicData>
        </a:graphic>
      </p:graphicFrame>
      <p:sp>
        <p:nvSpPr>
          <p:cNvPr id="22" name="TextBox 21"/>
          <p:cNvSpPr txBox="1"/>
          <p:nvPr/>
        </p:nvSpPr>
        <p:spPr>
          <a:xfrm>
            <a:off x="611560" y="5877272"/>
            <a:ext cx="897233" cy="369332"/>
          </a:xfrm>
          <a:prstGeom prst="rect">
            <a:avLst/>
          </a:prstGeom>
          <a:noFill/>
        </p:spPr>
        <p:txBody>
          <a:bodyPr wrap="none" rtlCol="0">
            <a:spAutoFit/>
          </a:bodyPr>
          <a:lstStyle/>
          <a:p>
            <a:r>
              <a:rPr lang="en-US" dirty="0" smtClean="0"/>
              <a:t>C      </a:t>
            </a:r>
            <a:r>
              <a:rPr lang="en-US" dirty="0" err="1" smtClean="0"/>
              <a:t>rs</a:t>
            </a:r>
            <a:r>
              <a:rPr lang="en-US" dirty="0" smtClean="0"/>
              <a:t>  </a:t>
            </a:r>
            <a:endParaRPr lang="en-GB" dirty="0"/>
          </a:p>
        </p:txBody>
      </p:sp>
      <p:graphicFrame>
        <p:nvGraphicFramePr>
          <p:cNvPr id="101382" name="Object 6"/>
          <p:cNvGraphicFramePr>
            <a:graphicFrameLocks noChangeAspect="1"/>
          </p:cNvGraphicFramePr>
          <p:nvPr/>
        </p:nvGraphicFramePr>
        <p:xfrm>
          <a:off x="1763688" y="5857892"/>
          <a:ext cx="3588421" cy="355013"/>
        </p:xfrm>
        <a:graphic>
          <a:graphicData uri="http://schemas.openxmlformats.org/presentationml/2006/ole">
            <p:oleObj spid="_x0000_s101382" name="Equation" r:id="rId8" imgW="2425680" imgH="203040" progId="Equation.3">
              <p:embed/>
            </p:oleObj>
          </a:graphicData>
        </a:graphic>
      </p:graphicFrame>
      <p:sp>
        <p:nvSpPr>
          <p:cNvPr id="23" name="Date Placeholder 22"/>
          <p:cNvSpPr>
            <a:spLocks noGrp="1"/>
          </p:cNvSpPr>
          <p:nvPr>
            <p:ph type="dt" sz="half" idx="10"/>
          </p:nvPr>
        </p:nvSpPr>
        <p:spPr/>
        <p:txBody>
          <a:bodyPr/>
          <a:lstStyle/>
          <a:p>
            <a:fld id="{96E1A82C-9AE5-4B8D-A8CE-336E2BD13CFC}" type="datetime1">
              <a:rPr lang="en-GB" smtClean="0"/>
              <a:pPr/>
              <a:t>01/12/2013</a:t>
            </a:fld>
            <a:endParaRPr lang="en-GB"/>
          </a:p>
        </p:txBody>
      </p:sp>
      <p:sp>
        <p:nvSpPr>
          <p:cNvPr id="24" name="Slide Number Placeholder 23"/>
          <p:cNvSpPr>
            <a:spLocks noGrp="1"/>
          </p:cNvSpPr>
          <p:nvPr>
            <p:ph type="sldNum" sz="quarter" idx="12"/>
          </p:nvPr>
        </p:nvSpPr>
        <p:spPr/>
        <p:txBody>
          <a:bodyPr/>
          <a:lstStyle/>
          <a:p>
            <a:fld id="{1AC99574-BD32-4BAE-A6F6-2684FFE94A8F}" type="slidenum">
              <a:rPr lang="en-GB" smtClean="0"/>
              <a:pPr/>
              <a:t>85</a:t>
            </a:fld>
            <a:endParaRPr lang="en-GB"/>
          </a:p>
        </p:txBody>
      </p:sp>
      <p:sp>
        <p:nvSpPr>
          <p:cNvPr id="25" name="TextBox 24"/>
          <p:cNvSpPr txBox="1"/>
          <p:nvPr/>
        </p:nvSpPr>
        <p:spPr>
          <a:xfrm>
            <a:off x="0" y="214290"/>
            <a:ext cx="2077877" cy="369332"/>
          </a:xfrm>
          <a:prstGeom prst="rect">
            <a:avLst/>
          </a:prstGeom>
          <a:noFill/>
        </p:spPr>
        <p:txBody>
          <a:bodyPr wrap="none" rtlCol="1">
            <a:spAutoFit/>
          </a:bodyPr>
          <a:lstStyle/>
          <a:p>
            <a:r>
              <a:rPr lang="en-US" dirty="0" smtClean="0"/>
              <a:t>Species competition</a:t>
            </a:r>
            <a:endParaRPr lang="fa-IR" dirty="0"/>
          </a:p>
        </p:txBody>
      </p:sp>
      <p:sp>
        <p:nvSpPr>
          <p:cNvPr id="26" name="TextBox 25"/>
          <p:cNvSpPr txBox="1"/>
          <p:nvPr/>
        </p:nvSpPr>
        <p:spPr>
          <a:xfrm>
            <a:off x="2285984" y="214290"/>
            <a:ext cx="2641043" cy="369332"/>
          </a:xfrm>
          <a:prstGeom prst="rect">
            <a:avLst/>
          </a:prstGeom>
          <a:noFill/>
        </p:spPr>
        <p:txBody>
          <a:bodyPr wrap="none" rtlCol="1">
            <a:spAutoFit/>
          </a:bodyPr>
          <a:lstStyle/>
          <a:p>
            <a:r>
              <a:rPr lang="en-US" dirty="0" smtClean="0"/>
              <a:t>/Symmetric 2 player game</a:t>
            </a:r>
            <a:endParaRPr lang="fa-IR" dirty="0"/>
          </a:p>
        </p:txBody>
      </p:sp>
      <p:sp>
        <p:nvSpPr>
          <p:cNvPr id="27" name="TextBox 26"/>
          <p:cNvSpPr txBox="1"/>
          <p:nvPr/>
        </p:nvSpPr>
        <p:spPr>
          <a:xfrm>
            <a:off x="5286380" y="214290"/>
            <a:ext cx="3675172" cy="369332"/>
          </a:xfrm>
          <a:prstGeom prst="rect">
            <a:avLst/>
          </a:prstGeom>
          <a:noFill/>
        </p:spPr>
        <p:txBody>
          <a:bodyPr wrap="none" rtlCol="1">
            <a:spAutoFit/>
          </a:bodyPr>
          <a:lstStyle/>
          <a:p>
            <a:r>
              <a:rPr lang="en-US" dirty="0" smtClean="0"/>
              <a:t>/Large population  random  matching</a:t>
            </a:r>
            <a:endParaRPr lang="fa-IR" dirty="0"/>
          </a:p>
        </p:txBody>
      </p:sp>
      <p:sp>
        <p:nvSpPr>
          <p:cNvPr id="28" name="TextBox 27"/>
          <p:cNvSpPr txBox="1"/>
          <p:nvPr/>
        </p:nvSpPr>
        <p:spPr>
          <a:xfrm>
            <a:off x="5214942" y="1571612"/>
            <a:ext cx="3698127" cy="369332"/>
          </a:xfrm>
          <a:prstGeom prst="rect">
            <a:avLst/>
          </a:prstGeom>
          <a:noFill/>
        </p:spPr>
        <p:txBody>
          <a:bodyPr wrap="none" rtlCol="1">
            <a:spAutoFit/>
          </a:bodyPr>
          <a:lstStyle/>
          <a:p>
            <a:r>
              <a:rPr lang="en-US" dirty="0" smtClean="0">
                <a:solidFill>
                  <a:srgbClr val="FF0000"/>
                </a:solidFill>
              </a:rPr>
              <a:t>Is  cooperation is evolutionary stable</a:t>
            </a:r>
            <a:r>
              <a:rPr lang="en-US" dirty="0" smtClean="0"/>
              <a:t>?</a:t>
            </a:r>
            <a:endParaRPr lang="fa-IR" dirty="0"/>
          </a:p>
        </p:txBody>
      </p:sp>
      <p:sp>
        <p:nvSpPr>
          <p:cNvPr id="29" name="TextBox 28"/>
          <p:cNvSpPr txBox="1"/>
          <p:nvPr/>
        </p:nvSpPr>
        <p:spPr>
          <a:xfrm>
            <a:off x="5715008" y="5000636"/>
            <a:ext cx="308098" cy="369332"/>
          </a:xfrm>
          <a:prstGeom prst="rect">
            <a:avLst/>
          </a:prstGeom>
          <a:noFill/>
        </p:spPr>
        <p:txBody>
          <a:bodyPr wrap="none" rtlCol="0">
            <a:spAutoFit/>
          </a:bodyPr>
          <a:lstStyle/>
          <a:p>
            <a:r>
              <a:rPr lang="en-US" dirty="0" smtClean="0"/>
              <a:t>C</a:t>
            </a:r>
            <a:endParaRPr lang="en-GB" dirty="0"/>
          </a:p>
        </p:txBody>
      </p:sp>
      <p:sp>
        <p:nvSpPr>
          <p:cNvPr id="30" name="TextBox 29"/>
          <p:cNvSpPr txBox="1"/>
          <p:nvPr/>
        </p:nvSpPr>
        <p:spPr>
          <a:xfrm>
            <a:off x="7572396" y="4572008"/>
            <a:ext cx="327334" cy="369332"/>
          </a:xfrm>
          <a:prstGeom prst="rect">
            <a:avLst/>
          </a:prstGeom>
          <a:noFill/>
        </p:spPr>
        <p:txBody>
          <a:bodyPr wrap="square" rtlCol="0">
            <a:spAutoFit/>
          </a:bodyPr>
          <a:lstStyle/>
          <a:p>
            <a:r>
              <a:rPr lang="en-US" dirty="0" smtClean="0"/>
              <a:t>D</a:t>
            </a:r>
            <a:endParaRPr lang="en-GB" dirty="0"/>
          </a:p>
        </p:txBody>
      </p:sp>
      <p:graphicFrame>
        <p:nvGraphicFramePr>
          <p:cNvPr id="31" name="Table 30"/>
          <p:cNvGraphicFramePr>
            <a:graphicFrameLocks noGrp="1"/>
          </p:cNvGraphicFramePr>
          <p:nvPr/>
        </p:nvGraphicFramePr>
        <p:xfrm>
          <a:off x="6143636" y="5000636"/>
          <a:ext cx="2160240" cy="880944"/>
        </p:xfrm>
        <a:graphic>
          <a:graphicData uri="http://schemas.openxmlformats.org/drawingml/2006/table">
            <a:tbl>
              <a:tblPr firstRow="1" bandRow="1">
                <a:tableStyleId>{5940675A-B579-460E-94D1-54222C63F5DA}</a:tableStyleId>
              </a:tblPr>
              <a:tblGrid>
                <a:gridCol w="1080120"/>
                <a:gridCol w="1080120"/>
              </a:tblGrid>
              <a:tr h="146720">
                <a:tc>
                  <a:txBody>
                    <a:bodyPr/>
                    <a:lstStyle/>
                    <a:p>
                      <a:endParaRPr lang="en-GB" dirty="0"/>
                    </a:p>
                  </a:txBody>
                  <a:tcPr/>
                </a:tc>
                <a:tc>
                  <a:txBody>
                    <a:bodyPr/>
                    <a:lstStyle/>
                    <a:p>
                      <a:endParaRPr lang="en-GB" dirty="0"/>
                    </a:p>
                  </a:txBody>
                  <a:tcPr/>
                </a:tc>
              </a:tr>
              <a:tr h="515184">
                <a:tc>
                  <a:txBody>
                    <a:bodyPr/>
                    <a:lstStyle/>
                    <a:p>
                      <a:endParaRPr lang="en-GB" dirty="0"/>
                    </a:p>
                  </a:txBody>
                  <a:tcPr/>
                </a:tc>
                <a:tc>
                  <a:txBody>
                    <a:bodyPr/>
                    <a:lstStyle/>
                    <a:p>
                      <a:endParaRPr lang="en-GB" dirty="0"/>
                    </a:p>
                  </a:txBody>
                  <a:tcPr/>
                </a:tc>
              </a:tr>
            </a:tbl>
          </a:graphicData>
        </a:graphic>
      </p:graphicFrame>
      <p:sp>
        <p:nvSpPr>
          <p:cNvPr id="32" name="TextBox 31"/>
          <p:cNvSpPr txBox="1"/>
          <p:nvPr/>
        </p:nvSpPr>
        <p:spPr>
          <a:xfrm>
            <a:off x="6500826" y="5000636"/>
            <a:ext cx="476412" cy="369332"/>
          </a:xfrm>
          <a:prstGeom prst="rect">
            <a:avLst/>
          </a:prstGeom>
          <a:noFill/>
        </p:spPr>
        <p:txBody>
          <a:bodyPr wrap="none" rtlCol="0">
            <a:spAutoFit/>
          </a:bodyPr>
          <a:lstStyle/>
          <a:p>
            <a:r>
              <a:rPr lang="en-US" dirty="0" smtClean="0"/>
              <a:t>2,2</a:t>
            </a:r>
            <a:endParaRPr lang="en-GB" dirty="0"/>
          </a:p>
        </p:txBody>
      </p:sp>
      <p:sp>
        <p:nvSpPr>
          <p:cNvPr id="33" name="TextBox 32"/>
          <p:cNvSpPr txBox="1"/>
          <p:nvPr/>
        </p:nvSpPr>
        <p:spPr>
          <a:xfrm>
            <a:off x="7215206" y="5000636"/>
            <a:ext cx="476412" cy="369332"/>
          </a:xfrm>
          <a:prstGeom prst="rect">
            <a:avLst/>
          </a:prstGeom>
          <a:noFill/>
        </p:spPr>
        <p:txBody>
          <a:bodyPr wrap="none" rtlCol="0">
            <a:spAutoFit/>
          </a:bodyPr>
          <a:lstStyle/>
          <a:p>
            <a:r>
              <a:rPr lang="en-US" dirty="0" smtClean="0"/>
              <a:t>0,3</a:t>
            </a:r>
            <a:endParaRPr lang="en-GB" dirty="0"/>
          </a:p>
        </p:txBody>
      </p:sp>
      <p:sp>
        <p:nvSpPr>
          <p:cNvPr id="34" name="TextBox 33"/>
          <p:cNvSpPr txBox="1"/>
          <p:nvPr/>
        </p:nvSpPr>
        <p:spPr>
          <a:xfrm>
            <a:off x="6500826" y="5429264"/>
            <a:ext cx="476412" cy="369332"/>
          </a:xfrm>
          <a:prstGeom prst="rect">
            <a:avLst/>
          </a:prstGeom>
          <a:noFill/>
        </p:spPr>
        <p:txBody>
          <a:bodyPr wrap="none" rtlCol="0">
            <a:spAutoFit/>
          </a:bodyPr>
          <a:lstStyle/>
          <a:p>
            <a:r>
              <a:rPr lang="en-US" dirty="0" smtClean="0"/>
              <a:t>3,0</a:t>
            </a:r>
            <a:endParaRPr lang="en-GB" dirty="0"/>
          </a:p>
        </p:txBody>
      </p:sp>
      <p:sp>
        <p:nvSpPr>
          <p:cNvPr id="35" name="TextBox 34"/>
          <p:cNvSpPr txBox="1"/>
          <p:nvPr/>
        </p:nvSpPr>
        <p:spPr>
          <a:xfrm>
            <a:off x="7358082" y="5429264"/>
            <a:ext cx="476412" cy="369332"/>
          </a:xfrm>
          <a:prstGeom prst="rect">
            <a:avLst/>
          </a:prstGeom>
          <a:noFill/>
        </p:spPr>
        <p:txBody>
          <a:bodyPr wrap="none" rtlCol="0">
            <a:spAutoFit/>
          </a:bodyPr>
          <a:lstStyle/>
          <a:p>
            <a:r>
              <a:rPr lang="en-US" dirty="0" smtClean="0"/>
              <a:t>1,1</a:t>
            </a:r>
            <a:endParaRPr lang="en-GB" dirty="0"/>
          </a:p>
        </p:txBody>
      </p:sp>
      <p:graphicFrame>
        <p:nvGraphicFramePr>
          <p:cNvPr id="36" name="Object 35"/>
          <p:cNvGraphicFramePr>
            <a:graphicFrameLocks noChangeAspect="1"/>
          </p:cNvGraphicFramePr>
          <p:nvPr/>
        </p:nvGraphicFramePr>
        <p:xfrm>
          <a:off x="6429388" y="5929330"/>
          <a:ext cx="305048" cy="305048"/>
        </p:xfrm>
        <a:graphic>
          <a:graphicData uri="http://schemas.openxmlformats.org/presentationml/2006/ole">
            <p:oleObj spid="_x0000_s101383" name="Equation" r:id="rId9" imgW="126720" imgH="126720" progId="Equation.3">
              <p:embed/>
            </p:oleObj>
          </a:graphicData>
        </a:graphic>
      </p:graphicFrame>
      <p:graphicFrame>
        <p:nvGraphicFramePr>
          <p:cNvPr id="101384" name="Object 8"/>
          <p:cNvGraphicFramePr>
            <a:graphicFrameLocks noChangeAspect="1"/>
          </p:cNvGraphicFramePr>
          <p:nvPr/>
        </p:nvGraphicFramePr>
        <p:xfrm>
          <a:off x="7286644" y="5857892"/>
          <a:ext cx="700087" cy="396875"/>
        </p:xfrm>
        <a:graphic>
          <a:graphicData uri="http://schemas.openxmlformats.org/presentationml/2006/ole">
            <p:oleObj spid="_x0000_s101384" name="Equation" r:id="rId10" imgW="291960" imgH="164880" progId="Equation.3">
              <p:embed/>
            </p:oleObj>
          </a:graphicData>
        </a:graphic>
      </p:graphicFrame>
      <p:sp>
        <p:nvSpPr>
          <p:cNvPr id="38" name="TextBox 37"/>
          <p:cNvSpPr txBox="1"/>
          <p:nvPr/>
        </p:nvSpPr>
        <p:spPr>
          <a:xfrm>
            <a:off x="500034" y="2143116"/>
            <a:ext cx="327334" cy="369332"/>
          </a:xfrm>
          <a:prstGeom prst="rect">
            <a:avLst/>
          </a:prstGeom>
          <a:noFill/>
        </p:spPr>
        <p:txBody>
          <a:bodyPr wrap="square" rtlCol="0">
            <a:spAutoFit/>
          </a:bodyPr>
          <a:lstStyle/>
          <a:p>
            <a:r>
              <a:rPr lang="en-US" dirty="0" smtClean="0"/>
              <a:t>D</a:t>
            </a:r>
            <a:endParaRPr lang="en-GB" dirty="0"/>
          </a:p>
        </p:txBody>
      </p:sp>
      <p:sp>
        <p:nvSpPr>
          <p:cNvPr id="39" name="TextBox 38"/>
          <p:cNvSpPr txBox="1"/>
          <p:nvPr/>
        </p:nvSpPr>
        <p:spPr>
          <a:xfrm>
            <a:off x="1428728" y="1214422"/>
            <a:ext cx="308098" cy="369332"/>
          </a:xfrm>
          <a:prstGeom prst="rect">
            <a:avLst/>
          </a:prstGeom>
          <a:noFill/>
        </p:spPr>
        <p:txBody>
          <a:bodyPr wrap="none" rtlCol="0">
            <a:spAutoFit/>
          </a:bodyPr>
          <a:lstStyle/>
          <a:p>
            <a:r>
              <a:rPr lang="en-US" dirty="0" smtClean="0"/>
              <a:t>C</a:t>
            </a:r>
            <a:endParaRPr lang="en-GB" dirty="0"/>
          </a:p>
        </p:txBody>
      </p:sp>
      <p:graphicFrame>
        <p:nvGraphicFramePr>
          <p:cNvPr id="40" name="Object 39"/>
          <p:cNvGraphicFramePr>
            <a:graphicFrameLocks noChangeAspect="1"/>
          </p:cNvGraphicFramePr>
          <p:nvPr/>
        </p:nvGraphicFramePr>
        <p:xfrm>
          <a:off x="4514850" y="3321050"/>
          <a:ext cx="114300" cy="215900"/>
        </p:xfrm>
        <a:graphic>
          <a:graphicData uri="http://schemas.openxmlformats.org/presentationml/2006/ole">
            <p:oleObj spid="_x0000_s101385" name="Equation" r:id="rId11" imgW="114120" imgH="215640" progId="Equation.3">
              <p:embed/>
            </p:oleObj>
          </a:graphicData>
        </a:graphic>
      </p:graphicFrame>
      <p:sp>
        <p:nvSpPr>
          <p:cNvPr id="41" name="TextBox 40"/>
          <p:cNvSpPr txBox="1"/>
          <p:nvPr/>
        </p:nvSpPr>
        <p:spPr>
          <a:xfrm>
            <a:off x="4357686" y="5572140"/>
            <a:ext cx="500066" cy="369332"/>
          </a:xfrm>
          <a:prstGeom prst="rect">
            <a:avLst/>
          </a:prstGeom>
          <a:noFill/>
        </p:spPr>
        <p:txBody>
          <a:bodyPr wrap="square" rtlCol="1">
            <a:spAutoFit/>
          </a:bodyPr>
          <a:lstStyle/>
          <a:p>
            <a:r>
              <a:rPr lang="fa-IR" dirty="0" smtClean="0"/>
              <a:t>√</a:t>
            </a:r>
            <a:endParaRPr lang="fa-I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04664"/>
            <a:ext cx="6348918" cy="1200329"/>
          </a:xfrm>
          <a:prstGeom prst="rect">
            <a:avLst/>
          </a:prstGeom>
          <a:noFill/>
        </p:spPr>
        <p:txBody>
          <a:bodyPr wrap="none" rtlCol="0">
            <a:spAutoFit/>
          </a:bodyPr>
          <a:lstStyle/>
          <a:p>
            <a:r>
              <a:rPr lang="en-US" dirty="0" err="1" smtClean="0"/>
              <a:t>Lesseon</a:t>
            </a:r>
            <a:r>
              <a:rPr lang="en-US" dirty="0" smtClean="0"/>
              <a:t> 1:Nature can suck  (Sexual reproduction can change this )</a:t>
            </a:r>
          </a:p>
          <a:p>
            <a:r>
              <a:rPr lang="en-US" dirty="0" smtClean="0"/>
              <a:t>Lesson 2:If a strategy is strictly  dominated then it is not ES </a:t>
            </a:r>
          </a:p>
          <a:p>
            <a:r>
              <a:rPr lang="en-US" dirty="0" smtClean="0"/>
              <a:t>Strictly  dominated strategy.</a:t>
            </a:r>
          </a:p>
          <a:p>
            <a:r>
              <a:rPr lang="en-US" dirty="0" smtClean="0"/>
              <a:t> </a:t>
            </a:r>
            <a:endParaRPr lang="en-GB" dirty="0"/>
          </a:p>
        </p:txBody>
      </p:sp>
      <p:graphicFrame>
        <p:nvGraphicFramePr>
          <p:cNvPr id="4" name="Table 3"/>
          <p:cNvGraphicFramePr>
            <a:graphicFrameLocks noGrp="1"/>
          </p:cNvGraphicFramePr>
          <p:nvPr/>
        </p:nvGraphicFramePr>
        <p:xfrm>
          <a:off x="2411760" y="1844824"/>
          <a:ext cx="3600399" cy="1097280"/>
        </p:xfrm>
        <a:graphic>
          <a:graphicData uri="http://schemas.openxmlformats.org/drawingml/2006/table">
            <a:tbl>
              <a:tblPr firstRow="1" bandRow="1">
                <a:tableStyleId>{5940675A-B579-460E-94D1-54222C63F5DA}</a:tableStyleId>
              </a:tblPr>
              <a:tblGrid>
                <a:gridCol w="1200133"/>
                <a:gridCol w="1200133"/>
                <a:gridCol w="1200133"/>
              </a:tblGrid>
              <a:tr h="317755">
                <a:tc>
                  <a:txBody>
                    <a:bodyPr/>
                    <a:lstStyle/>
                    <a:p>
                      <a:endParaRPr lang="en-GB" dirty="0"/>
                    </a:p>
                  </a:txBody>
                  <a:tcPr/>
                </a:tc>
                <a:tc>
                  <a:txBody>
                    <a:bodyPr/>
                    <a:lstStyle/>
                    <a:p>
                      <a:endParaRPr lang="en-GB" dirty="0"/>
                    </a:p>
                  </a:txBody>
                  <a:tcPr/>
                </a:tc>
                <a:tc>
                  <a:txBody>
                    <a:bodyPr/>
                    <a:lstStyle/>
                    <a:p>
                      <a:endParaRPr lang="en-GB" dirty="0"/>
                    </a:p>
                  </a:txBody>
                  <a:tcPr/>
                </a:tc>
              </a:tr>
              <a:tr h="317755">
                <a:tc>
                  <a:txBody>
                    <a:bodyPr/>
                    <a:lstStyle/>
                    <a:p>
                      <a:endParaRPr lang="en-GB" dirty="0"/>
                    </a:p>
                  </a:txBody>
                  <a:tcPr/>
                </a:tc>
                <a:tc>
                  <a:txBody>
                    <a:bodyPr/>
                    <a:lstStyle/>
                    <a:p>
                      <a:endParaRPr lang="en-GB" dirty="0"/>
                    </a:p>
                  </a:txBody>
                  <a:tcPr/>
                </a:tc>
                <a:tc>
                  <a:txBody>
                    <a:bodyPr/>
                    <a:lstStyle/>
                    <a:p>
                      <a:endParaRPr lang="en-GB" dirty="0"/>
                    </a:p>
                  </a:txBody>
                  <a:tcPr/>
                </a:tc>
              </a:tr>
              <a:tr h="317755">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5" name="TextBox 4"/>
          <p:cNvSpPr txBox="1"/>
          <p:nvPr/>
        </p:nvSpPr>
        <p:spPr>
          <a:xfrm>
            <a:off x="1979712" y="1844824"/>
            <a:ext cx="295274" cy="369332"/>
          </a:xfrm>
          <a:prstGeom prst="rect">
            <a:avLst/>
          </a:prstGeom>
          <a:noFill/>
        </p:spPr>
        <p:txBody>
          <a:bodyPr wrap="none" rtlCol="0">
            <a:spAutoFit/>
          </a:bodyPr>
          <a:lstStyle/>
          <a:p>
            <a:r>
              <a:rPr lang="en-US" dirty="0" smtClean="0"/>
              <a:t>a</a:t>
            </a:r>
            <a:endParaRPr lang="en-GB" dirty="0"/>
          </a:p>
        </p:txBody>
      </p:sp>
      <p:sp>
        <p:nvSpPr>
          <p:cNvPr id="6" name="TextBox 5"/>
          <p:cNvSpPr txBox="1"/>
          <p:nvPr/>
        </p:nvSpPr>
        <p:spPr>
          <a:xfrm>
            <a:off x="1979712" y="2204864"/>
            <a:ext cx="306494" cy="369332"/>
          </a:xfrm>
          <a:prstGeom prst="rect">
            <a:avLst/>
          </a:prstGeom>
          <a:noFill/>
        </p:spPr>
        <p:txBody>
          <a:bodyPr wrap="none" rtlCol="0">
            <a:spAutoFit/>
          </a:bodyPr>
          <a:lstStyle/>
          <a:p>
            <a:r>
              <a:rPr lang="en-US" dirty="0" smtClean="0"/>
              <a:t>b</a:t>
            </a:r>
            <a:endParaRPr lang="en-GB" dirty="0"/>
          </a:p>
        </p:txBody>
      </p:sp>
      <p:sp>
        <p:nvSpPr>
          <p:cNvPr id="7" name="TextBox 6"/>
          <p:cNvSpPr txBox="1"/>
          <p:nvPr/>
        </p:nvSpPr>
        <p:spPr>
          <a:xfrm>
            <a:off x="1979712" y="2564904"/>
            <a:ext cx="282450" cy="369332"/>
          </a:xfrm>
          <a:prstGeom prst="rect">
            <a:avLst/>
          </a:prstGeom>
          <a:noFill/>
        </p:spPr>
        <p:txBody>
          <a:bodyPr wrap="none" rtlCol="0">
            <a:spAutoFit/>
          </a:bodyPr>
          <a:lstStyle/>
          <a:p>
            <a:r>
              <a:rPr lang="en-US" dirty="0" smtClean="0"/>
              <a:t>c</a:t>
            </a:r>
            <a:endParaRPr lang="en-GB" dirty="0"/>
          </a:p>
        </p:txBody>
      </p:sp>
      <p:sp>
        <p:nvSpPr>
          <p:cNvPr id="8" name="TextBox 7"/>
          <p:cNvSpPr txBox="1"/>
          <p:nvPr/>
        </p:nvSpPr>
        <p:spPr>
          <a:xfrm>
            <a:off x="2627784" y="1412776"/>
            <a:ext cx="295274" cy="369332"/>
          </a:xfrm>
          <a:prstGeom prst="rect">
            <a:avLst/>
          </a:prstGeom>
          <a:noFill/>
        </p:spPr>
        <p:txBody>
          <a:bodyPr wrap="none" rtlCol="0">
            <a:spAutoFit/>
          </a:bodyPr>
          <a:lstStyle/>
          <a:p>
            <a:r>
              <a:rPr lang="en-US" dirty="0" smtClean="0"/>
              <a:t>a</a:t>
            </a:r>
            <a:endParaRPr lang="en-GB" dirty="0"/>
          </a:p>
        </p:txBody>
      </p:sp>
      <p:sp>
        <p:nvSpPr>
          <p:cNvPr id="9" name="TextBox 8"/>
          <p:cNvSpPr txBox="1"/>
          <p:nvPr/>
        </p:nvSpPr>
        <p:spPr>
          <a:xfrm>
            <a:off x="3851920" y="1412776"/>
            <a:ext cx="306494" cy="369332"/>
          </a:xfrm>
          <a:prstGeom prst="rect">
            <a:avLst/>
          </a:prstGeom>
          <a:noFill/>
        </p:spPr>
        <p:txBody>
          <a:bodyPr wrap="none" rtlCol="0">
            <a:spAutoFit/>
          </a:bodyPr>
          <a:lstStyle/>
          <a:p>
            <a:r>
              <a:rPr lang="en-US" dirty="0" smtClean="0"/>
              <a:t>b</a:t>
            </a:r>
            <a:endParaRPr lang="en-GB" dirty="0"/>
          </a:p>
        </p:txBody>
      </p:sp>
      <p:sp>
        <p:nvSpPr>
          <p:cNvPr id="10" name="TextBox 9"/>
          <p:cNvSpPr txBox="1"/>
          <p:nvPr/>
        </p:nvSpPr>
        <p:spPr>
          <a:xfrm>
            <a:off x="5220072" y="1412776"/>
            <a:ext cx="282450" cy="369332"/>
          </a:xfrm>
          <a:prstGeom prst="rect">
            <a:avLst/>
          </a:prstGeom>
          <a:noFill/>
        </p:spPr>
        <p:txBody>
          <a:bodyPr wrap="none" rtlCol="0">
            <a:spAutoFit/>
          </a:bodyPr>
          <a:lstStyle/>
          <a:p>
            <a:r>
              <a:rPr lang="en-US" dirty="0" smtClean="0"/>
              <a:t>c</a:t>
            </a:r>
            <a:endParaRPr lang="en-GB" dirty="0"/>
          </a:p>
        </p:txBody>
      </p:sp>
      <p:sp>
        <p:nvSpPr>
          <p:cNvPr id="11" name="TextBox 10"/>
          <p:cNvSpPr txBox="1"/>
          <p:nvPr/>
        </p:nvSpPr>
        <p:spPr>
          <a:xfrm>
            <a:off x="2627784" y="1844824"/>
            <a:ext cx="476412" cy="369332"/>
          </a:xfrm>
          <a:prstGeom prst="rect">
            <a:avLst/>
          </a:prstGeom>
          <a:noFill/>
        </p:spPr>
        <p:txBody>
          <a:bodyPr wrap="none" rtlCol="0">
            <a:spAutoFit/>
          </a:bodyPr>
          <a:lstStyle/>
          <a:p>
            <a:r>
              <a:rPr lang="en-US" dirty="0" smtClean="0"/>
              <a:t>2,2</a:t>
            </a:r>
            <a:endParaRPr lang="en-GB" dirty="0"/>
          </a:p>
        </p:txBody>
      </p:sp>
      <p:sp>
        <p:nvSpPr>
          <p:cNvPr id="12" name="TextBox 11"/>
          <p:cNvSpPr txBox="1"/>
          <p:nvPr/>
        </p:nvSpPr>
        <p:spPr>
          <a:xfrm>
            <a:off x="3923928" y="1844824"/>
            <a:ext cx="476412" cy="369332"/>
          </a:xfrm>
          <a:prstGeom prst="rect">
            <a:avLst/>
          </a:prstGeom>
          <a:noFill/>
        </p:spPr>
        <p:txBody>
          <a:bodyPr wrap="none" rtlCol="0">
            <a:spAutoFit/>
          </a:bodyPr>
          <a:lstStyle/>
          <a:p>
            <a:r>
              <a:rPr lang="en-US" dirty="0" smtClean="0"/>
              <a:t>0,0</a:t>
            </a:r>
            <a:endParaRPr lang="en-GB" dirty="0"/>
          </a:p>
        </p:txBody>
      </p:sp>
      <p:sp>
        <p:nvSpPr>
          <p:cNvPr id="13" name="TextBox 12"/>
          <p:cNvSpPr txBox="1"/>
          <p:nvPr/>
        </p:nvSpPr>
        <p:spPr>
          <a:xfrm>
            <a:off x="5148064" y="1844824"/>
            <a:ext cx="476412" cy="369332"/>
          </a:xfrm>
          <a:prstGeom prst="rect">
            <a:avLst/>
          </a:prstGeom>
          <a:noFill/>
        </p:spPr>
        <p:txBody>
          <a:bodyPr wrap="none" rtlCol="0">
            <a:spAutoFit/>
          </a:bodyPr>
          <a:lstStyle/>
          <a:p>
            <a:r>
              <a:rPr lang="en-US" dirty="0" smtClean="0"/>
              <a:t>0,0</a:t>
            </a:r>
            <a:endParaRPr lang="en-GB" dirty="0"/>
          </a:p>
        </p:txBody>
      </p:sp>
      <p:sp>
        <p:nvSpPr>
          <p:cNvPr id="14" name="TextBox 13"/>
          <p:cNvSpPr txBox="1"/>
          <p:nvPr/>
        </p:nvSpPr>
        <p:spPr>
          <a:xfrm>
            <a:off x="2699792" y="2204864"/>
            <a:ext cx="476412" cy="369332"/>
          </a:xfrm>
          <a:prstGeom prst="rect">
            <a:avLst/>
          </a:prstGeom>
          <a:noFill/>
        </p:spPr>
        <p:txBody>
          <a:bodyPr wrap="none" rtlCol="0">
            <a:spAutoFit/>
          </a:bodyPr>
          <a:lstStyle/>
          <a:p>
            <a:r>
              <a:rPr lang="en-US" dirty="0" smtClean="0"/>
              <a:t>0,0</a:t>
            </a:r>
            <a:endParaRPr lang="en-GB" dirty="0"/>
          </a:p>
        </p:txBody>
      </p:sp>
      <p:sp>
        <p:nvSpPr>
          <p:cNvPr id="15" name="TextBox 14"/>
          <p:cNvSpPr txBox="1"/>
          <p:nvPr/>
        </p:nvSpPr>
        <p:spPr>
          <a:xfrm>
            <a:off x="2699792" y="2564904"/>
            <a:ext cx="476412" cy="369332"/>
          </a:xfrm>
          <a:prstGeom prst="rect">
            <a:avLst/>
          </a:prstGeom>
          <a:noFill/>
        </p:spPr>
        <p:txBody>
          <a:bodyPr wrap="none" rtlCol="0">
            <a:spAutoFit/>
          </a:bodyPr>
          <a:lstStyle/>
          <a:p>
            <a:r>
              <a:rPr lang="en-US" dirty="0" smtClean="0"/>
              <a:t>0,0</a:t>
            </a:r>
            <a:endParaRPr lang="en-GB" dirty="0"/>
          </a:p>
        </p:txBody>
      </p:sp>
      <p:sp>
        <p:nvSpPr>
          <p:cNvPr id="16" name="TextBox 15"/>
          <p:cNvSpPr txBox="1"/>
          <p:nvPr/>
        </p:nvSpPr>
        <p:spPr>
          <a:xfrm>
            <a:off x="3851920" y="2204864"/>
            <a:ext cx="792088" cy="369332"/>
          </a:xfrm>
          <a:prstGeom prst="rect">
            <a:avLst/>
          </a:prstGeom>
          <a:noFill/>
        </p:spPr>
        <p:txBody>
          <a:bodyPr wrap="square" rtlCol="0">
            <a:spAutoFit/>
          </a:bodyPr>
          <a:lstStyle/>
          <a:p>
            <a:r>
              <a:rPr lang="en-US" dirty="0" smtClean="0"/>
              <a:t>0,0</a:t>
            </a:r>
            <a:endParaRPr lang="en-GB" dirty="0"/>
          </a:p>
        </p:txBody>
      </p:sp>
      <p:sp>
        <p:nvSpPr>
          <p:cNvPr id="17" name="TextBox 16"/>
          <p:cNvSpPr txBox="1"/>
          <p:nvPr/>
        </p:nvSpPr>
        <p:spPr>
          <a:xfrm>
            <a:off x="5220072" y="2564904"/>
            <a:ext cx="476412" cy="369332"/>
          </a:xfrm>
          <a:prstGeom prst="rect">
            <a:avLst/>
          </a:prstGeom>
          <a:noFill/>
        </p:spPr>
        <p:txBody>
          <a:bodyPr wrap="none" rtlCol="0">
            <a:spAutoFit/>
          </a:bodyPr>
          <a:lstStyle/>
          <a:p>
            <a:r>
              <a:rPr lang="en-US" dirty="0" smtClean="0"/>
              <a:t>0,0</a:t>
            </a:r>
            <a:endParaRPr lang="en-GB" dirty="0"/>
          </a:p>
        </p:txBody>
      </p:sp>
      <p:sp>
        <p:nvSpPr>
          <p:cNvPr id="18" name="TextBox 17"/>
          <p:cNvSpPr txBox="1"/>
          <p:nvPr/>
        </p:nvSpPr>
        <p:spPr>
          <a:xfrm>
            <a:off x="3923928" y="2564904"/>
            <a:ext cx="476412" cy="369332"/>
          </a:xfrm>
          <a:prstGeom prst="rect">
            <a:avLst/>
          </a:prstGeom>
          <a:noFill/>
        </p:spPr>
        <p:txBody>
          <a:bodyPr wrap="none" rtlCol="0">
            <a:spAutoFit/>
          </a:bodyPr>
          <a:lstStyle/>
          <a:p>
            <a:r>
              <a:rPr lang="en-US" dirty="0" smtClean="0"/>
              <a:t>1,1</a:t>
            </a:r>
            <a:endParaRPr lang="en-GB" dirty="0"/>
          </a:p>
        </p:txBody>
      </p:sp>
      <p:sp>
        <p:nvSpPr>
          <p:cNvPr id="19" name="TextBox 18"/>
          <p:cNvSpPr txBox="1"/>
          <p:nvPr/>
        </p:nvSpPr>
        <p:spPr>
          <a:xfrm>
            <a:off x="5148064" y="2204864"/>
            <a:ext cx="476412" cy="369332"/>
          </a:xfrm>
          <a:prstGeom prst="rect">
            <a:avLst/>
          </a:prstGeom>
          <a:noFill/>
        </p:spPr>
        <p:txBody>
          <a:bodyPr wrap="none" rtlCol="0">
            <a:spAutoFit/>
          </a:bodyPr>
          <a:lstStyle/>
          <a:p>
            <a:r>
              <a:rPr lang="en-US" dirty="0" smtClean="0"/>
              <a:t>1,1</a:t>
            </a:r>
            <a:endParaRPr lang="en-GB" dirty="0"/>
          </a:p>
        </p:txBody>
      </p:sp>
      <p:sp>
        <p:nvSpPr>
          <p:cNvPr id="20" name="TextBox 19"/>
          <p:cNvSpPr txBox="1"/>
          <p:nvPr/>
        </p:nvSpPr>
        <p:spPr>
          <a:xfrm>
            <a:off x="827584" y="3284984"/>
            <a:ext cx="1070486" cy="369332"/>
          </a:xfrm>
          <a:prstGeom prst="rect">
            <a:avLst/>
          </a:prstGeom>
          <a:noFill/>
        </p:spPr>
        <p:txBody>
          <a:bodyPr wrap="none" rtlCol="0">
            <a:spAutoFit/>
          </a:bodyPr>
          <a:lstStyle/>
          <a:p>
            <a:r>
              <a:rPr lang="en-US" dirty="0" smtClean="0"/>
              <a:t>Is   c   ES?</a:t>
            </a:r>
            <a:endParaRPr lang="en-GB" dirty="0"/>
          </a:p>
        </p:txBody>
      </p:sp>
      <p:sp>
        <p:nvSpPr>
          <p:cNvPr id="22" name="TextBox 21"/>
          <p:cNvSpPr txBox="1"/>
          <p:nvPr/>
        </p:nvSpPr>
        <p:spPr>
          <a:xfrm>
            <a:off x="785786" y="4143380"/>
            <a:ext cx="898579" cy="369332"/>
          </a:xfrm>
          <a:prstGeom prst="rect">
            <a:avLst/>
          </a:prstGeom>
          <a:noFill/>
        </p:spPr>
        <p:txBody>
          <a:bodyPr wrap="none" rtlCol="0">
            <a:spAutoFit/>
          </a:bodyPr>
          <a:lstStyle/>
          <a:p>
            <a:r>
              <a:rPr lang="en-US" dirty="0" smtClean="0"/>
              <a:t>c   </a:t>
            </a:r>
            <a:r>
              <a:rPr lang="en-US" dirty="0" err="1" smtClean="0"/>
              <a:t>vs</a:t>
            </a:r>
            <a:r>
              <a:rPr lang="en-US" dirty="0" smtClean="0"/>
              <a:t>     </a:t>
            </a:r>
            <a:endParaRPr lang="en-GB" dirty="0"/>
          </a:p>
        </p:txBody>
      </p:sp>
      <p:graphicFrame>
        <p:nvGraphicFramePr>
          <p:cNvPr id="100353" name="Object 1"/>
          <p:cNvGraphicFramePr>
            <a:graphicFrameLocks noChangeAspect="1"/>
          </p:cNvGraphicFramePr>
          <p:nvPr/>
        </p:nvGraphicFramePr>
        <p:xfrm>
          <a:off x="1871663" y="4149725"/>
          <a:ext cx="4365625" cy="407988"/>
        </p:xfrm>
        <a:graphic>
          <a:graphicData uri="http://schemas.openxmlformats.org/presentationml/2006/ole">
            <p:oleObj spid="_x0000_s100353" name="Equation" r:id="rId3" imgW="2184120" imgH="203040" progId="Equation.3">
              <p:embed/>
            </p:oleObj>
          </a:graphicData>
        </a:graphic>
      </p:graphicFrame>
      <p:sp>
        <p:nvSpPr>
          <p:cNvPr id="24" name="TextBox 23"/>
          <p:cNvSpPr txBox="1"/>
          <p:nvPr/>
        </p:nvSpPr>
        <p:spPr>
          <a:xfrm>
            <a:off x="857224" y="4786322"/>
            <a:ext cx="816827" cy="369332"/>
          </a:xfrm>
          <a:prstGeom prst="rect">
            <a:avLst/>
          </a:prstGeom>
          <a:noFill/>
        </p:spPr>
        <p:txBody>
          <a:bodyPr wrap="none" rtlCol="0">
            <a:spAutoFit/>
          </a:bodyPr>
          <a:lstStyle/>
          <a:p>
            <a:r>
              <a:rPr lang="en-US" dirty="0" smtClean="0"/>
              <a:t>b    </a:t>
            </a:r>
            <a:r>
              <a:rPr lang="en-US" dirty="0" err="1" smtClean="0"/>
              <a:t>vs</a:t>
            </a:r>
            <a:r>
              <a:rPr lang="en-US" dirty="0" smtClean="0"/>
              <a:t>  </a:t>
            </a:r>
            <a:endParaRPr lang="en-GB" dirty="0"/>
          </a:p>
        </p:txBody>
      </p:sp>
      <p:graphicFrame>
        <p:nvGraphicFramePr>
          <p:cNvPr id="100354" name="Object 2"/>
          <p:cNvGraphicFramePr>
            <a:graphicFrameLocks noChangeAspect="1"/>
          </p:cNvGraphicFramePr>
          <p:nvPr/>
        </p:nvGraphicFramePr>
        <p:xfrm>
          <a:off x="1870075" y="4797425"/>
          <a:ext cx="4746625" cy="407988"/>
        </p:xfrm>
        <a:graphic>
          <a:graphicData uri="http://schemas.openxmlformats.org/presentationml/2006/ole">
            <p:oleObj spid="_x0000_s100354" name="Equation" r:id="rId4" imgW="2374560" imgH="203040" progId="Equation.3">
              <p:embed/>
            </p:oleObj>
          </a:graphicData>
        </a:graphic>
      </p:graphicFrame>
      <p:sp>
        <p:nvSpPr>
          <p:cNvPr id="25" name="Date Placeholder 24"/>
          <p:cNvSpPr>
            <a:spLocks noGrp="1"/>
          </p:cNvSpPr>
          <p:nvPr>
            <p:ph type="dt" sz="half" idx="10"/>
          </p:nvPr>
        </p:nvSpPr>
        <p:spPr/>
        <p:txBody>
          <a:bodyPr/>
          <a:lstStyle/>
          <a:p>
            <a:fld id="{AA965B1A-D89F-4116-9C00-9219FF694817}" type="datetime1">
              <a:rPr lang="en-GB" smtClean="0"/>
              <a:pPr/>
              <a:t>01/12/2013</a:t>
            </a:fld>
            <a:endParaRPr lang="en-GB"/>
          </a:p>
        </p:txBody>
      </p:sp>
      <p:sp>
        <p:nvSpPr>
          <p:cNvPr id="26" name="Slide Number Placeholder 25"/>
          <p:cNvSpPr>
            <a:spLocks noGrp="1"/>
          </p:cNvSpPr>
          <p:nvPr>
            <p:ph type="sldNum" sz="quarter" idx="12"/>
          </p:nvPr>
        </p:nvSpPr>
        <p:spPr/>
        <p:txBody>
          <a:bodyPr/>
          <a:lstStyle/>
          <a:p>
            <a:fld id="{1AC99574-BD32-4BAE-A6F6-2684FFE94A8F}" type="slidenum">
              <a:rPr lang="en-GB" smtClean="0"/>
              <a:pPr/>
              <a:t>86</a:t>
            </a:fld>
            <a:endParaRPr lang="en-GB"/>
          </a:p>
        </p:txBody>
      </p:sp>
      <p:sp>
        <p:nvSpPr>
          <p:cNvPr id="28" name="TextBox 27"/>
          <p:cNvSpPr txBox="1"/>
          <p:nvPr/>
        </p:nvSpPr>
        <p:spPr>
          <a:xfrm>
            <a:off x="5929322" y="4429132"/>
            <a:ext cx="352982" cy="523220"/>
          </a:xfrm>
          <a:prstGeom prst="rect">
            <a:avLst/>
          </a:prstGeom>
          <a:noFill/>
        </p:spPr>
        <p:txBody>
          <a:bodyPr wrap="none" rtlCol="1">
            <a:spAutoFit/>
          </a:bodyPr>
          <a:lstStyle/>
          <a:p>
            <a:r>
              <a:rPr lang="fa-IR" sz="2800" dirty="0" smtClean="0"/>
              <a:t>^</a:t>
            </a:r>
            <a:endParaRPr lang="fa-IR" sz="2800" dirty="0"/>
          </a:p>
        </p:txBody>
      </p:sp>
      <p:cxnSp>
        <p:nvCxnSpPr>
          <p:cNvPr id="34" name="Straight Connector 33"/>
          <p:cNvCxnSpPr/>
          <p:nvPr/>
        </p:nvCxnSpPr>
        <p:spPr>
          <a:xfrm>
            <a:off x="2571736" y="1928802"/>
            <a:ext cx="285752"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929058" y="2857496"/>
            <a:ext cx="285752"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214942" y="2500306"/>
            <a:ext cx="142876"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3025562" y="1760728"/>
            <a:ext cx="12540" cy="34868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5485242" y="2372882"/>
            <a:ext cx="2452" cy="25730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43372" y="2857496"/>
            <a:ext cx="214314" cy="158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476672"/>
            <a:ext cx="6032742" cy="2031325"/>
          </a:xfrm>
          <a:prstGeom prst="rect">
            <a:avLst/>
          </a:prstGeom>
          <a:noFill/>
        </p:spPr>
        <p:txBody>
          <a:bodyPr wrap="none" rtlCol="0">
            <a:spAutoFit/>
          </a:bodyPr>
          <a:lstStyle/>
          <a:p>
            <a:r>
              <a:rPr lang="en-US" dirty="0" smtClean="0"/>
              <a:t>b  will grow from small proportion      to ½</a:t>
            </a:r>
          </a:p>
          <a:p>
            <a:r>
              <a:rPr lang="en-US" dirty="0" smtClean="0"/>
              <a:t>Note  b the invader is itself not ES but it still avoids dying out </a:t>
            </a:r>
          </a:p>
          <a:p>
            <a:r>
              <a:rPr lang="en-US" dirty="0" smtClean="0"/>
              <a:t>Is c a NE?</a:t>
            </a:r>
          </a:p>
          <a:p>
            <a:r>
              <a:rPr lang="en-US" dirty="0" smtClean="0"/>
              <a:t>No because b is a profitable deviation </a:t>
            </a:r>
          </a:p>
          <a:p>
            <a:r>
              <a:rPr lang="en-US" dirty="0" smtClean="0"/>
              <a:t> Lesson : If (</a:t>
            </a:r>
            <a:r>
              <a:rPr lang="en-US" dirty="0" err="1" smtClean="0"/>
              <a:t>s,s</a:t>
            </a:r>
            <a:r>
              <a:rPr lang="en-US" dirty="0" smtClean="0"/>
              <a:t>) is not NE.</a:t>
            </a:r>
          </a:p>
          <a:p>
            <a:r>
              <a:rPr lang="en-US" dirty="0" smtClean="0"/>
              <a:t>Then s is not ES                         If s is ES                  (</a:t>
            </a:r>
            <a:r>
              <a:rPr lang="en-US" dirty="0" err="1" smtClean="0"/>
              <a:t>s,s</a:t>
            </a:r>
            <a:r>
              <a:rPr lang="en-US" dirty="0" smtClean="0"/>
              <a:t>) is NE </a:t>
            </a:r>
          </a:p>
          <a:p>
            <a:endParaRPr lang="en-GB" dirty="0"/>
          </a:p>
        </p:txBody>
      </p:sp>
      <p:graphicFrame>
        <p:nvGraphicFramePr>
          <p:cNvPr id="93185" name="Object 1"/>
          <p:cNvGraphicFramePr>
            <a:graphicFrameLocks noChangeAspect="1"/>
          </p:cNvGraphicFramePr>
          <p:nvPr/>
        </p:nvGraphicFramePr>
        <p:xfrm>
          <a:off x="3995936" y="548680"/>
          <a:ext cx="232792" cy="232792"/>
        </p:xfrm>
        <a:graphic>
          <a:graphicData uri="http://schemas.openxmlformats.org/presentationml/2006/ole">
            <p:oleObj spid="_x0000_s93185" name="Equation" r:id="rId3" imgW="126720" imgH="126720" progId="Equation.3">
              <p:embed/>
            </p:oleObj>
          </a:graphicData>
        </a:graphic>
      </p:graphicFrame>
      <p:cxnSp>
        <p:nvCxnSpPr>
          <p:cNvPr id="6" name="Straight Arrow Connector 5"/>
          <p:cNvCxnSpPr/>
          <p:nvPr/>
        </p:nvCxnSpPr>
        <p:spPr>
          <a:xfrm>
            <a:off x="2627784" y="1988840"/>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483768" y="1988840"/>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99992" y="1916832"/>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43608" y="2708920"/>
            <a:ext cx="295274" cy="369332"/>
          </a:xfrm>
          <a:prstGeom prst="rect">
            <a:avLst/>
          </a:prstGeom>
          <a:noFill/>
        </p:spPr>
        <p:txBody>
          <a:bodyPr wrap="none" rtlCol="0">
            <a:spAutoFit/>
          </a:bodyPr>
          <a:lstStyle/>
          <a:p>
            <a:r>
              <a:rPr lang="en-US" dirty="0" smtClean="0"/>
              <a:t>a</a:t>
            </a:r>
            <a:endParaRPr lang="en-GB" dirty="0"/>
          </a:p>
        </p:txBody>
      </p:sp>
      <p:sp>
        <p:nvSpPr>
          <p:cNvPr id="14" name="TextBox 13"/>
          <p:cNvSpPr txBox="1"/>
          <p:nvPr/>
        </p:nvSpPr>
        <p:spPr>
          <a:xfrm>
            <a:off x="1043608" y="3284984"/>
            <a:ext cx="306494" cy="369332"/>
          </a:xfrm>
          <a:prstGeom prst="rect">
            <a:avLst/>
          </a:prstGeom>
          <a:noFill/>
        </p:spPr>
        <p:txBody>
          <a:bodyPr wrap="none" rtlCol="0">
            <a:spAutoFit/>
          </a:bodyPr>
          <a:lstStyle/>
          <a:p>
            <a:r>
              <a:rPr lang="en-US" dirty="0" smtClean="0"/>
              <a:t>b</a:t>
            </a:r>
            <a:endParaRPr lang="en-GB" dirty="0"/>
          </a:p>
        </p:txBody>
      </p:sp>
      <p:sp>
        <p:nvSpPr>
          <p:cNvPr id="15" name="TextBox 14"/>
          <p:cNvSpPr txBox="1"/>
          <p:nvPr/>
        </p:nvSpPr>
        <p:spPr>
          <a:xfrm>
            <a:off x="1619672" y="2420888"/>
            <a:ext cx="295274" cy="369332"/>
          </a:xfrm>
          <a:prstGeom prst="rect">
            <a:avLst/>
          </a:prstGeom>
          <a:noFill/>
        </p:spPr>
        <p:txBody>
          <a:bodyPr wrap="none" rtlCol="0">
            <a:spAutoFit/>
          </a:bodyPr>
          <a:lstStyle/>
          <a:p>
            <a:r>
              <a:rPr lang="en-US" dirty="0" smtClean="0"/>
              <a:t>a</a:t>
            </a:r>
            <a:endParaRPr lang="en-GB" dirty="0"/>
          </a:p>
        </p:txBody>
      </p:sp>
      <p:sp>
        <p:nvSpPr>
          <p:cNvPr id="16" name="TextBox 15"/>
          <p:cNvSpPr txBox="1"/>
          <p:nvPr/>
        </p:nvSpPr>
        <p:spPr>
          <a:xfrm>
            <a:off x="2843808" y="2420888"/>
            <a:ext cx="306494" cy="369332"/>
          </a:xfrm>
          <a:prstGeom prst="rect">
            <a:avLst/>
          </a:prstGeom>
          <a:noFill/>
        </p:spPr>
        <p:txBody>
          <a:bodyPr wrap="none" rtlCol="0">
            <a:spAutoFit/>
          </a:bodyPr>
          <a:lstStyle/>
          <a:p>
            <a:r>
              <a:rPr lang="en-US" dirty="0" smtClean="0"/>
              <a:t>b</a:t>
            </a:r>
            <a:endParaRPr lang="en-GB" dirty="0"/>
          </a:p>
        </p:txBody>
      </p:sp>
      <p:graphicFrame>
        <p:nvGraphicFramePr>
          <p:cNvPr id="17" name="Table 16"/>
          <p:cNvGraphicFramePr>
            <a:graphicFrameLocks noGrp="1"/>
          </p:cNvGraphicFramePr>
          <p:nvPr/>
        </p:nvGraphicFramePr>
        <p:xfrm>
          <a:off x="1403648" y="2780928"/>
          <a:ext cx="2376264" cy="862386"/>
        </p:xfrm>
        <a:graphic>
          <a:graphicData uri="http://schemas.openxmlformats.org/drawingml/2006/table">
            <a:tbl>
              <a:tblPr firstRow="1" bandRow="1">
                <a:tableStyleId>{5940675A-B579-460E-94D1-54222C63F5DA}</a:tableStyleId>
              </a:tblPr>
              <a:tblGrid>
                <a:gridCol w="1188132"/>
                <a:gridCol w="1188132"/>
              </a:tblGrid>
              <a:tr h="329756">
                <a:tc>
                  <a:txBody>
                    <a:bodyPr/>
                    <a:lstStyle/>
                    <a:p>
                      <a:endParaRPr lang="en-GB" dirty="0"/>
                    </a:p>
                  </a:txBody>
                  <a:tcPr/>
                </a:tc>
                <a:tc>
                  <a:txBody>
                    <a:bodyPr/>
                    <a:lstStyle/>
                    <a:p>
                      <a:endParaRPr lang="en-GB"/>
                    </a:p>
                  </a:txBody>
                  <a:tcPr/>
                </a:tc>
              </a:tr>
              <a:tr h="496626">
                <a:tc>
                  <a:txBody>
                    <a:bodyPr/>
                    <a:lstStyle/>
                    <a:p>
                      <a:endParaRPr lang="en-GB" dirty="0"/>
                    </a:p>
                  </a:txBody>
                  <a:tcPr/>
                </a:tc>
                <a:tc>
                  <a:txBody>
                    <a:bodyPr/>
                    <a:lstStyle/>
                    <a:p>
                      <a:endParaRPr lang="en-GB" dirty="0"/>
                    </a:p>
                  </a:txBody>
                  <a:tcPr/>
                </a:tc>
              </a:tr>
            </a:tbl>
          </a:graphicData>
        </a:graphic>
      </p:graphicFrame>
      <p:sp>
        <p:nvSpPr>
          <p:cNvPr id="18" name="TextBox 17"/>
          <p:cNvSpPr txBox="1"/>
          <p:nvPr/>
        </p:nvSpPr>
        <p:spPr>
          <a:xfrm>
            <a:off x="1835696" y="2780928"/>
            <a:ext cx="476412" cy="369332"/>
          </a:xfrm>
          <a:prstGeom prst="rect">
            <a:avLst/>
          </a:prstGeom>
          <a:noFill/>
        </p:spPr>
        <p:txBody>
          <a:bodyPr wrap="none" rtlCol="0">
            <a:spAutoFit/>
          </a:bodyPr>
          <a:lstStyle/>
          <a:p>
            <a:r>
              <a:rPr lang="en-US" dirty="0" smtClean="0"/>
              <a:t>1,1</a:t>
            </a:r>
            <a:endParaRPr lang="en-GB" dirty="0"/>
          </a:p>
        </p:txBody>
      </p:sp>
      <p:sp>
        <p:nvSpPr>
          <p:cNvPr id="19" name="TextBox 18"/>
          <p:cNvSpPr txBox="1"/>
          <p:nvPr/>
        </p:nvSpPr>
        <p:spPr>
          <a:xfrm>
            <a:off x="2915816" y="2780928"/>
            <a:ext cx="476412" cy="369332"/>
          </a:xfrm>
          <a:prstGeom prst="rect">
            <a:avLst/>
          </a:prstGeom>
          <a:noFill/>
        </p:spPr>
        <p:txBody>
          <a:bodyPr wrap="none" rtlCol="0">
            <a:spAutoFit/>
          </a:bodyPr>
          <a:lstStyle/>
          <a:p>
            <a:r>
              <a:rPr lang="en-US" dirty="0" smtClean="0"/>
              <a:t>0,0</a:t>
            </a:r>
            <a:endParaRPr lang="en-GB" dirty="0"/>
          </a:p>
        </p:txBody>
      </p:sp>
      <p:sp>
        <p:nvSpPr>
          <p:cNvPr id="20" name="TextBox 19"/>
          <p:cNvSpPr txBox="1"/>
          <p:nvPr/>
        </p:nvSpPr>
        <p:spPr>
          <a:xfrm>
            <a:off x="1763688" y="3140968"/>
            <a:ext cx="476412" cy="369332"/>
          </a:xfrm>
          <a:prstGeom prst="rect">
            <a:avLst/>
          </a:prstGeom>
          <a:noFill/>
        </p:spPr>
        <p:txBody>
          <a:bodyPr wrap="none" rtlCol="0">
            <a:spAutoFit/>
          </a:bodyPr>
          <a:lstStyle/>
          <a:p>
            <a:r>
              <a:rPr lang="en-US" dirty="0" smtClean="0"/>
              <a:t>0,0</a:t>
            </a:r>
            <a:endParaRPr lang="en-GB" dirty="0"/>
          </a:p>
        </p:txBody>
      </p:sp>
      <p:sp>
        <p:nvSpPr>
          <p:cNvPr id="21" name="TextBox 20"/>
          <p:cNvSpPr txBox="1"/>
          <p:nvPr/>
        </p:nvSpPr>
        <p:spPr>
          <a:xfrm>
            <a:off x="2843808" y="3068960"/>
            <a:ext cx="476412" cy="369332"/>
          </a:xfrm>
          <a:prstGeom prst="rect">
            <a:avLst/>
          </a:prstGeom>
          <a:noFill/>
        </p:spPr>
        <p:txBody>
          <a:bodyPr wrap="none" rtlCol="0">
            <a:spAutoFit/>
          </a:bodyPr>
          <a:lstStyle/>
          <a:p>
            <a:r>
              <a:rPr lang="en-US" dirty="0" smtClean="0"/>
              <a:t>0,0</a:t>
            </a:r>
            <a:endParaRPr lang="en-GB" dirty="0"/>
          </a:p>
        </p:txBody>
      </p:sp>
      <p:cxnSp>
        <p:nvCxnSpPr>
          <p:cNvPr id="25" name="Straight Connector 24"/>
          <p:cNvCxnSpPr/>
          <p:nvPr/>
        </p:nvCxnSpPr>
        <p:spPr>
          <a:xfrm>
            <a:off x="1907704" y="3140968"/>
            <a:ext cx="1938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95736" y="3140968"/>
            <a:ext cx="288032"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915816" y="3140968"/>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21" idx="2"/>
          </p:cNvCxnSpPr>
          <p:nvPr/>
        </p:nvCxnSpPr>
        <p:spPr>
          <a:xfrm>
            <a:off x="2915816" y="3429000"/>
            <a:ext cx="166198" cy="92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979712" y="3429000"/>
            <a:ext cx="337858" cy="9292"/>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21" idx="2"/>
          </p:cNvCxnSpPr>
          <p:nvPr/>
        </p:nvCxnSpPr>
        <p:spPr>
          <a:xfrm flipH="1">
            <a:off x="3082014" y="3429000"/>
            <a:ext cx="193842" cy="9292"/>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42910" y="3857628"/>
            <a:ext cx="1587294" cy="369332"/>
          </a:xfrm>
          <a:prstGeom prst="rect">
            <a:avLst/>
          </a:prstGeom>
          <a:noFill/>
        </p:spPr>
        <p:txBody>
          <a:bodyPr wrap="none" rtlCol="0">
            <a:spAutoFit/>
          </a:bodyPr>
          <a:lstStyle/>
          <a:p>
            <a:r>
              <a:rPr lang="en-US" dirty="0" smtClean="0"/>
              <a:t>NE =(</a:t>
            </a:r>
            <a:r>
              <a:rPr lang="en-US" dirty="0" err="1" smtClean="0"/>
              <a:t>a,a</a:t>
            </a:r>
            <a:r>
              <a:rPr lang="en-US" dirty="0" smtClean="0"/>
              <a:t>) ,(</a:t>
            </a:r>
            <a:r>
              <a:rPr lang="en-US" dirty="0" err="1" smtClean="0"/>
              <a:t>b,b</a:t>
            </a:r>
            <a:r>
              <a:rPr lang="en-US" dirty="0" smtClean="0"/>
              <a:t>)</a:t>
            </a:r>
            <a:endParaRPr lang="en-GB" dirty="0"/>
          </a:p>
        </p:txBody>
      </p:sp>
      <p:sp>
        <p:nvSpPr>
          <p:cNvPr id="43" name="TextBox 42"/>
          <p:cNvSpPr txBox="1"/>
          <p:nvPr/>
        </p:nvSpPr>
        <p:spPr>
          <a:xfrm>
            <a:off x="2214546" y="3857628"/>
            <a:ext cx="306494" cy="369332"/>
          </a:xfrm>
          <a:prstGeom prst="rect">
            <a:avLst/>
          </a:prstGeom>
          <a:noFill/>
        </p:spPr>
        <p:txBody>
          <a:bodyPr wrap="none" rtlCol="0">
            <a:spAutoFit/>
          </a:bodyPr>
          <a:lstStyle/>
          <a:p>
            <a:r>
              <a:rPr lang="en-US" dirty="0" smtClean="0"/>
              <a:t>b</a:t>
            </a:r>
            <a:endParaRPr lang="en-GB" dirty="0"/>
          </a:p>
        </p:txBody>
      </p:sp>
      <p:cxnSp>
        <p:nvCxnSpPr>
          <p:cNvPr id="45" name="Straight Arrow Connector 44"/>
          <p:cNvCxnSpPr/>
          <p:nvPr/>
        </p:nvCxnSpPr>
        <p:spPr>
          <a:xfrm>
            <a:off x="2571736" y="4000504"/>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071934" y="3786190"/>
            <a:ext cx="301686" cy="369332"/>
          </a:xfrm>
          <a:prstGeom prst="rect">
            <a:avLst/>
          </a:prstGeom>
          <a:noFill/>
        </p:spPr>
        <p:txBody>
          <a:bodyPr wrap="none" rtlCol="0">
            <a:spAutoFit/>
          </a:bodyPr>
          <a:lstStyle/>
          <a:p>
            <a:r>
              <a:rPr lang="en-US" dirty="0" smtClean="0"/>
              <a:t>0</a:t>
            </a:r>
            <a:endParaRPr lang="en-GB" dirty="0"/>
          </a:p>
        </p:txBody>
      </p:sp>
      <p:sp>
        <p:nvSpPr>
          <p:cNvPr id="47" name="TextBox 46"/>
          <p:cNvSpPr txBox="1"/>
          <p:nvPr/>
        </p:nvSpPr>
        <p:spPr>
          <a:xfrm>
            <a:off x="683568" y="4221088"/>
            <a:ext cx="295274" cy="369332"/>
          </a:xfrm>
          <a:prstGeom prst="rect">
            <a:avLst/>
          </a:prstGeom>
          <a:noFill/>
        </p:spPr>
        <p:txBody>
          <a:bodyPr wrap="none" rtlCol="0">
            <a:spAutoFit/>
          </a:bodyPr>
          <a:lstStyle/>
          <a:p>
            <a:r>
              <a:rPr lang="en-US" dirty="0" smtClean="0"/>
              <a:t>a</a:t>
            </a:r>
            <a:endParaRPr lang="en-GB" dirty="0"/>
          </a:p>
        </p:txBody>
      </p:sp>
      <p:cxnSp>
        <p:nvCxnSpPr>
          <p:cNvPr id="49" name="Straight Arrow Connector 48"/>
          <p:cNvCxnSpPr/>
          <p:nvPr/>
        </p:nvCxnSpPr>
        <p:spPr>
          <a:xfrm>
            <a:off x="1115616" y="4437112"/>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3187" name="Object 3"/>
          <p:cNvGraphicFramePr>
            <a:graphicFrameLocks noChangeAspect="1"/>
          </p:cNvGraphicFramePr>
          <p:nvPr/>
        </p:nvGraphicFramePr>
        <p:xfrm>
          <a:off x="2052638" y="4137025"/>
          <a:ext cx="2740025" cy="433388"/>
        </p:xfrm>
        <a:graphic>
          <a:graphicData uri="http://schemas.openxmlformats.org/presentationml/2006/ole">
            <p:oleObj spid="_x0000_s93187" name="Equation" r:id="rId4" imgW="1371600" imgH="215640" progId="Equation.3">
              <p:embed/>
            </p:oleObj>
          </a:graphicData>
        </a:graphic>
      </p:graphicFrame>
      <p:sp>
        <p:nvSpPr>
          <p:cNvPr id="53" name="TextBox 52"/>
          <p:cNvSpPr txBox="1"/>
          <p:nvPr/>
        </p:nvSpPr>
        <p:spPr>
          <a:xfrm>
            <a:off x="467544" y="4941168"/>
            <a:ext cx="3389069" cy="923330"/>
          </a:xfrm>
          <a:prstGeom prst="rect">
            <a:avLst/>
          </a:prstGeom>
          <a:noFill/>
        </p:spPr>
        <p:txBody>
          <a:bodyPr wrap="none" rtlCol="0">
            <a:spAutoFit/>
          </a:bodyPr>
          <a:lstStyle/>
          <a:p>
            <a:r>
              <a:rPr lang="en-US" dirty="0" smtClean="0"/>
              <a:t>So b , b was NE but was not ES</a:t>
            </a:r>
          </a:p>
          <a:p>
            <a:r>
              <a:rPr lang="en-US" dirty="0" smtClean="0"/>
              <a:t>Reason is because b is a weak  NE.</a:t>
            </a:r>
          </a:p>
          <a:p>
            <a:r>
              <a:rPr lang="en-US" dirty="0" smtClean="0"/>
              <a:t>If (</a:t>
            </a:r>
            <a:r>
              <a:rPr lang="en-US" dirty="0" err="1" smtClean="0"/>
              <a:t>s,s</a:t>
            </a:r>
            <a:r>
              <a:rPr lang="en-US" dirty="0" smtClean="0"/>
              <a:t>) is strict NE then s is ES</a:t>
            </a:r>
            <a:endParaRPr lang="en-GB" dirty="0"/>
          </a:p>
        </p:txBody>
      </p:sp>
      <p:sp>
        <p:nvSpPr>
          <p:cNvPr id="30" name="Date Placeholder 29"/>
          <p:cNvSpPr>
            <a:spLocks noGrp="1"/>
          </p:cNvSpPr>
          <p:nvPr>
            <p:ph type="dt" sz="half" idx="10"/>
          </p:nvPr>
        </p:nvSpPr>
        <p:spPr/>
        <p:txBody>
          <a:bodyPr/>
          <a:lstStyle/>
          <a:p>
            <a:fld id="{47B95B84-4A25-4082-9008-3C86E8537BC5}" type="datetime1">
              <a:rPr lang="en-GB" smtClean="0"/>
              <a:pPr/>
              <a:t>01/12/2013</a:t>
            </a:fld>
            <a:endParaRPr lang="en-GB"/>
          </a:p>
        </p:txBody>
      </p:sp>
      <p:sp>
        <p:nvSpPr>
          <p:cNvPr id="32" name="Slide Number Placeholder 31"/>
          <p:cNvSpPr>
            <a:spLocks noGrp="1"/>
          </p:cNvSpPr>
          <p:nvPr>
            <p:ph type="sldNum" sz="quarter" idx="12"/>
          </p:nvPr>
        </p:nvSpPr>
        <p:spPr/>
        <p:txBody>
          <a:bodyPr/>
          <a:lstStyle/>
          <a:p>
            <a:fld id="{1AC99574-BD32-4BAE-A6F6-2684FFE94A8F}" type="slidenum">
              <a:rPr lang="en-GB" smtClean="0"/>
              <a:pPr/>
              <a:t>87</a:t>
            </a:fld>
            <a:endParaRPr lang="en-GB"/>
          </a:p>
        </p:txBody>
      </p:sp>
      <p:graphicFrame>
        <p:nvGraphicFramePr>
          <p:cNvPr id="36" name="Object 35"/>
          <p:cNvGraphicFramePr>
            <a:graphicFrameLocks noChangeAspect="1"/>
          </p:cNvGraphicFramePr>
          <p:nvPr/>
        </p:nvGraphicFramePr>
        <p:xfrm>
          <a:off x="1571604" y="3643314"/>
          <a:ext cx="571504" cy="280360"/>
        </p:xfrm>
        <a:graphic>
          <a:graphicData uri="http://schemas.openxmlformats.org/presentationml/2006/ole">
            <p:oleObj spid="_x0000_s93188" name="Equation" r:id="rId5" imgW="126720" imgH="126720" progId="Equation.3">
              <p:embed/>
            </p:oleObj>
          </a:graphicData>
        </a:graphic>
      </p:graphicFrame>
      <p:graphicFrame>
        <p:nvGraphicFramePr>
          <p:cNvPr id="41" name="Object 40"/>
          <p:cNvGraphicFramePr>
            <a:graphicFrameLocks noChangeAspect="1"/>
          </p:cNvGraphicFramePr>
          <p:nvPr/>
        </p:nvGraphicFramePr>
        <p:xfrm>
          <a:off x="2786050" y="3571876"/>
          <a:ext cx="776417" cy="296864"/>
        </p:xfrm>
        <a:graphic>
          <a:graphicData uri="http://schemas.openxmlformats.org/presentationml/2006/ole">
            <p:oleObj spid="_x0000_s93189" name="Equation" r:id="rId6" imgW="291960" imgH="164880" progId="Equation.3">
              <p:embed/>
            </p:oleObj>
          </a:graphicData>
        </a:graphic>
      </p:graphicFrame>
      <p:sp>
        <p:nvSpPr>
          <p:cNvPr id="42" name="TextBox 41"/>
          <p:cNvSpPr txBox="1"/>
          <p:nvPr/>
        </p:nvSpPr>
        <p:spPr>
          <a:xfrm>
            <a:off x="4071934" y="4000504"/>
            <a:ext cx="328936" cy="461665"/>
          </a:xfrm>
          <a:prstGeom prst="rect">
            <a:avLst/>
          </a:prstGeom>
          <a:noFill/>
        </p:spPr>
        <p:txBody>
          <a:bodyPr wrap="none" rtlCol="1">
            <a:spAutoFit/>
          </a:bodyPr>
          <a:lstStyle/>
          <a:p>
            <a:r>
              <a:rPr lang="fa-IR" sz="2400" dirty="0" smtClean="0"/>
              <a:t>^</a:t>
            </a:r>
            <a:endParaRPr lang="fa-IR" sz="2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332656"/>
            <a:ext cx="8568115" cy="923330"/>
          </a:xfrm>
          <a:prstGeom prst="rect">
            <a:avLst/>
          </a:prstGeom>
          <a:noFill/>
        </p:spPr>
        <p:txBody>
          <a:bodyPr wrap="none" rtlCol="0">
            <a:spAutoFit/>
          </a:bodyPr>
          <a:lstStyle/>
          <a:p>
            <a:r>
              <a:rPr lang="en-US" b="1" dirty="0" smtClean="0">
                <a:solidFill>
                  <a:srgbClr val="FF0000"/>
                </a:solidFill>
              </a:rPr>
              <a:t>Definition</a:t>
            </a:r>
            <a:r>
              <a:rPr lang="en-US" dirty="0" smtClean="0"/>
              <a:t> :</a:t>
            </a:r>
          </a:p>
          <a:p>
            <a:r>
              <a:rPr lang="en-US" dirty="0" smtClean="0"/>
              <a:t>In a symmetric 2 player  game the pure strategy         is ES (in pure strategy  ) if there exist </a:t>
            </a:r>
          </a:p>
          <a:p>
            <a:r>
              <a:rPr lang="en-US" dirty="0" smtClean="0"/>
              <a:t>On  </a:t>
            </a:r>
            <a:endParaRPr lang="en-GB" dirty="0"/>
          </a:p>
        </p:txBody>
      </p:sp>
      <p:graphicFrame>
        <p:nvGraphicFramePr>
          <p:cNvPr id="4" name="Object 3"/>
          <p:cNvGraphicFramePr>
            <a:graphicFrameLocks noChangeAspect="1"/>
          </p:cNvGraphicFramePr>
          <p:nvPr/>
        </p:nvGraphicFramePr>
        <p:xfrm>
          <a:off x="5004048" y="620688"/>
          <a:ext cx="237742" cy="369821"/>
        </p:xfrm>
        <a:graphic>
          <a:graphicData uri="http://schemas.openxmlformats.org/presentationml/2006/ole">
            <p:oleObj spid="_x0000_s92161" name="Equation" r:id="rId3" imgW="114120" imgH="177480" progId="Equation.3">
              <p:embed/>
            </p:oleObj>
          </a:graphicData>
        </a:graphic>
      </p:graphicFrame>
      <p:graphicFrame>
        <p:nvGraphicFramePr>
          <p:cNvPr id="5" name="Object 4"/>
          <p:cNvGraphicFramePr>
            <a:graphicFrameLocks noChangeAspect="1"/>
          </p:cNvGraphicFramePr>
          <p:nvPr/>
        </p:nvGraphicFramePr>
        <p:xfrm>
          <a:off x="827584" y="908720"/>
          <a:ext cx="648072" cy="311893"/>
        </p:xfrm>
        <a:graphic>
          <a:graphicData uri="http://schemas.openxmlformats.org/presentationml/2006/ole">
            <p:oleObj spid="_x0000_s92162" name="Equation" r:id="rId4" imgW="368280" imgH="177480" progId="Equation.3">
              <p:embed/>
            </p:oleObj>
          </a:graphicData>
        </a:graphic>
      </p:graphicFrame>
      <p:graphicFrame>
        <p:nvGraphicFramePr>
          <p:cNvPr id="6" name="Object 5"/>
          <p:cNvGraphicFramePr>
            <a:graphicFrameLocks noChangeAspect="1"/>
          </p:cNvGraphicFramePr>
          <p:nvPr/>
        </p:nvGraphicFramePr>
        <p:xfrm>
          <a:off x="26988" y="1341438"/>
          <a:ext cx="5845175" cy="388937"/>
        </p:xfrm>
        <a:graphic>
          <a:graphicData uri="http://schemas.openxmlformats.org/presentationml/2006/ole">
            <p:oleObj spid="_x0000_s92163" name="Equation" r:id="rId5" imgW="3047760" imgH="203040" progId="Equation.3">
              <p:embed/>
            </p:oleObj>
          </a:graphicData>
        </a:graphic>
      </p:graphicFrame>
      <p:sp>
        <p:nvSpPr>
          <p:cNvPr id="7" name="TextBox 6"/>
          <p:cNvSpPr txBox="1"/>
          <p:nvPr/>
        </p:nvSpPr>
        <p:spPr>
          <a:xfrm>
            <a:off x="467544" y="2204864"/>
            <a:ext cx="6972806" cy="923330"/>
          </a:xfrm>
          <a:prstGeom prst="rect">
            <a:avLst/>
          </a:prstGeom>
          <a:noFill/>
        </p:spPr>
        <p:txBody>
          <a:bodyPr wrap="none" rtlCol="0">
            <a:spAutoFit/>
          </a:bodyPr>
          <a:lstStyle/>
          <a:p>
            <a:r>
              <a:rPr lang="en-US" dirty="0" smtClean="0"/>
              <a:t>It is true for all possible deviation          and for all mutation  size               .</a:t>
            </a:r>
          </a:p>
          <a:p>
            <a:endParaRPr lang="en-US" dirty="0" smtClean="0"/>
          </a:p>
          <a:p>
            <a:r>
              <a:rPr lang="en-US" dirty="0" smtClean="0"/>
              <a:t>Pay off ES        &gt; pay off to mutant for all small mutations.</a:t>
            </a:r>
            <a:endParaRPr lang="en-GB" dirty="0"/>
          </a:p>
        </p:txBody>
      </p:sp>
      <p:graphicFrame>
        <p:nvGraphicFramePr>
          <p:cNvPr id="92164" name="Object 4"/>
          <p:cNvGraphicFramePr>
            <a:graphicFrameLocks noChangeAspect="1"/>
          </p:cNvGraphicFramePr>
          <p:nvPr/>
        </p:nvGraphicFramePr>
        <p:xfrm>
          <a:off x="3714744" y="2214554"/>
          <a:ext cx="317500" cy="369887"/>
        </p:xfrm>
        <a:graphic>
          <a:graphicData uri="http://schemas.openxmlformats.org/presentationml/2006/ole">
            <p:oleObj spid="_x0000_s92164" name="Equation" r:id="rId6" imgW="152280" imgH="177480" progId="Equation.3">
              <p:embed/>
            </p:oleObj>
          </a:graphicData>
        </a:graphic>
      </p:graphicFrame>
      <p:graphicFrame>
        <p:nvGraphicFramePr>
          <p:cNvPr id="92165" name="Object 5"/>
          <p:cNvGraphicFramePr>
            <a:graphicFrameLocks noChangeAspect="1"/>
          </p:cNvGraphicFramePr>
          <p:nvPr/>
        </p:nvGraphicFramePr>
        <p:xfrm>
          <a:off x="6643702" y="2214554"/>
          <a:ext cx="627063" cy="268288"/>
        </p:xfrm>
        <a:graphic>
          <a:graphicData uri="http://schemas.openxmlformats.org/presentationml/2006/ole">
            <p:oleObj spid="_x0000_s92165" name="Equation" r:id="rId7" imgW="355320" imgH="152280" progId="Equation.3">
              <p:embed/>
            </p:oleObj>
          </a:graphicData>
        </a:graphic>
      </p:graphicFrame>
      <p:graphicFrame>
        <p:nvGraphicFramePr>
          <p:cNvPr id="92166" name="Object 6"/>
          <p:cNvGraphicFramePr>
            <a:graphicFrameLocks noChangeAspect="1"/>
          </p:cNvGraphicFramePr>
          <p:nvPr/>
        </p:nvGraphicFramePr>
        <p:xfrm>
          <a:off x="1547664" y="2708920"/>
          <a:ext cx="238125" cy="369887"/>
        </p:xfrm>
        <a:graphic>
          <a:graphicData uri="http://schemas.openxmlformats.org/presentationml/2006/ole">
            <p:oleObj spid="_x0000_s92166" name="Equation" r:id="rId8" imgW="114120" imgH="177480" progId="Equation.3">
              <p:embed/>
            </p:oleObj>
          </a:graphicData>
        </a:graphic>
      </p:graphicFrame>
      <p:sp>
        <p:nvSpPr>
          <p:cNvPr id="12" name="TextBox 11"/>
          <p:cNvSpPr txBox="1"/>
          <p:nvPr/>
        </p:nvSpPr>
        <p:spPr>
          <a:xfrm>
            <a:off x="395536" y="3429000"/>
            <a:ext cx="6804427" cy="1754326"/>
          </a:xfrm>
          <a:prstGeom prst="rect">
            <a:avLst/>
          </a:prstGeom>
          <a:noFill/>
        </p:spPr>
        <p:txBody>
          <a:bodyPr wrap="none" rtlCol="0">
            <a:spAutoFit/>
          </a:bodyPr>
          <a:lstStyle/>
          <a:p>
            <a:r>
              <a:rPr lang="en-US" dirty="0" smtClean="0"/>
              <a:t>In a symmetric 2 player game  a strategy        is ES ( in pure strategy)</a:t>
            </a:r>
          </a:p>
          <a:p>
            <a:r>
              <a:rPr lang="en-US" dirty="0" smtClean="0"/>
              <a:t>If (</a:t>
            </a:r>
            <a:r>
              <a:rPr lang="en-US" dirty="0" err="1" smtClean="0"/>
              <a:t>i</a:t>
            </a:r>
            <a:r>
              <a:rPr lang="en-US" dirty="0" smtClean="0"/>
              <a:t>)                is a (symmetric )  NE </a:t>
            </a:r>
            <a:r>
              <a:rPr lang="en-US" dirty="0" err="1" smtClean="0"/>
              <a:t>i.e</a:t>
            </a:r>
            <a:r>
              <a:rPr lang="en-US" dirty="0" smtClean="0"/>
              <a:t>                                    for all       and </a:t>
            </a:r>
          </a:p>
          <a:p>
            <a:endParaRPr lang="en-US" dirty="0" smtClean="0"/>
          </a:p>
          <a:p>
            <a:r>
              <a:rPr lang="en-US" dirty="0" smtClean="0"/>
              <a:t>If (ii)                                    then                                   for all .</a:t>
            </a:r>
          </a:p>
          <a:p>
            <a:r>
              <a:rPr lang="en-US" dirty="0" smtClean="0"/>
              <a:t>In better  beat  up on the mutant .</a:t>
            </a:r>
          </a:p>
          <a:p>
            <a:r>
              <a:rPr lang="en-US" dirty="0" smtClean="0"/>
              <a:t>Fix    and suppose              is NE (</a:t>
            </a:r>
            <a:r>
              <a:rPr lang="en-US" dirty="0" err="1" smtClean="0"/>
              <a:t>i.e</a:t>
            </a:r>
            <a:r>
              <a:rPr lang="en-US" dirty="0" smtClean="0"/>
              <a:t>                                   for all  </a:t>
            </a:r>
            <a:endParaRPr lang="en-GB" dirty="0"/>
          </a:p>
        </p:txBody>
      </p:sp>
      <p:graphicFrame>
        <p:nvGraphicFramePr>
          <p:cNvPr id="92167" name="Object 7"/>
          <p:cNvGraphicFramePr>
            <a:graphicFrameLocks noChangeAspect="1"/>
          </p:cNvGraphicFramePr>
          <p:nvPr/>
        </p:nvGraphicFramePr>
        <p:xfrm>
          <a:off x="4283968" y="3429000"/>
          <a:ext cx="238125" cy="369887"/>
        </p:xfrm>
        <a:graphic>
          <a:graphicData uri="http://schemas.openxmlformats.org/presentationml/2006/ole">
            <p:oleObj spid="_x0000_s92167" name="Equation" r:id="rId9" imgW="114120" imgH="177480" progId="Equation.3">
              <p:embed/>
            </p:oleObj>
          </a:graphicData>
        </a:graphic>
      </p:graphicFrame>
      <p:graphicFrame>
        <p:nvGraphicFramePr>
          <p:cNvPr id="92168" name="Object 8"/>
          <p:cNvGraphicFramePr>
            <a:graphicFrameLocks noChangeAspect="1"/>
          </p:cNvGraphicFramePr>
          <p:nvPr/>
        </p:nvGraphicFramePr>
        <p:xfrm>
          <a:off x="1000100" y="3714752"/>
          <a:ext cx="648072" cy="383521"/>
        </p:xfrm>
        <a:graphic>
          <a:graphicData uri="http://schemas.openxmlformats.org/presentationml/2006/ole">
            <p:oleObj spid="_x0000_s92168" name="Equation" r:id="rId10" imgW="342720" imgH="203040" progId="Equation.3">
              <p:embed/>
            </p:oleObj>
          </a:graphicData>
        </a:graphic>
      </p:graphicFrame>
      <p:graphicFrame>
        <p:nvGraphicFramePr>
          <p:cNvPr id="92169" name="Object 9"/>
          <p:cNvGraphicFramePr>
            <a:graphicFrameLocks noChangeAspect="1"/>
          </p:cNvGraphicFramePr>
          <p:nvPr/>
        </p:nvGraphicFramePr>
        <p:xfrm>
          <a:off x="3857620" y="3714752"/>
          <a:ext cx="1728192" cy="373046"/>
        </p:xfrm>
        <a:graphic>
          <a:graphicData uri="http://schemas.openxmlformats.org/presentationml/2006/ole">
            <p:oleObj spid="_x0000_s92169" name="Equation" r:id="rId11" imgW="939600" imgH="203040" progId="Equation.3">
              <p:embed/>
            </p:oleObj>
          </a:graphicData>
        </a:graphic>
      </p:graphicFrame>
      <p:graphicFrame>
        <p:nvGraphicFramePr>
          <p:cNvPr id="92170" name="Object 10"/>
          <p:cNvGraphicFramePr>
            <a:graphicFrameLocks noChangeAspect="1"/>
          </p:cNvGraphicFramePr>
          <p:nvPr/>
        </p:nvGraphicFramePr>
        <p:xfrm>
          <a:off x="6215074" y="3714752"/>
          <a:ext cx="317500" cy="369887"/>
        </p:xfrm>
        <a:graphic>
          <a:graphicData uri="http://schemas.openxmlformats.org/presentationml/2006/ole">
            <p:oleObj spid="_x0000_s92170" name="Equation" r:id="rId12" imgW="152280" imgH="177480" progId="Equation.3">
              <p:embed/>
            </p:oleObj>
          </a:graphicData>
        </a:graphic>
      </p:graphicFrame>
      <p:graphicFrame>
        <p:nvGraphicFramePr>
          <p:cNvPr id="92171" name="Object 11"/>
          <p:cNvGraphicFramePr>
            <a:graphicFrameLocks noChangeAspect="1"/>
          </p:cNvGraphicFramePr>
          <p:nvPr/>
        </p:nvGraphicFramePr>
        <p:xfrm>
          <a:off x="1071538" y="4214818"/>
          <a:ext cx="1728788" cy="373062"/>
        </p:xfrm>
        <a:graphic>
          <a:graphicData uri="http://schemas.openxmlformats.org/presentationml/2006/ole">
            <p:oleObj spid="_x0000_s92171" name="Equation" r:id="rId13" imgW="939600" imgH="203040" progId="Equation.3">
              <p:embed/>
            </p:oleObj>
          </a:graphicData>
        </a:graphic>
      </p:graphicFrame>
      <p:graphicFrame>
        <p:nvGraphicFramePr>
          <p:cNvPr id="92172" name="Object 12"/>
          <p:cNvGraphicFramePr>
            <a:graphicFrameLocks noChangeAspect="1"/>
          </p:cNvGraphicFramePr>
          <p:nvPr/>
        </p:nvGraphicFramePr>
        <p:xfrm>
          <a:off x="3216275" y="4286250"/>
          <a:ext cx="1868488" cy="373063"/>
        </p:xfrm>
        <a:graphic>
          <a:graphicData uri="http://schemas.openxmlformats.org/presentationml/2006/ole">
            <p:oleObj spid="_x0000_s92172" name="Equation" r:id="rId14" imgW="1015920" imgH="203040" progId="Equation.3">
              <p:embed/>
            </p:oleObj>
          </a:graphicData>
        </a:graphic>
      </p:graphicFrame>
      <p:graphicFrame>
        <p:nvGraphicFramePr>
          <p:cNvPr id="92174" name="Object 14"/>
          <p:cNvGraphicFramePr>
            <a:graphicFrameLocks noChangeAspect="1"/>
          </p:cNvGraphicFramePr>
          <p:nvPr/>
        </p:nvGraphicFramePr>
        <p:xfrm>
          <a:off x="2143108" y="4857760"/>
          <a:ext cx="630237" cy="373062"/>
        </p:xfrm>
        <a:graphic>
          <a:graphicData uri="http://schemas.openxmlformats.org/presentationml/2006/ole">
            <p:oleObj spid="_x0000_s92174" name="Equation" r:id="rId15" imgW="342720" imgH="203040" progId="Equation.3">
              <p:embed/>
            </p:oleObj>
          </a:graphicData>
        </a:graphic>
      </p:graphicFrame>
      <p:graphicFrame>
        <p:nvGraphicFramePr>
          <p:cNvPr id="92175" name="Object 15"/>
          <p:cNvGraphicFramePr>
            <a:graphicFrameLocks noChangeAspect="1"/>
          </p:cNvGraphicFramePr>
          <p:nvPr/>
        </p:nvGraphicFramePr>
        <p:xfrm>
          <a:off x="3714744" y="4786322"/>
          <a:ext cx="1728788" cy="373062"/>
        </p:xfrm>
        <a:graphic>
          <a:graphicData uri="http://schemas.openxmlformats.org/presentationml/2006/ole">
            <p:oleObj spid="_x0000_s92175" name="Equation" r:id="rId16" imgW="939600" imgH="203040" progId="Equation.3">
              <p:embed/>
            </p:oleObj>
          </a:graphicData>
        </a:graphic>
      </p:graphicFrame>
      <p:graphicFrame>
        <p:nvGraphicFramePr>
          <p:cNvPr id="92176" name="Object 16"/>
          <p:cNvGraphicFramePr>
            <a:graphicFrameLocks noChangeAspect="1"/>
          </p:cNvGraphicFramePr>
          <p:nvPr/>
        </p:nvGraphicFramePr>
        <p:xfrm>
          <a:off x="6143636" y="4786322"/>
          <a:ext cx="317500" cy="369888"/>
        </p:xfrm>
        <a:graphic>
          <a:graphicData uri="http://schemas.openxmlformats.org/presentationml/2006/ole">
            <p:oleObj spid="_x0000_s92176" name="Equation" r:id="rId17" imgW="152280" imgH="177480" progId="Equation.3">
              <p:embed/>
            </p:oleObj>
          </a:graphicData>
        </a:graphic>
      </p:graphicFrame>
      <p:sp>
        <p:nvSpPr>
          <p:cNvPr id="23" name="TextBox 22"/>
          <p:cNvSpPr txBox="1"/>
          <p:nvPr/>
        </p:nvSpPr>
        <p:spPr>
          <a:xfrm>
            <a:off x="467544" y="5157192"/>
            <a:ext cx="1475789" cy="369332"/>
          </a:xfrm>
          <a:prstGeom prst="rect">
            <a:avLst/>
          </a:prstGeom>
          <a:noFill/>
        </p:spPr>
        <p:txBody>
          <a:bodyPr wrap="none" rtlCol="0">
            <a:spAutoFit/>
          </a:bodyPr>
          <a:lstStyle/>
          <a:p>
            <a:r>
              <a:rPr lang="en-US" dirty="0" smtClean="0"/>
              <a:t>Two cases : a)</a:t>
            </a:r>
            <a:endParaRPr lang="en-GB" dirty="0"/>
          </a:p>
        </p:txBody>
      </p:sp>
      <p:graphicFrame>
        <p:nvGraphicFramePr>
          <p:cNvPr id="92177" name="Object 17"/>
          <p:cNvGraphicFramePr>
            <a:graphicFrameLocks noChangeAspect="1"/>
          </p:cNvGraphicFramePr>
          <p:nvPr/>
        </p:nvGraphicFramePr>
        <p:xfrm>
          <a:off x="1870075" y="5157788"/>
          <a:ext cx="1658938" cy="373062"/>
        </p:xfrm>
        <a:graphic>
          <a:graphicData uri="http://schemas.openxmlformats.org/presentationml/2006/ole">
            <p:oleObj spid="_x0000_s92177" name="Equation" r:id="rId18" imgW="901440" imgH="203040" progId="Equation.3">
              <p:embed/>
            </p:oleObj>
          </a:graphicData>
        </a:graphic>
      </p:graphicFrame>
      <p:sp>
        <p:nvSpPr>
          <p:cNvPr id="25" name="TextBox 24"/>
          <p:cNvSpPr txBox="1"/>
          <p:nvPr/>
        </p:nvSpPr>
        <p:spPr>
          <a:xfrm>
            <a:off x="3635896" y="5157192"/>
            <a:ext cx="864404" cy="369332"/>
          </a:xfrm>
          <a:prstGeom prst="rect">
            <a:avLst/>
          </a:prstGeom>
          <a:noFill/>
        </p:spPr>
        <p:txBody>
          <a:bodyPr wrap="none" rtlCol="0">
            <a:spAutoFit/>
          </a:bodyPr>
          <a:lstStyle/>
          <a:p>
            <a:r>
              <a:rPr lang="en-US" dirty="0" smtClean="0"/>
              <a:t>For all  </a:t>
            </a:r>
            <a:endParaRPr lang="en-GB" dirty="0"/>
          </a:p>
        </p:txBody>
      </p:sp>
      <p:sp>
        <p:nvSpPr>
          <p:cNvPr id="26" name="TextBox 25"/>
          <p:cNvSpPr txBox="1"/>
          <p:nvPr/>
        </p:nvSpPr>
        <p:spPr>
          <a:xfrm>
            <a:off x="251520" y="5517232"/>
            <a:ext cx="4219360" cy="369332"/>
          </a:xfrm>
          <a:prstGeom prst="rect">
            <a:avLst/>
          </a:prstGeom>
          <a:noFill/>
        </p:spPr>
        <p:txBody>
          <a:bodyPr wrap="none" rtlCol="0">
            <a:spAutoFit/>
          </a:bodyPr>
          <a:lstStyle/>
          <a:p>
            <a:r>
              <a:rPr lang="en-US" dirty="0" smtClean="0"/>
              <a:t>The  mutant dies but because she meet s  </a:t>
            </a:r>
            <a:endParaRPr lang="en-GB" dirty="0"/>
          </a:p>
        </p:txBody>
      </p:sp>
      <p:graphicFrame>
        <p:nvGraphicFramePr>
          <p:cNvPr id="92178" name="Object 18"/>
          <p:cNvGraphicFramePr>
            <a:graphicFrameLocks noChangeAspect="1"/>
          </p:cNvGraphicFramePr>
          <p:nvPr/>
        </p:nvGraphicFramePr>
        <p:xfrm>
          <a:off x="4283968" y="5517232"/>
          <a:ext cx="238125" cy="369887"/>
        </p:xfrm>
        <a:graphic>
          <a:graphicData uri="http://schemas.openxmlformats.org/presentationml/2006/ole">
            <p:oleObj spid="_x0000_s92178" name="Equation" r:id="rId19" imgW="114120" imgH="177480" progId="Equation.3">
              <p:embed/>
            </p:oleObj>
          </a:graphicData>
        </a:graphic>
      </p:graphicFrame>
      <p:sp>
        <p:nvSpPr>
          <p:cNvPr id="28" name="TextBox 27"/>
          <p:cNvSpPr txBox="1"/>
          <p:nvPr/>
        </p:nvSpPr>
        <p:spPr>
          <a:xfrm>
            <a:off x="323528" y="5877272"/>
            <a:ext cx="377026" cy="369332"/>
          </a:xfrm>
          <a:prstGeom prst="rect">
            <a:avLst/>
          </a:prstGeom>
          <a:noFill/>
        </p:spPr>
        <p:txBody>
          <a:bodyPr wrap="none" rtlCol="0">
            <a:spAutoFit/>
          </a:bodyPr>
          <a:lstStyle/>
          <a:p>
            <a:r>
              <a:rPr lang="en-US" dirty="0" smtClean="0"/>
              <a:t>b)</a:t>
            </a:r>
            <a:endParaRPr lang="en-GB" dirty="0"/>
          </a:p>
        </p:txBody>
      </p:sp>
      <p:graphicFrame>
        <p:nvGraphicFramePr>
          <p:cNvPr id="92179" name="Object 19"/>
          <p:cNvGraphicFramePr>
            <a:graphicFrameLocks noChangeAspect="1"/>
          </p:cNvGraphicFramePr>
          <p:nvPr/>
        </p:nvGraphicFramePr>
        <p:xfrm>
          <a:off x="788988" y="5876925"/>
          <a:ext cx="1517650" cy="474663"/>
        </p:xfrm>
        <a:graphic>
          <a:graphicData uri="http://schemas.openxmlformats.org/presentationml/2006/ole">
            <p:oleObj spid="_x0000_s92179" name="Equation" r:id="rId20" imgW="901440" imgH="203040" progId="Equation.3">
              <p:embed/>
            </p:oleObj>
          </a:graphicData>
        </a:graphic>
      </p:graphicFrame>
      <p:sp>
        <p:nvSpPr>
          <p:cNvPr id="30" name="TextBox 29"/>
          <p:cNvSpPr txBox="1"/>
          <p:nvPr/>
        </p:nvSpPr>
        <p:spPr>
          <a:xfrm>
            <a:off x="2339752" y="5877272"/>
            <a:ext cx="505267" cy="369332"/>
          </a:xfrm>
          <a:prstGeom prst="rect">
            <a:avLst/>
          </a:prstGeom>
          <a:noFill/>
        </p:spPr>
        <p:txBody>
          <a:bodyPr wrap="none" rtlCol="0">
            <a:spAutoFit/>
          </a:bodyPr>
          <a:lstStyle/>
          <a:p>
            <a:r>
              <a:rPr lang="en-US" dirty="0" smtClean="0"/>
              <a:t>but</a:t>
            </a:r>
            <a:endParaRPr lang="en-GB" dirty="0"/>
          </a:p>
        </p:txBody>
      </p:sp>
      <p:graphicFrame>
        <p:nvGraphicFramePr>
          <p:cNvPr id="92180" name="Object 20"/>
          <p:cNvGraphicFramePr>
            <a:graphicFrameLocks noChangeAspect="1"/>
          </p:cNvGraphicFramePr>
          <p:nvPr/>
        </p:nvGraphicFramePr>
        <p:xfrm>
          <a:off x="2749550" y="5876925"/>
          <a:ext cx="1774825" cy="373063"/>
        </p:xfrm>
        <a:graphic>
          <a:graphicData uri="http://schemas.openxmlformats.org/presentationml/2006/ole">
            <p:oleObj spid="_x0000_s92180" name="Equation" r:id="rId21" imgW="965160" imgH="203040" progId="Equation.3">
              <p:embed/>
            </p:oleObj>
          </a:graphicData>
        </a:graphic>
      </p:graphicFrame>
      <p:sp>
        <p:nvSpPr>
          <p:cNvPr id="32" name="TextBox 31"/>
          <p:cNvSpPr txBox="1"/>
          <p:nvPr/>
        </p:nvSpPr>
        <p:spPr>
          <a:xfrm>
            <a:off x="4499992" y="5877272"/>
            <a:ext cx="4191597" cy="646331"/>
          </a:xfrm>
          <a:prstGeom prst="rect">
            <a:avLst/>
          </a:prstGeom>
          <a:noFill/>
        </p:spPr>
        <p:txBody>
          <a:bodyPr wrap="none" rtlCol="0">
            <a:spAutoFit/>
          </a:bodyPr>
          <a:lstStyle/>
          <a:p>
            <a:r>
              <a:rPr lang="en-US" dirty="0" smtClean="0"/>
              <a:t>The mutant does  </a:t>
            </a:r>
            <a:r>
              <a:rPr lang="en-US" dirty="0" err="1" smtClean="0"/>
              <a:t>o.k</a:t>
            </a:r>
            <a:r>
              <a:rPr lang="en-US" dirty="0" smtClean="0"/>
              <a:t> against        but badly</a:t>
            </a:r>
          </a:p>
          <a:p>
            <a:r>
              <a:rPr lang="en-US" dirty="0" smtClean="0"/>
              <a:t>  against       .  </a:t>
            </a:r>
            <a:endParaRPr lang="en-GB" dirty="0"/>
          </a:p>
        </p:txBody>
      </p:sp>
      <p:graphicFrame>
        <p:nvGraphicFramePr>
          <p:cNvPr id="92181" name="Object 21"/>
          <p:cNvGraphicFramePr>
            <a:graphicFrameLocks noChangeAspect="1"/>
          </p:cNvGraphicFramePr>
          <p:nvPr/>
        </p:nvGraphicFramePr>
        <p:xfrm>
          <a:off x="7358082" y="5857892"/>
          <a:ext cx="238125" cy="369887"/>
        </p:xfrm>
        <a:graphic>
          <a:graphicData uri="http://schemas.openxmlformats.org/presentationml/2006/ole">
            <p:oleObj spid="_x0000_s92181" name="Equation" r:id="rId22" imgW="114120" imgH="177480" progId="Equation.3">
              <p:embed/>
            </p:oleObj>
          </a:graphicData>
        </a:graphic>
      </p:graphicFrame>
      <p:graphicFrame>
        <p:nvGraphicFramePr>
          <p:cNvPr id="92182" name="Object 22"/>
          <p:cNvGraphicFramePr>
            <a:graphicFrameLocks noChangeAspect="1"/>
          </p:cNvGraphicFramePr>
          <p:nvPr/>
        </p:nvGraphicFramePr>
        <p:xfrm>
          <a:off x="5436096" y="6165304"/>
          <a:ext cx="317500" cy="369888"/>
        </p:xfrm>
        <a:graphic>
          <a:graphicData uri="http://schemas.openxmlformats.org/presentationml/2006/ole">
            <p:oleObj spid="_x0000_s92182" name="Equation" r:id="rId23" imgW="152280" imgH="177480" progId="Equation.3">
              <p:embed/>
            </p:oleObj>
          </a:graphicData>
        </a:graphic>
      </p:graphicFrame>
      <p:sp>
        <p:nvSpPr>
          <p:cNvPr id="33" name="Date Placeholder 32"/>
          <p:cNvSpPr>
            <a:spLocks noGrp="1"/>
          </p:cNvSpPr>
          <p:nvPr>
            <p:ph type="dt" sz="half" idx="10"/>
          </p:nvPr>
        </p:nvSpPr>
        <p:spPr/>
        <p:txBody>
          <a:bodyPr/>
          <a:lstStyle/>
          <a:p>
            <a:fld id="{AC1318DD-2D6C-4899-8936-E688E6A04089}" type="datetime1">
              <a:rPr lang="en-GB" smtClean="0"/>
              <a:pPr/>
              <a:t>01/12/2013</a:t>
            </a:fld>
            <a:endParaRPr lang="en-GB"/>
          </a:p>
        </p:txBody>
      </p:sp>
      <p:sp>
        <p:nvSpPr>
          <p:cNvPr id="34" name="Slide Number Placeholder 33"/>
          <p:cNvSpPr>
            <a:spLocks noGrp="1"/>
          </p:cNvSpPr>
          <p:nvPr>
            <p:ph type="sldNum" sz="quarter" idx="12"/>
          </p:nvPr>
        </p:nvSpPr>
        <p:spPr/>
        <p:txBody>
          <a:bodyPr/>
          <a:lstStyle/>
          <a:p>
            <a:fld id="{1AC99574-BD32-4BAE-A6F6-2684FFE94A8F}" type="slidenum">
              <a:rPr lang="en-GB" smtClean="0"/>
              <a:pPr/>
              <a:t>88</a:t>
            </a:fld>
            <a:endParaRPr lang="en-GB"/>
          </a:p>
        </p:txBody>
      </p:sp>
      <p:sp>
        <p:nvSpPr>
          <p:cNvPr id="35" name="TextBox 34"/>
          <p:cNvSpPr txBox="1"/>
          <p:nvPr/>
        </p:nvSpPr>
        <p:spPr>
          <a:xfrm>
            <a:off x="571472" y="3071810"/>
            <a:ext cx="1136785" cy="369332"/>
          </a:xfrm>
          <a:prstGeom prst="rect">
            <a:avLst/>
          </a:prstGeom>
          <a:noFill/>
        </p:spPr>
        <p:txBody>
          <a:bodyPr wrap="none" rtlCol="1">
            <a:spAutoFit/>
          </a:bodyPr>
          <a:lstStyle/>
          <a:p>
            <a:r>
              <a:rPr lang="en-US" b="1" dirty="0" smtClean="0">
                <a:solidFill>
                  <a:srgbClr val="FF0000"/>
                </a:solidFill>
              </a:rPr>
              <a:t>Definition</a:t>
            </a:r>
            <a:endParaRPr lang="fa-IR" b="1" dirty="0">
              <a:solidFill>
                <a:srgbClr val="FF0000"/>
              </a:solidFill>
            </a:endParaRPr>
          </a:p>
        </p:txBody>
      </p:sp>
      <p:graphicFrame>
        <p:nvGraphicFramePr>
          <p:cNvPr id="92183" name="Object 23"/>
          <p:cNvGraphicFramePr>
            <a:graphicFrameLocks noChangeAspect="1"/>
          </p:cNvGraphicFramePr>
          <p:nvPr/>
        </p:nvGraphicFramePr>
        <p:xfrm>
          <a:off x="4429124" y="5143512"/>
          <a:ext cx="317500" cy="369887"/>
        </p:xfrm>
        <a:graphic>
          <a:graphicData uri="http://schemas.openxmlformats.org/presentationml/2006/ole">
            <p:oleObj spid="_x0000_s92183" name="Equation" r:id="rId24" imgW="152280" imgH="177480" progId="Equation.3">
              <p:embed/>
            </p:oleObj>
          </a:graphicData>
        </a:graphic>
      </p:graphicFrame>
      <p:graphicFrame>
        <p:nvGraphicFramePr>
          <p:cNvPr id="92184" name="Object 24"/>
          <p:cNvGraphicFramePr>
            <a:graphicFrameLocks noChangeAspect="1"/>
          </p:cNvGraphicFramePr>
          <p:nvPr/>
        </p:nvGraphicFramePr>
        <p:xfrm>
          <a:off x="5643570" y="4286256"/>
          <a:ext cx="317500" cy="369887"/>
        </p:xfrm>
        <a:graphic>
          <a:graphicData uri="http://schemas.openxmlformats.org/presentationml/2006/ole">
            <p:oleObj spid="_x0000_s92184" name="Equation" r:id="rId25" imgW="152280" imgH="177480" progId="Equation.3">
              <p:embed/>
            </p:oleObj>
          </a:graphicData>
        </a:graphic>
      </p:graphicFrame>
      <p:graphicFrame>
        <p:nvGraphicFramePr>
          <p:cNvPr id="92185" name="Object 25"/>
          <p:cNvGraphicFramePr>
            <a:graphicFrameLocks noChangeAspect="1"/>
          </p:cNvGraphicFramePr>
          <p:nvPr/>
        </p:nvGraphicFramePr>
        <p:xfrm>
          <a:off x="714348" y="4786322"/>
          <a:ext cx="238125" cy="369887"/>
        </p:xfrm>
        <a:graphic>
          <a:graphicData uri="http://schemas.openxmlformats.org/presentationml/2006/ole">
            <p:oleObj spid="_x0000_s92185" name="Equation" r:id="rId26" imgW="114120" imgH="177480" progId="Equation.3">
              <p:embed/>
            </p:oleObj>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764704"/>
            <a:ext cx="295274" cy="369332"/>
          </a:xfrm>
          <a:prstGeom prst="rect">
            <a:avLst/>
          </a:prstGeom>
          <a:noFill/>
        </p:spPr>
        <p:txBody>
          <a:bodyPr wrap="none" rtlCol="0">
            <a:spAutoFit/>
          </a:bodyPr>
          <a:lstStyle/>
          <a:p>
            <a:r>
              <a:rPr lang="en-US" dirty="0" smtClean="0"/>
              <a:t>a</a:t>
            </a:r>
            <a:endParaRPr lang="en-GB" dirty="0"/>
          </a:p>
        </p:txBody>
      </p:sp>
      <p:sp>
        <p:nvSpPr>
          <p:cNvPr id="5" name="TextBox 4"/>
          <p:cNvSpPr txBox="1"/>
          <p:nvPr/>
        </p:nvSpPr>
        <p:spPr>
          <a:xfrm>
            <a:off x="755576" y="1268760"/>
            <a:ext cx="306494" cy="369332"/>
          </a:xfrm>
          <a:prstGeom prst="rect">
            <a:avLst/>
          </a:prstGeom>
          <a:noFill/>
        </p:spPr>
        <p:txBody>
          <a:bodyPr wrap="none" rtlCol="0">
            <a:spAutoFit/>
          </a:bodyPr>
          <a:lstStyle/>
          <a:p>
            <a:r>
              <a:rPr lang="en-US" dirty="0" smtClean="0"/>
              <a:t>b</a:t>
            </a:r>
            <a:endParaRPr lang="en-GB" dirty="0"/>
          </a:p>
        </p:txBody>
      </p:sp>
      <p:sp>
        <p:nvSpPr>
          <p:cNvPr id="6" name="TextBox 5"/>
          <p:cNvSpPr txBox="1"/>
          <p:nvPr/>
        </p:nvSpPr>
        <p:spPr>
          <a:xfrm>
            <a:off x="1547664" y="548680"/>
            <a:ext cx="295274" cy="369332"/>
          </a:xfrm>
          <a:prstGeom prst="rect">
            <a:avLst/>
          </a:prstGeom>
          <a:noFill/>
        </p:spPr>
        <p:txBody>
          <a:bodyPr wrap="none" rtlCol="0">
            <a:spAutoFit/>
          </a:bodyPr>
          <a:lstStyle/>
          <a:p>
            <a:r>
              <a:rPr lang="en-US" dirty="0" smtClean="0"/>
              <a:t>a</a:t>
            </a:r>
            <a:endParaRPr lang="en-GB" dirty="0"/>
          </a:p>
        </p:txBody>
      </p:sp>
      <p:sp>
        <p:nvSpPr>
          <p:cNvPr id="7" name="TextBox 6"/>
          <p:cNvSpPr txBox="1"/>
          <p:nvPr/>
        </p:nvSpPr>
        <p:spPr>
          <a:xfrm>
            <a:off x="2267744" y="548680"/>
            <a:ext cx="306494" cy="369332"/>
          </a:xfrm>
          <a:prstGeom prst="rect">
            <a:avLst/>
          </a:prstGeom>
          <a:noFill/>
        </p:spPr>
        <p:txBody>
          <a:bodyPr wrap="none" rtlCol="0">
            <a:spAutoFit/>
          </a:bodyPr>
          <a:lstStyle/>
          <a:p>
            <a:r>
              <a:rPr lang="en-US" dirty="0" smtClean="0"/>
              <a:t>b</a:t>
            </a:r>
            <a:endParaRPr lang="en-GB" dirty="0"/>
          </a:p>
        </p:txBody>
      </p:sp>
      <p:graphicFrame>
        <p:nvGraphicFramePr>
          <p:cNvPr id="8" name="Table 7"/>
          <p:cNvGraphicFramePr>
            <a:graphicFrameLocks noGrp="1"/>
          </p:cNvGraphicFramePr>
          <p:nvPr/>
        </p:nvGraphicFramePr>
        <p:xfrm>
          <a:off x="1115616" y="908720"/>
          <a:ext cx="2327920" cy="731520"/>
        </p:xfrm>
        <a:graphic>
          <a:graphicData uri="http://schemas.openxmlformats.org/drawingml/2006/table">
            <a:tbl>
              <a:tblPr firstRow="1" bandRow="1">
                <a:tableStyleId>{5940675A-B579-460E-94D1-54222C63F5DA}</a:tableStyleId>
              </a:tblPr>
              <a:tblGrid>
                <a:gridCol w="1163960"/>
                <a:gridCol w="1163960"/>
              </a:tblGrid>
              <a:tr h="218936">
                <a:tc>
                  <a:txBody>
                    <a:bodyPr/>
                    <a:lstStyle/>
                    <a:p>
                      <a:endParaRPr lang="en-GB" dirty="0"/>
                    </a:p>
                  </a:txBody>
                  <a:tcPr/>
                </a:tc>
                <a:tc>
                  <a:txBody>
                    <a:bodyPr/>
                    <a:lstStyle/>
                    <a:p>
                      <a:endParaRPr lang="en-GB" dirty="0"/>
                    </a:p>
                  </a:txBody>
                  <a:tcPr/>
                </a:tc>
              </a:tr>
              <a:tr h="218936">
                <a:tc>
                  <a:txBody>
                    <a:bodyPr/>
                    <a:lstStyle/>
                    <a:p>
                      <a:endParaRPr lang="en-GB"/>
                    </a:p>
                  </a:txBody>
                  <a:tcPr/>
                </a:tc>
                <a:tc>
                  <a:txBody>
                    <a:bodyPr/>
                    <a:lstStyle/>
                    <a:p>
                      <a:endParaRPr lang="en-GB" dirty="0"/>
                    </a:p>
                  </a:txBody>
                  <a:tcPr/>
                </a:tc>
              </a:tr>
            </a:tbl>
          </a:graphicData>
        </a:graphic>
      </p:graphicFrame>
      <p:sp>
        <p:nvSpPr>
          <p:cNvPr id="9" name="TextBox 8"/>
          <p:cNvSpPr txBox="1"/>
          <p:nvPr/>
        </p:nvSpPr>
        <p:spPr>
          <a:xfrm>
            <a:off x="1403648" y="908720"/>
            <a:ext cx="476412" cy="369332"/>
          </a:xfrm>
          <a:prstGeom prst="rect">
            <a:avLst/>
          </a:prstGeom>
          <a:noFill/>
        </p:spPr>
        <p:txBody>
          <a:bodyPr wrap="none" rtlCol="0">
            <a:spAutoFit/>
          </a:bodyPr>
          <a:lstStyle/>
          <a:p>
            <a:r>
              <a:rPr lang="en-US" dirty="0" smtClean="0"/>
              <a:t>1,1</a:t>
            </a:r>
            <a:endParaRPr lang="en-GB" dirty="0"/>
          </a:p>
        </p:txBody>
      </p:sp>
      <p:sp>
        <p:nvSpPr>
          <p:cNvPr id="10" name="TextBox 9"/>
          <p:cNvSpPr txBox="1"/>
          <p:nvPr/>
        </p:nvSpPr>
        <p:spPr>
          <a:xfrm>
            <a:off x="2627784" y="908720"/>
            <a:ext cx="476412" cy="369332"/>
          </a:xfrm>
          <a:prstGeom prst="rect">
            <a:avLst/>
          </a:prstGeom>
          <a:noFill/>
        </p:spPr>
        <p:txBody>
          <a:bodyPr wrap="none" rtlCol="0">
            <a:spAutoFit/>
          </a:bodyPr>
          <a:lstStyle/>
          <a:p>
            <a:r>
              <a:rPr lang="en-US" dirty="0" smtClean="0"/>
              <a:t>1,1</a:t>
            </a:r>
            <a:endParaRPr lang="en-GB" dirty="0"/>
          </a:p>
        </p:txBody>
      </p:sp>
      <p:sp>
        <p:nvSpPr>
          <p:cNvPr id="11" name="TextBox 10"/>
          <p:cNvSpPr txBox="1"/>
          <p:nvPr/>
        </p:nvSpPr>
        <p:spPr>
          <a:xfrm>
            <a:off x="1403648" y="1268760"/>
            <a:ext cx="476412" cy="369332"/>
          </a:xfrm>
          <a:prstGeom prst="rect">
            <a:avLst/>
          </a:prstGeom>
          <a:noFill/>
        </p:spPr>
        <p:txBody>
          <a:bodyPr wrap="none" rtlCol="0">
            <a:spAutoFit/>
          </a:bodyPr>
          <a:lstStyle/>
          <a:p>
            <a:r>
              <a:rPr lang="en-US" dirty="0" smtClean="0"/>
              <a:t>1,1</a:t>
            </a:r>
            <a:endParaRPr lang="en-GB" dirty="0"/>
          </a:p>
        </p:txBody>
      </p:sp>
      <p:sp>
        <p:nvSpPr>
          <p:cNvPr id="12" name="TextBox 11"/>
          <p:cNvSpPr txBox="1"/>
          <p:nvPr/>
        </p:nvSpPr>
        <p:spPr>
          <a:xfrm>
            <a:off x="2627784" y="1268760"/>
            <a:ext cx="476412" cy="369332"/>
          </a:xfrm>
          <a:prstGeom prst="rect">
            <a:avLst/>
          </a:prstGeom>
          <a:noFill/>
        </p:spPr>
        <p:txBody>
          <a:bodyPr wrap="none" rtlCol="0">
            <a:spAutoFit/>
          </a:bodyPr>
          <a:lstStyle/>
          <a:p>
            <a:r>
              <a:rPr lang="en-US" dirty="0" smtClean="0"/>
              <a:t>0,0</a:t>
            </a:r>
            <a:endParaRPr lang="en-GB" dirty="0"/>
          </a:p>
        </p:txBody>
      </p:sp>
      <p:sp>
        <p:nvSpPr>
          <p:cNvPr id="13" name="TextBox 12"/>
          <p:cNvSpPr txBox="1"/>
          <p:nvPr/>
        </p:nvSpPr>
        <p:spPr>
          <a:xfrm>
            <a:off x="3707904" y="404664"/>
            <a:ext cx="1723421" cy="369332"/>
          </a:xfrm>
          <a:prstGeom prst="rect">
            <a:avLst/>
          </a:prstGeom>
          <a:noFill/>
        </p:spPr>
        <p:txBody>
          <a:bodyPr wrap="none" rtlCol="0">
            <a:spAutoFit/>
          </a:bodyPr>
          <a:lstStyle/>
          <a:p>
            <a:r>
              <a:rPr lang="en-US" dirty="0" smtClean="0"/>
              <a:t>Is this game  ES?</a:t>
            </a:r>
            <a:endParaRPr lang="en-GB" dirty="0"/>
          </a:p>
        </p:txBody>
      </p:sp>
      <p:sp>
        <p:nvSpPr>
          <p:cNvPr id="14" name="TextBox 13"/>
          <p:cNvSpPr txBox="1"/>
          <p:nvPr/>
        </p:nvSpPr>
        <p:spPr>
          <a:xfrm>
            <a:off x="3851920" y="1196752"/>
            <a:ext cx="2253566" cy="369332"/>
          </a:xfrm>
          <a:prstGeom prst="rect">
            <a:avLst/>
          </a:prstGeom>
          <a:noFill/>
        </p:spPr>
        <p:txBody>
          <a:bodyPr wrap="none" rtlCol="0">
            <a:spAutoFit/>
          </a:bodyPr>
          <a:lstStyle/>
          <a:p>
            <a:r>
              <a:rPr lang="en-US" dirty="0" smtClean="0"/>
              <a:t>(</a:t>
            </a:r>
            <a:r>
              <a:rPr lang="en-US" dirty="0" err="1" smtClean="0"/>
              <a:t>a,a</a:t>
            </a:r>
            <a:r>
              <a:rPr lang="en-US" dirty="0" smtClean="0"/>
              <a:t> ) is symmetric NE </a:t>
            </a:r>
            <a:endParaRPr lang="en-GB" dirty="0"/>
          </a:p>
        </p:txBody>
      </p:sp>
      <p:sp>
        <p:nvSpPr>
          <p:cNvPr id="15" name="TextBox 14"/>
          <p:cNvSpPr txBox="1"/>
          <p:nvPr/>
        </p:nvSpPr>
        <p:spPr>
          <a:xfrm>
            <a:off x="395536" y="1988840"/>
            <a:ext cx="2611612" cy="1200329"/>
          </a:xfrm>
          <a:prstGeom prst="rect">
            <a:avLst/>
          </a:prstGeom>
          <a:noFill/>
        </p:spPr>
        <p:txBody>
          <a:bodyPr wrap="none" rtlCol="0">
            <a:spAutoFit/>
          </a:bodyPr>
          <a:lstStyle/>
          <a:p>
            <a:r>
              <a:rPr lang="en-US" dirty="0" smtClean="0"/>
              <a:t>Is  (</a:t>
            </a:r>
            <a:r>
              <a:rPr lang="en-US" dirty="0" err="1" smtClean="0"/>
              <a:t>a,a</a:t>
            </a:r>
            <a:r>
              <a:rPr lang="en-US" dirty="0" smtClean="0"/>
              <a:t>) strict NE? NO</a:t>
            </a:r>
          </a:p>
          <a:p>
            <a:r>
              <a:rPr lang="en-US" dirty="0" smtClean="0"/>
              <a:t>U(</a:t>
            </a:r>
            <a:r>
              <a:rPr lang="en-US" dirty="0" err="1" smtClean="0"/>
              <a:t>a,a</a:t>
            </a:r>
            <a:r>
              <a:rPr lang="en-US" dirty="0" smtClean="0"/>
              <a:t>)=U(</a:t>
            </a:r>
            <a:r>
              <a:rPr lang="en-US" dirty="0" err="1" smtClean="0"/>
              <a:t>b,a</a:t>
            </a:r>
            <a:r>
              <a:rPr lang="en-US" dirty="0" smtClean="0"/>
              <a:t>) =1</a:t>
            </a:r>
          </a:p>
          <a:p>
            <a:r>
              <a:rPr lang="en-US" dirty="0" smtClean="0"/>
              <a:t>U(</a:t>
            </a:r>
            <a:r>
              <a:rPr lang="en-US" dirty="0" err="1" smtClean="0"/>
              <a:t>a,b</a:t>
            </a:r>
            <a:r>
              <a:rPr lang="en-US" dirty="0" smtClean="0"/>
              <a:t>)&gt;U(</a:t>
            </a:r>
            <a:r>
              <a:rPr lang="en-US" dirty="0" err="1" smtClean="0"/>
              <a:t>b,b</a:t>
            </a:r>
            <a:r>
              <a:rPr lang="en-US" dirty="0" smtClean="0"/>
              <a:t>)     so a is ES </a:t>
            </a:r>
          </a:p>
          <a:p>
            <a:r>
              <a:rPr lang="en-US" dirty="0" smtClean="0"/>
              <a:t>     1            0</a:t>
            </a:r>
            <a:endParaRPr lang="en-GB" dirty="0"/>
          </a:p>
        </p:txBody>
      </p:sp>
      <p:sp>
        <p:nvSpPr>
          <p:cNvPr id="16" name="TextBox 15"/>
          <p:cNvSpPr txBox="1"/>
          <p:nvPr/>
        </p:nvSpPr>
        <p:spPr>
          <a:xfrm>
            <a:off x="467544" y="3861048"/>
            <a:ext cx="3144643" cy="369332"/>
          </a:xfrm>
          <a:prstGeom prst="rect">
            <a:avLst/>
          </a:prstGeom>
          <a:noFill/>
        </p:spPr>
        <p:txBody>
          <a:bodyPr wrap="none" rtlCol="0">
            <a:spAutoFit/>
          </a:bodyPr>
          <a:lstStyle/>
          <a:p>
            <a:r>
              <a:rPr lang="en-US" dirty="0" smtClean="0">
                <a:solidFill>
                  <a:srgbClr val="FF0000"/>
                </a:solidFill>
              </a:rPr>
              <a:t>Evolution of social Convention </a:t>
            </a:r>
            <a:r>
              <a:rPr lang="en-US" dirty="0" smtClean="0"/>
              <a:t>:</a:t>
            </a:r>
            <a:endParaRPr lang="en-GB" dirty="0"/>
          </a:p>
        </p:txBody>
      </p:sp>
      <p:sp>
        <p:nvSpPr>
          <p:cNvPr id="17" name="TextBox 16"/>
          <p:cNvSpPr txBox="1"/>
          <p:nvPr/>
        </p:nvSpPr>
        <p:spPr>
          <a:xfrm>
            <a:off x="467544" y="4509120"/>
            <a:ext cx="1834156" cy="369332"/>
          </a:xfrm>
          <a:prstGeom prst="rect">
            <a:avLst/>
          </a:prstGeom>
          <a:noFill/>
        </p:spPr>
        <p:txBody>
          <a:bodyPr wrap="none" rtlCol="0">
            <a:spAutoFit/>
          </a:bodyPr>
          <a:lstStyle/>
          <a:p>
            <a:r>
              <a:rPr lang="en-US" dirty="0" smtClean="0"/>
              <a:t>Driving  on L or R </a:t>
            </a:r>
            <a:endParaRPr lang="en-GB" dirty="0"/>
          </a:p>
        </p:txBody>
      </p:sp>
      <p:sp>
        <p:nvSpPr>
          <p:cNvPr id="18" name="TextBox 17"/>
          <p:cNvSpPr txBox="1"/>
          <p:nvPr/>
        </p:nvSpPr>
        <p:spPr>
          <a:xfrm>
            <a:off x="683568" y="5445224"/>
            <a:ext cx="282450" cy="369332"/>
          </a:xfrm>
          <a:prstGeom prst="rect">
            <a:avLst/>
          </a:prstGeom>
          <a:noFill/>
        </p:spPr>
        <p:txBody>
          <a:bodyPr wrap="none" rtlCol="0">
            <a:spAutoFit/>
          </a:bodyPr>
          <a:lstStyle/>
          <a:p>
            <a:r>
              <a:rPr lang="en-US" dirty="0" smtClean="0"/>
              <a:t>L</a:t>
            </a:r>
            <a:endParaRPr lang="en-GB" dirty="0"/>
          </a:p>
        </p:txBody>
      </p:sp>
      <p:sp>
        <p:nvSpPr>
          <p:cNvPr id="19" name="TextBox 18"/>
          <p:cNvSpPr txBox="1"/>
          <p:nvPr/>
        </p:nvSpPr>
        <p:spPr>
          <a:xfrm>
            <a:off x="611560" y="6093296"/>
            <a:ext cx="309700" cy="369332"/>
          </a:xfrm>
          <a:prstGeom prst="rect">
            <a:avLst/>
          </a:prstGeom>
          <a:noFill/>
        </p:spPr>
        <p:txBody>
          <a:bodyPr wrap="none" rtlCol="0">
            <a:spAutoFit/>
          </a:bodyPr>
          <a:lstStyle/>
          <a:p>
            <a:r>
              <a:rPr lang="en-US" dirty="0" smtClean="0"/>
              <a:t>R</a:t>
            </a:r>
            <a:endParaRPr lang="en-GB" dirty="0"/>
          </a:p>
        </p:txBody>
      </p:sp>
      <p:sp>
        <p:nvSpPr>
          <p:cNvPr id="20" name="TextBox 19"/>
          <p:cNvSpPr txBox="1"/>
          <p:nvPr/>
        </p:nvSpPr>
        <p:spPr>
          <a:xfrm>
            <a:off x="1331640" y="5085184"/>
            <a:ext cx="282450" cy="369332"/>
          </a:xfrm>
          <a:prstGeom prst="rect">
            <a:avLst/>
          </a:prstGeom>
          <a:noFill/>
        </p:spPr>
        <p:txBody>
          <a:bodyPr wrap="none" rtlCol="0">
            <a:spAutoFit/>
          </a:bodyPr>
          <a:lstStyle/>
          <a:p>
            <a:r>
              <a:rPr lang="en-US" dirty="0" smtClean="0"/>
              <a:t>L</a:t>
            </a:r>
            <a:endParaRPr lang="en-GB" dirty="0"/>
          </a:p>
        </p:txBody>
      </p:sp>
      <p:sp>
        <p:nvSpPr>
          <p:cNvPr id="21" name="TextBox 20"/>
          <p:cNvSpPr txBox="1"/>
          <p:nvPr/>
        </p:nvSpPr>
        <p:spPr>
          <a:xfrm>
            <a:off x="2051720" y="5085184"/>
            <a:ext cx="309700" cy="369332"/>
          </a:xfrm>
          <a:prstGeom prst="rect">
            <a:avLst/>
          </a:prstGeom>
          <a:noFill/>
        </p:spPr>
        <p:txBody>
          <a:bodyPr wrap="none" rtlCol="0">
            <a:spAutoFit/>
          </a:bodyPr>
          <a:lstStyle/>
          <a:p>
            <a:r>
              <a:rPr lang="en-US" dirty="0" smtClean="0"/>
              <a:t>R</a:t>
            </a:r>
            <a:endParaRPr lang="en-GB" dirty="0"/>
          </a:p>
        </p:txBody>
      </p:sp>
      <p:graphicFrame>
        <p:nvGraphicFramePr>
          <p:cNvPr id="22" name="Table 21"/>
          <p:cNvGraphicFramePr>
            <a:graphicFrameLocks noGrp="1"/>
          </p:cNvGraphicFramePr>
          <p:nvPr/>
        </p:nvGraphicFramePr>
        <p:xfrm>
          <a:off x="971600" y="5517232"/>
          <a:ext cx="2088232" cy="731520"/>
        </p:xfrm>
        <a:graphic>
          <a:graphicData uri="http://schemas.openxmlformats.org/drawingml/2006/table">
            <a:tbl>
              <a:tblPr firstRow="1" bandRow="1">
                <a:tableStyleId>{5940675A-B579-460E-94D1-54222C63F5DA}</a:tableStyleId>
              </a:tblPr>
              <a:tblGrid>
                <a:gridCol w="1044116"/>
                <a:gridCol w="1044116"/>
              </a:tblGrid>
              <a:tr h="221744">
                <a:tc>
                  <a:txBody>
                    <a:bodyPr/>
                    <a:lstStyle/>
                    <a:p>
                      <a:endParaRPr lang="en-GB" dirty="0"/>
                    </a:p>
                  </a:txBody>
                  <a:tcPr/>
                </a:tc>
                <a:tc>
                  <a:txBody>
                    <a:bodyPr/>
                    <a:lstStyle/>
                    <a:p>
                      <a:endParaRPr lang="en-GB"/>
                    </a:p>
                  </a:txBody>
                  <a:tcPr/>
                </a:tc>
              </a:tr>
              <a:tr h="221744">
                <a:tc>
                  <a:txBody>
                    <a:bodyPr/>
                    <a:lstStyle/>
                    <a:p>
                      <a:endParaRPr lang="en-GB"/>
                    </a:p>
                  </a:txBody>
                  <a:tcPr/>
                </a:tc>
                <a:tc>
                  <a:txBody>
                    <a:bodyPr/>
                    <a:lstStyle/>
                    <a:p>
                      <a:endParaRPr lang="en-GB" dirty="0"/>
                    </a:p>
                  </a:txBody>
                  <a:tcPr/>
                </a:tc>
              </a:tr>
            </a:tbl>
          </a:graphicData>
        </a:graphic>
      </p:graphicFrame>
      <p:sp>
        <p:nvSpPr>
          <p:cNvPr id="23" name="TextBox 22"/>
          <p:cNvSpPr txBox="1"/>
          <p:nvPr/>
        </p:nvSpPr>
        <p:spPr>
          <a:xfrm>
            <a:off x="1331640" y="5517232"/>
            <a:ext cx="476412" cy="369332"/>
          </a:xfrm>
          <a:prstGeom prst="rect">
            <a:avLst/>
          </a:prstGeom>
          <a:noFill/>
        </p:spPr>
        <p:txBody>
          <a:bodyPr wrap="none" rtlCol="0">
            <a:spAutoFit/>
          </a:bodyPr>
          <a:lstStyle/>
          <a:p>
            <a:r>
              <a:rPr lang="en-US" dirty="0" smtClean="0"/>
              <a:t>2,2</a:t>
            </a:r>
            <a:endParaRPr lang="en-GB" dirty="0"/>
          </a:p>
        </p:txBody>
      </p:sp>
      <p:sp>
        <p:nvSpPr>
          <p:cNvPr id="24" name="TextBox 23"/>
          <p:cNvSpPr txBox="1"/>
          <p:nvPr/>
        </p:nvSpPr>
        <p:spPr>
          <a:xfrm>
            <a:off x="2267744" y="5517232"/>
            <a:ext cx="476412" cy="369332"/>
          </a:xfrm>
          <a:prstGeom prst="rect">
            <a:avLst/>
          </a:prstGeom>
          <a:noFill/>
        </p:spPr>
        <p:txBody>
          <a:bodyPr wrap="none" rtlCol="0">
            <a:spAutoFit/>
          </a:bodyPr>
          <a:lstStyle/>
          <a:p>
            <a:r>
              <a:rPr lang="en-US" dirty="0" smtClean="0"/>
              <a:t>0,0</a:t>
            </a:r>
            <a:endParaRPr lang="en-GB" dirty="0"/>
          </a:p>
        </p:txBody>
      </p:sp>
      <p:sp>
        <p:nvSpPr>
          <p:cNvPr id="25" name="TextBox 24"/>
          <p:cNvSpPr txBox="1"/>
          <p:nvPr/>
        </p:nvSpPr>
        <p:spPr>
          <a:xfrm>
            <a:off x="1331640" y="5877272"/>
            <a:ext cx="476412" cy="369332"/>
          </a:xfrm>
          <a:prstGeom prst="rect">
            <a:avLst/>
          </a:prstGeom>
          <a:noFill/>
        </p:spPr>
        <p:txBody>
          <a:bodyPr wrap="none" rtlCol="0">
            <a:spAutoFit/>
          </a:bodyPr>
          <a:lstStyle/>
          <a:p>
            <a:r>
              <a:rPr lang="en-US" dirty="0" smtClean="0"/>
              <a:t>0,0</a:t>
            </a:r>
            <a:endParaRPr lang="en-GB" dirty="0"/>
          </a:p>
        </p:txBody>
      </p:sp>
      <p:sp>
        <p:nvSpPr>
          <p:cNvPr id="26" name="TextBox 25"/>
          <p:cNvSpPr txBox="1"/>
          <p:nvPr/>
        </p:nvSpPr>
        <p:spPr>
          <a:xfrm>
            <a:off x="2267744" y="5877272"/>
            <a:ext cx="476412" cy="369332"/>
          </a:xfrm>
          <a:prstGeom prst="rect">
            <a:avLst/>
          </a:prstGeom>
          <a:noFill/>
        </p:spPr>
        <p:txBody>
          <a:bodyPr wrap="none" rtlCol="0">
            <a:spAutoFit/>
          </a:bodyPr>
          <a:lstStyle/>
          <a:p>
            <a:r>
              <a:rPr lang="en-US" dirty="0" smtClean="0"/>
              <a:t>1,1</a:t>
            </a:r>
            <a:endParaRPr lang="en-GB" dirty="0"/>
          </a:p>
        </p:txBody>
      </p:sp>
      <p:sp>
        <p:nvSpPr>
          <p:cNvPr id="27" name="TextBox 26"/>
          <p:cNvSpPr txBox="1"/>
          <p:nvPr/>
        </p:nvSpPr>
        <p:spPr>
          <a:xfrm>
            <a:off x="4139952" y="4941168"/>
            <a:ext cx="633507" cy="646331"/>
          </a:xfrm>
          <a:prstGeom prst="rect">
            <a:avLst/>
          </a:prstGeom>
          <a:noFill/>
        </p:spPr>
        <p:txBody>
          <a:bodyPr wrap="none" rtlCol="0">
            <a:spAutoFit/>
          </a:bodyPr>
          <a:lstStyle/>
          <a:p>
            <a:r>
              <a:rPr lang="en-US" dirty="0" smtClean="0"/>
              <a:t>(L,L)</a:t>
            </a:r>
          </a:p>
          <a:p>
            <a:r>
              <a:rPr lang="en-US" dirty="0" smtClean="0"/>
              <a:t>(R,R)</a:t>
            </a:r>
            <a:endParaRPr lang="en-GB" dirty="0"/>
          </a:p>
        </p:txBody>
      </p:sp>
      <p:graphicFrame>
        <p:nvGraphicFramePr>
          <p:cNvPr id="28" name="Object 27"/>
          <p:cNvGraphicFramePr>
            <a:graphicFrameLocks noChangeAspect="1"/>
          </p:cNvGraphicFramePr>
          <p:nvPr/>
        </p:nvGraphicFramePr>
        <p:xfrm>
          <a:off x="4572000" y="4941168"/>
          <a:ext cx="495490" cy="719956"/>
        </p:xfrm>
        <a:graphic>
          <a:graphicData uri="http://schemas.openxmlformats.org/presentationml/2006/ole">
            <p:oleObj spid="_x0000_s91137" name="Equation" r:id="rId3" imgW="164880" imgH="215640" progId="Equation.3">
              <p:embed/>
            </p:oleObj>
          </a:graphicData>
        </a:graphic>
      </p:graphicFrame>
      <p:sp>
        <p:nvSpPr>
          <p:cNvPr id="29" name="TextBox 28"/>
          <p:cNvSpPr txBox="1"/>
          <p:nvPr/>
        </p:nvSpPr>
        <p:spPr>
          <a:xfrm>
            <a:off x="5076056" y="5013176"/>
            <a:ext cx="445956" cy="369332"/>
          </a:xfrm>
          <a:prstGeom prst="rect">
            <a:avLst/>
          </a:prstGeom>
          <a:noFill/>
        </p:spPr>
        <p:txBody>
          <a:bodyPr wrap="none" rtlCol="0">
            <a:spAutoFit/>
          </a:bodyPr>
          <a:lstStyle/>
          <a:p>
            <a:r>
              <a:rPr lang="en-US" dirty="0" smtClean="0"/>
              <a:t>NE</a:t>
            </a:r>
            <a:endParaRPr lang="en-GB" dirty="0"/>
          </a:p>
        </p:txBody>
      </p:sp>
      <p:sp>
        <p:nvSpPr>
          <p:cNvPr id="30" name="TextBox 29"/>
          <p:cNvSpPr txBox="1"/>
          <p:nvPr/>
        </p:nvSpPr>
        <p:spPr>
          <a:xfrm>
            <a:off x="4211960" y="5805264"/>
            <a:ext cx="1142813" cy="369332"/>
          </a:xfrm>
          <a:prstGeom prst="rect">
            <a:avLst/>
          </a:prstGeom>
          <a:noFill/>
        </p:spPr>
        <p:txBody>
          <a:bodyPr wrap="none" rtlCol="0">
            <a:spAutoFit/>
          </a:bodyPr>
          <a:lstStyle/>
          <a:p>
            <a:r>
              <a:rPr lang="en-US" dirty="0" smtClean="0"/>
              <a:t>R,L  are ES</a:t>
            </a:r>
            <a:endParaRPr lang="en-GB" dirty="0"/>
          </a:p>
        </p:txBody>
      </p:sp>
      <p:sp>
        <p:nvSpPr>
          <p:cNvPr id="31" name="Date Placeholder 30"/>
          <p:cNvSpPr>
            <a:spLocks noGrp="1"/>
          </p:cNvSpPr>
          <p:nvPr>
            <p:ph type="dt" sz="half" idx="10"/>
          </p:nvPr>
        </p:nvSpPr>
        <p:spPr/>
        <p:txBody>
          <a:bodyPr/>
          <a:lstStyle/>
          <a:p>
            <a:fld id="{DA936446-D0EA-48B6-BB15-B6ACB52532D2}" type="datetime1">
              <a:rPr lang="en-GB" smtClean="0"/>
              <a:pPr/>
              <a:t>01/12/2013</a:t>
            </a:fld>
            <a:endParaRPr lang="en-GB"/>
          </a:p>
        </p:txBody>
      </p:sp>
      <p:sp>
        <p:nvSpPr>
          <p:cNvPr id="32" name="Slide Number Placeholder 31"/>
          <p:cNvSpPr>
            <a:spLocks noGrp="1"/>
          </p:cNvSpPr>
          <p:nvPr>
            <p:ph type="sldNum" sz="quarter" idx="12"/>
          </p:nvPr>
        </p:nvSpPr>
        <p:spPr/>
        <p:txBody>
          <a:bodyPr/>
          <a:lstStyle/>
          <a:p>
            <a:fld id="{1AC99574-BD32-4BAE-A6F6-2684FFE94A8F}" type="slidenum">
              <a:rPr lang="en-GB" smtClean="0"/>
              <a:pPr/>
              <a:t>89</a:t>
            </a:fld>
            <a:endParaRPr lang="en-GB"/>
          </a:p>
        </p:txBody>
      </p:sp>
      <p:cxnSp>
        <p:nvCxnSpPr>
          <p:cNvPr id="34" name="Straight Connector 33"/>
          <p:cNvCxnSpPr/>
          <p:nvPr/>
        </p:nvCxnSpPr>
        <p:spPr>
          <a:xfrm>
            <a:off x="1428728" y="1000108"/>
            <a:ext cx="285752"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57290" y="1571612"/>
            <a:ext cx="21431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714612" y="1000108"/>
            <a:ext cx="14287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2950419" y="907177"/>
            <a:ext cx="19950" cy="20581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14480" y="1000108"/>
            <a:ext cx="285752"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784033" y="1430621"/>
            <a:ext cx="4958" cy="28694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3059812" cy="369332"/>
          </a:xfrm>
          <a:prstGeom prst="rect">
            <a:avLst/>
          </a:prstGeom>
          <a:noFill/>
        </p:spPr>
        <p:txBody>
          <a:bodyPr wrap="none" rtlCol="0">
            <a:spAutoFit/>
          </a:bodyPr>
          <a:lstStyle/>
          <a:p>
            <a:r>
              <a:rPr lang="en-US" dirty="0" smtClean="0"/>
              <a:t>Definition :Player  </a:t>
            </a:r>
            <a:r>
              <a:rPr lang="en-US" dirty="0" err="1" smtClean="0"/>
              <a:t>i’s</a:t>
            </a:r>
            <a:r>
              <a:rPr lang="en-US" dirty="0" smtClean="0"/>
              <a:t>  strategy  </a:t>
            </a:r>
            <a:endParaRPr lang="en-GB" dirty="0"/>
          </a:p>
        </p:txBody>
      </p:sp>
      <p:graphicFrame>
        <p:nvGraphicFramePr>
          <p:cNvPr id="20482" name="Object 2"/>
          <p:cNvGraphicFramePr>
            <a:graphicFrameLocks noChangeAspect="1"/>
          </p:cNvGraphicFramePr>
          <p:nvPr/>
        </p:nvGraphicFramePr>
        <p:xfrm>
          <a:off x="3419872" y="260648"/>
          <a:ext cx="428625" cy="690563"/>
        </p:xfrm>
        <a:graphic>
          <a:graphicData uri="http://schemas.openxmlformats.org/presentationml/2006/ole">
            <p:oleObj spid="_x0000_s20482" name="Equation" r:id="rId3" imgW="139680" imgH="228600" progId="Equation.3">
              <p:embed/>
            </p:oleObj>
          </a:graphicData>
        </a:graphic>
      </p:graphicFrame>
      <p:sp>
        <p:nvSpPr>
          <p:cNvPr id="4" name="TextBox 3"/>
          <p:cNvSpPr txBox="1"/>
          <p:nvPr/>
        </p:nvSpPr>
        <p:spPr>
          <a:xfrm>
            <a:off x="3779912" y="404664"/>
            <a:ext cx="2367186" cy="369332"/>
          </a:xfrm>
          <a:prstGeom prst="rect">
            <a:avLst/>
          </a:prstGeom>
          <a:noFill/>
        </p:spPr>
        <p:txBody>
          <a:bodyPr wrap="none" rtlCol="0">
            <a:spAutoFit/>
          </a:bodyPr>
          <a:lstStyle/>
          <a:p>
            <a:r>
              <a:rPr lang="en-US" dirty="0" smtClean="0"/>
              <a:t>is  strictly dominated if </a:t>
            </a:r>
            <a:endParaRPr lang="en-GB" dirty="0"/>
          </a:p>
        </p:txBody>
      </p:sp>
      <p:graphicFrame>
        <p:nvGraphicFramePr>
          <p:cNvPr id="20483" name="Object 3"/>
          <p:cNvGraphicFramePr>
            <a:graphicFrameLocks noChangeAspect="1"/>
          </p:cNvGraphicFramePr>
          <p:nvPr/>
        </p:nvGraphicFramePr>
        <p:xfrm>
          <a:off x="2123728" y="908720"/>
          <a:ext cx="3857626" cy="730250"/>
        </p:xfrm>
        <a:graphic>
          <a:graphicData uri="http://schemas.openxmlformats.org/presentationml/2006/ole">
            <p:oleObj spid="_x0000_s20483" name="Equation" r:id="rId4" imgW="1257120" imgH="241200" progId="Equation.3">
              <p:embed/>
            </p:oleObj>
          </a:graphicData>
        </a:graphic>
      </p:graphicFrame>
      <p:sp>
        <p:nvSpPr>
          <p:cNvPr id="6" name="TextBox 5"/>
          <p:cNvSpPr txBox="1"/>
          <p:nvPr/>
        </p:nvSpPr>
        <p:spPr>
          <a:xfrm>
            <a:off x="755576" y="2132856"/>
            <a:ext cx="1092607" cy="369332"/>
          </a:xfrm>
          <a:prstGeom prst="rect">
            <a:avLst/>
          </a:prstGeom>
          <a:noFill/>
        </p:spPr>
        <p:txBody>
          <a:bodyPr wrap="none" rtlCol="0">
            <a:spAutoFit/>
          </a:bodyPr>
          <a:lstStyle/>
          <a:p>
            <a:r>
              <a:rPr lang="en-US" dirty="0" smtClean="0"/>
              <a:t>Example :</a:t>
            </a:r>
            <a:endParaRPr lang="en-GB" dirty="0"/>
          </a:p>
        </p:txBody>
      </p:sp>
      <p:sp>
        <p:nvSpPr>
          <p:cNvPr id="7" name="TextBox 6"/>
          <p:cNvSpPr txBox="1"/>
          <p:nvPr/>
        </p:nvSpPr>
        <p:spPr>
          <a:xfrm>
            <a:off x="2339752" y="2996952"/>
            <a:ext cx="1052532" cy="369332"/>
          </a:xfrm>
          <a:prstGeom prst="rect">
            <a:avLst/>
          </a:prstGeom>
          <a:noFill/>
        </p:spPr>
        <p:txBody>
          <a:bodyPr wrap="none" rtlCol="0">
            <a:spAutoFit/>
          </a:bodyPr>
          <a:lstStyle/>
          <a:p>
            <a:r>
              <a:rPr lang="en-US" dirty="0" err="1" smtClean="0"/>
              <a:t>Difender</a:t>
            </a:r>
            <a:r>
              <a:rPr lang="en-US" dirty="0" smtClean="0"/>
              <a:t> </a:t>
            </a:r>
            <a:endParaRPr lang="en-GB" dirty="0"/>
          </a:p>
        </p:txBody>
      </p:sp>
      <p:sp>
        <p:nvSpPr>
          <p:cNvPr id="8" name="TextBox 7"/>
          <p:cNvSpPr txBox="1"/>
          <p:nvPr/>
        </p:nvSpPr>
        <p:spPr>
          <a:xfrm>
            <a:off x="3707904" y="2924944"/>
            <a:ext cx="300082" cy="369332"/>
          </a:xfrm>
          <a:prstGeom prst="rect">
            <a:avLst/>
          </a:prstGeom>
          <a:noFill/>
        </p:spPr>
        <p:txBody>
          <a:bodyPr wrap="none" rtlCol="0">
            <a:spAutoFit/>
          </a:bodyPr>
          <a:lstStyle/>
          <a:p>
            <a:r>
              <a:rPr lang="en-US" dirty="0" smtClean="0"/>
              <a:t>e</a:t>
            </a:r>
            <a:endParaRPr lang="en-GB" dirty="0"/>
          </a:p>
        </p:txBody>
      </p:sp>
      <p:sp>
        <p:nvSpPr>
          <p:cNvPr id="9" name="TextBox 8"/>
          <p:cNvSpPr txBox="1"/>
          <p:nvPr/>
        </p:nvSpPr>
        <p:spPr>
          <a:xfrm>
            <a:off x="3707904" y="3501008"/>
            <a:ext cx="306494" cy="369332"/>
          </a:xfrm>
          <a:prstGeom prst="rect">
            <a:avLst/>
          </a:prstGeom>
          <a:noFill/>
        </p:spPr>
        <p:txBody>
          <a:bodyPr wrap="none" rtlCol="0">
            <a:spAutoFit/>
          </a:bodyPr>
          <a:lstStyle/>
          <a:p>
            <a:r>
              <a:rPr lang="en-US" dirty="0" smtClean="0"/>
              <a:t>h</a:t>
            </a:r>
            <a:endParaRPr lang="en-GB" dirty="0"/>
          </a:p>
        </p:txBody>
      </p:sp>
      <p:sp>
        <p:nvSpPr>
          <p:cNvPr id="10" name="TextBox 9"/>
          <p:cNvSpPr txBox="1"/>
          <p:nvPr/>
        </p:nvSpPr>
        <p:spPr>
          <a:xfrm>
            <a:off x="4499992" y="2276872"/>
            <a:ext cx="941668" cy="369332"/>
          </a:xfrm>
          <a:prstGeom prst="rect">
            <a:avLst/>
          </a:prstGeom>
          <a:noFill/>
        </p:spPr>
        <p:txBody>
          <a:bodyPr wrap="none" rtlCol="0">
            <a:spAutoFit/>
          </a:bodyPr>
          <a:lstStyle/>
          <a:p>
            <a:r>
              <a:rPr lang="en-US" dirty="0" smtClean="0"/>
              <a:t>attacker</a:t>
            </a:r>
            <a:endParaRPr lang="en-GB" dirty="0"/>
          </a:p>
        </p:txBody>
      </p:sp>
      <p:sp>
        <p:nvSpPr>
          <p:cNvPr id="11" name="TextBox 10"/>
          <p:cNvSpPr txBox="1"/>
          <p:nvPr/>
        </p:nvSpPr>
        <p:spPr>
          <a:xfrm>
            <a:off x="4355976" y="2636912"/>
            <a:ext cx="300082" cy="369332"/>
          </a:xfrm>
          <a:prstGeom prst="rect">
            <a:avLst/>
          </a:prstGeom>
          <a:noFill/>
        </p:spPr>
        <p:txBody>
          <a:bodyPr wrap="none" rtlCol="0">
            <a:spAutoFit/>
          </a:bodyPr>
          <a:lstStyle/>
          <a:p>
            <a:r>
              <a:rPr lang="en-US" dirty="0" smtClean="0"/>
              <a:t>e</a:t>
            </a:r>
            <a:endParaRPr lang="en-GB" dirty="0"/>
          </a:p>
        </p:txBody>
      </p:sp>
      <p:sp>
        <p:nvSpPr>
          <p:cNvPr id="12" name="TextBox 11"/>
          <p:cNvSpPr txBox="1"/>
          <p:nvPr/>
        </p:nvSpPr>
        <p:spPr>
          <a:xfrm>
            <a:off x="5724128" y="2636912"/>
            <a:ext cx="306494" cy="369332"/>
          </a:xfrm>
          <a:prstGeom prst="rect">
            <a:avLst/>
          </a:prstGeom>
          <a:noFill/>
        </p:spPr>
        <p:txBody>
          <a:bodyPr wrap="none" rtlCol="0">
            <a:spAutoFit/>
          </a:bodyPr>
          <a:lstStyle/>
          <a:p>
            <a:r>
              <a:rPr lang="en-US" dirty="0" smtClean="0"/>
              <a:t>h</a:t>
            </a:r>
            <a:endParaRPr lang="en-GB" dirty="0"/>
          </a:p>
        </p:txBody>
      </p:sp>
      <p:cxnSp>
        <p:nvCxnSpPr>
          <p:cNvPr id="14" name="Straight Connector 13"/>
          <p:cNvCxnSpPr/>
          <p:nvPr/>
        </p:nvCxnSpPr>
        <p:spPr>
          <a:xfrm>
            <a:off x="4211960" y="2996952"/>
            <a:ext cx="244827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211960" y="2996952"/>
            <a:ext cx="0" cy="10801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11960" y="4077072"/>
            <a:ext cx="24482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60232" y="2996952"/>
            <a:ext cx="0" cy="10801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08104" y="2996952"/>
            <a:ext cx="0" cy="10801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11960" y="3573016"/>
            <a:ext cx="24482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2000" y="3068960"/>
            <a:ext cx="476412" cy="369332"/>
          </a:xfrm>
          <a:prstGeom prst="rect">
            <a:avLst/>
          </a:prstGeom>
          <a:noFill/>
        </p:spPr>
        <p:txBody>
          <a:bodyPr wrap="none" rtlCol="0">
            <a:spAutoFit/>
          </a:bodyPr>
          <a:lstStyle/>
          <a:p>
            <a:r>
              <a:rPr lang="en-US" dirty="0" smtClean="0"/>
              <a:t>1,1</a:t>
            </a:r>
            <a:endParaRPr lang="en-GB" dirty="0"/>
          </a:p>
        </p:txBody>
      </p:sp>
      <p:sp>
        <p:nvSpPr>
          <p:cNvPr id="30" name="TextBox 29"/>
          <p:cNvSpPr txBox="1"/>
          <p:nvPr/>
        </p:nvSpPr>
        <p:spPr>
          <a:xfrm>
            <a:off x="5868144" y="3068960"/>
            <a:ext cx="476412" cy="369332"/>
          </a:xfrm>
          <a:prstGeom prst="rect">
            <a:avLst/>
          </a:prstGeom>
          <a:noFill/>
        </p:spPr>
        <p:txBody>
          <a:bodyPr wrap="none" rtlCol="0">
            <a:spAutoFit/>
          </a:bodyPr>
          <a:lstStyle/>
          <a:p>
            <a:r>
              <a:rPr lang="en-US" dirty="0" smtClean="0"/>
              <a:t>1,1</a:t>
            </a:r>
            <a:endParaRPr lang="en-GB" dirty="0"/>
          </a:p>
        </p:txBody>
      </p:sp>
      <p:sp>
        <p:nvSpPr>
          <p:cNvPr id="31" name="TextBox 30"/>
          <p:cNvSpPr txBox="1"/>
          <p:nvPr/>
        </p:nvSpPr>
        <p:spPr>
          <a:xfrm>
            <a:off x="4572000" y="3645024"/>
            <a:ext cx="476412" cy="369332"/>
          </a:xfrm>
          <a:prstGeom prst="rect">
            <a:avLst/>
          </a:prstGeom>
          <a:noFill/>
        </p:spPr>
        <p:txBody>
          <a:bodyPr wrap="none" rtlCol="0">
            <a:spAutoFit/>
          </a:bodyPr>
          <a:lstStyle/>
          <a:p>
            <a:r>
              <a:rPr lang="en-US" dirty="0" smtClean="0"/>
              <a:t>0,2</a:t>
            </a:r>
            <a:endParaRPr lang="en-GB" dirty="0"/>
          </a:p>
        </p:txBody>
      </p:sp>
      <p:sp>
        <p:nvSpPr>
          <p:cNvPr id="32" name="TextBox 31"/>
          <p:cNvSpPr txBox="1"/>
          <p:nvPr/>
        </p:nvSpPr>
        <p:spPr>
          <a:xfrm>
            <a:off x="5724128" y="3645024"/>
            <a:ext cx="476412" cy="369332"/>
          </a:xfrm>
          <a:prstGeom prst="rect">
            <a:avLst/>
          </a:prstGeom>
          <a:noFill/>
        </p:spPr>
        <p:txBody>
          <a:bodyPr wrap="none" rtlCol="0">
            <a:spAutoFit/>
          </a:bodyPr>
          <a:lstStyle/>
          <a:p>
            <a:r>
              <a:rPr lang="en-US" dirty="0" smtClean="0"/>
              <a:t>2,0</a:t>
            </a:r>
            <a:endParaRPr lang="en-GB" dirty="0"/>
          </a:p>
        </p:txBody>
      </p:sp>
      <p:graphicFrame>
        <p:nvGraphicFramePr>
          <p:cNvPr id="20484" name="Object 4"/>
          <p:cNvGraphicFramePr>
            <a:graphicFrameLocks noChangeAspect="1"/>
          </p:cNvGraphicFramePr>
          <p:nvPr/>
        </p:nvGraphicFramePr>
        <p:xfrm>
          <a:off x="971600" y="4293096"/>
          <a:ext cx="428625" cy="690563"/>
        </p:xfrm>
        <a:graphic>
          <a:graphicData uri="http://schemas.openxmlformats.org/presentationml/2006/ole">
            <p:oleObj spid="_x0000_s20484" name="Equation" r:id="rId5" imgW="139680" imgH="228600" progId="Equation.3">
              <p:embed/>
            </p:oleObj>
          </a:graphicData>
        </a:graphic>
      </p:graphicFrame>
      <p:sp>
        <p:nvSpPr>
          <p:cNvPr id="34" name="TextBox 33"/>
          <p:cNvSpPr txBox="1"/>
          <p:nvPr/>
        </p:nvSpPr>
        <p:spPr>
          <a:xfrm>
            <a:off x="1763688" y="4653136"/>
            <a:ext cx="2446247" cy="369332"/>
          </a:xfrm>
          <a:prstGeom prst="rect">
            <a:avLst/>
          </a:prstGeom>
          <a:noFill/>
        </p:spPr>
        <p:txBody>
          <a:bodyPr wrap="none" rtlCol="0">
            <a:spAutoFit/>
          </a:bodyPr>
          <a:lstStyle/>
          <a:p>
            <a:r>
              <a:rPr lang="en-US" dirty="0" smtClean="0"/>
              <a:t>Is weakly  dominated  if </a:t>
            </a:r>
            <a:endParaRPr lang="en-GB" dirty="0"/>
          </a:p>
        </p:txBody>
      </p:sp>
      <p:graphicFrame>
        <p:nvGraphicFramePr>
          <p:cNvPr id="20485" name="Object 5"/>
          <p:cNvGraphicFramePr>
            <a:graphicFrameLocks noChangeAspect="1"/>
          </p:cNvGraphicFramePr>
          <p:nvPr/>
        </p:nvGraphicFramePr>
        <p:xfrm>
          <a:off x="2287588" y="5157788"/>
          <a:ext cx="3817937" cy="730250"/>
        </p:xfrm>
        <a:graphic>
          <a:graphicData uri="http://schemas.openxmlformats.org/presentationml/2006/ole">
            <p:oleObj spid="_x0000_s20485" name="Equation" r:id="rId6" imgW="1244520" imgH="241200" progId="Equation.3">
              <p:embed/>
            </p:oleObj>
          </a:graphicData>
        </a:graphic>
      </p:graphicFrame>
      <p:sp>
        <p:nvSpPr>
          <p:cNvPr id="36" name="TextBox 35"/>
          <p:cNvSpPr txBox="1"/>
          <p:nvPr/>
        </p:nvSpPr>
        <p:spPr>
          <a:xfrm>
            <a:off x="3995936" y="6093296"/>
            <a:ext cx="811504" cy="369332"/>
          </a:xfrm>
          <a:prstGeom prst="rect">
            <a:avLst/>
          </a:prstGeom>
          <a:noFill/>
        </p:spPr>
        <p:txBody>
          <a:bodyPr wrap="none" rtlCol="0">
            <a:spAutoFit/>
          </a:bodyPr>
          <a:lstStyle/>
          <a:p>
            <a:r>
              <a:rPr lang="en-US" dirty="0" smtClean="0"/>
              <a:t>For all </a:t>
            </a:r>
            <a:endParaRPr lang="en-GB" dirty="0"/>
          </a:p>
        </p:txBody>
      </p:sp>
      <p:graphicFrame>
        <p:nvGraphicFramePr>
          <p:cNvPr id="20487" name="Object 7"/>
          <p:cNvGraphicFramePr>
            <a:graphicFrameLocks noChangeAspect="1"/>
          </p:cNvGraphicFramePr>
          <p:nvPr/>
        </p:nvGraphicFramePr>
        <p:xfrm>
          <a:off x="4716016" y="5877272"/>
          <a:ext cx="584200" cy="692150"/>
        </p:xfrm>
        <a:graphic>
          <a:graphicData uri="http://schemas.openxmlformats.org/presentationml/2006/ole">
            <p:oleObj spid="_x0000_s20487" name="Equation" r:id="rId7" imgW="190440" imgH="228600" progId="Equation.3">
              <p:embed/>
            </p:oleObj>
          </a:graphicData>
        </a:graphic>
      </p:graphicFrame>
      <p:cxnSp>
        <p:nvCxnSpPr>
          <p:cNvPr id="35" name="Straight Connector 34"/>
          <p:cNvCxnSpPr>
            <a:endCxn id="29" idx="2"/>
          </p:cNvCxnSpPr>
          <p:nvPr/>
        </p:nvCxnSpPr>
        <p:spPr>
          <a:xfrm>
            <a:off x="4572000" y="3429000"/>
            <a:ext cx="238206" cy="92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0" idx="2"/>
          </p:cNvCxnSpPr>
          <p:nvPr/>
        </p:nvCxnSpPr>
        <p:spPr>
          <a:xfrm>
            <a:off x="5868144" y="3429000"/>
            <a:ext cx="238206" cy="92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2" idx="2"/>
          </p:cNvCxnSpPr>
          <p:nvPr/>
        </p:nvCxnSpPr>
        <p:spPr>
          <a:xfrm flipV="1">
            <a:off x="5962334" y="4005064"/>
            <a:ext cx="337858"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1" idx="2"/>
          </p:cNvCxnSpPr>
          <p:nvPr/>
        </p:nvCxnSpPr>
        <p:spPr>
          <a:xfrm flipV="1">
            <a:off x="4810206" y="4005064"/>
            <a:ext cx="337858"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9" idx="2"/>
          </p:cNvCxnSpPr>
          <p:nvPr/>
        </p:nvCxnSpPr>
        <p:spPr>
          <a:xfrm flipV="1">
            <a:off x="4810206" y="3429000"/>
            <a:ext cx="337858" cy="9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30" idx="2"/>
          </p:cNvCxnSpPr>
          <p:nvPr/>
        </p:nvCxnSpPr>
        <p:spPr>
          <a:xfrm flipV="1">
            <a:off x="6106350" y="3429000"/>
            <a:ext cx="337858" cy="929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7" name="Date Placeholder 36"/>
          <p:cNvSpPr>
            <a:spLocks noGrp="1"/>
          </p:cNvSpPr>
          <p:nvPr>
            <p:ph type="dt" sz="half" idx="10"/>
          </p:nvPr>
        </p:nvSpPr>
        <p:spPr/>
        <p:txBody>
          <a:bodyPr/>
          <a:lstStyle/>
          <a:p>
            <a:fld id="{6D9C264F-32D2-452B-B6CC-1B32BCC2DCD2}" type="datetime1">
              <a:rPr lang="en-GB" smtClean="0"/>
              <a:pPr/>
              <a:t>01/12/2013</a:t>
            </a:fld>
            <a:endParaRPr lang="en-GB"/>
          </a:p>
        </p:txBody>
      </p:sp>
      <p:sp>
        <p:nvSpPr>
          <p:cNvPr id="38" name="Slide Number Placeholder 37"/>
          <p:cNvSpPr>
            <a:spLocks noGrp="1"/>
          </p:cNvSpPr>
          <p:nvPr>
            <p:ph type="sldNum" sz="quarter" idx="12"/>
          </p:nvPr>
        </p:nvSpPr>
        <p:spPr/>
        <p:txBody>
          <a:bodyPr/>
          <a:lstStyle/>
          <a:p>
            <a:fld id="{1AC99574-BD32-4BAE-A6F6-2684FFE94A8F}" type="slidenum">
              <a:rPr lang="en-GB" smtClean="0"/>
              <a:pPr/>
              <a:t>9</a:t>
            </a:fld>
            <a:endParaRPr lang="en-GB"/>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32656"/>
            <a:ext cx="3335080" cy="1384995"/>
          </a:xfrm>
          <a:prstGeom prst="rect">
            <a:avLst/>
          </a:prstGeom>
          <a:noFill/>
        </p:spPr>
        <p:txBody>
          <a:bodyPr wrap="none" rtlCol="0">
            <a:spAutoFit/>
          </a:bodyPr>
          <a:lstStyle/>
          <a:p>
            <a:r>
              <a:rPr lang="en-US" dirty="0" smtClean="0"/>
              <a:t>Lesson : We can have multiple ES </a:t>
            </a:r>
          </a:p>
          <a:p>
            <a:endParaRPr lang="en-US" dirty="0" smtClean="0"/>
          </a:p>
          <a:p>
            <a:r>
              <a:rPr lang="en-US" sz="2400" dirty="0" smtClean="0">
                <a:solidFill>
                  <a:srgbClr val="FF0000"/>
                </a:solidFill>
              </a:rPr>
              <a:t>Convention:</a:t>
            </a:r>
          </a:p>
          <a:p>
            <a:r>
              <a:rPr lang="en-US" sz="2400" dirty="0" smtClean="0">
                <a:solidFill>
                  <a:srgbClr val="FF0000"/>
                </a:solidFill>
              </a:rPr>
              <a:t> </a:t>
            </a:r>
            <a:endParaRPr lang="en-GB" sz="2400" dirty="0">
              <a:solidFill>
                <a:srgbClr val="FF0000"/>
              </a:solidFill>
            </a:endParaRPr>
          </a:p>
        </p:txBody>
      </p:sp>
      <p:sp>
        <p:nvSpPr>
          <p:cNvPr id="4" name="TextBox 3"/>
          <p:cNvSpPr txBox="1"/>
          <p:nvPr/>
        </p:nvSpPr>
        <p:spPr>
          <a:xfrm>
            <a:off x="971600" y="1628800"/>
            <a:ext cx="3128742" cy="923330"/>
          </a:xfrm>
          <a:prstGeom prst="rect">
            <a:avLst/>
          </a:prstGeom>
          <a:noFill/>
        </p:spPr>
        <p:txBody>
          <a:bodyPr wrap="none" rtlCol="0">
            <a:spAutoFit/>
          </a:bodyPr>
          <a:lstStyle/>
          <a:p>
            <a:r>
              <a:rPr lang="en-US" dirty="0" smtClean="0"/>
              <a:t>This  need not to equally  good </a:t>
            </a:r>
          </a:p>
          <a:p>
            <a:endParaRPr lang="en-US" dirty="0" smtClean="0"/>
          </a:p>
          <a:p>
            <a:r>
              <a:rPr lang="en-US" dirty="0" smtClean="0">
                <a:solidFill>
                  <a:srgbClr val="FF0000"/>
                </a:solidFill>
              </a:rPr>
              <a:t>Example:</a:t>
            </a:r>
            <a:endParaRPr lang="en-GB" dirty="0">
              <a:solidFill>
                <a:srgbClr val="FF0000"/>
              </a:solidFill>
            </a:endParaRPr>
          </a:p>
        </p:txBody>
      </p:sp>
      <p:sp>
        <p:nvSpPr>
          <p:cNvPr id="5" name="TextBox 4"/>
          <p:cNvSpPr txBox="1"/>
          <p:nvPr/>
        </p:nvSpPr>
        <p:spPr>
          <a:xfrm>
            <a:off x="3059832" y="2564904"/>
            <a:ext cx="295274" cy="369332"/>
          </a:xfrm>
          <a:prstGeom prst="rect">
            <a:avLst/>
          </a:prstGeom>
          <a:noFill/>
        </p:spPr>
        <p:txBody>
          <a:bodyPr wrap="none" rtlCol="0">
            <a:spAutoFit/>
          </a:bodyPr>
          <a:lstStyle/>
          <a:p>
            <a:r>
              <a:rPr lang="en-US" dirty="0" smtClean="0"/>
              <a:t>a</a:t>
            </a:r>
            <a:endParaRPr lang="en-GB" dirty="0"/>
          </a:p>
        </p:txBody>
      </p:sp>
      <p:sp>
        <p:nvSpPr>
          <p:cNvPr id="6" name="TextBox 5"/>
          <p:cNvSpPr txBox="1"/>
          <p:nvPr/>
        </p:nvSpPr>
        <p:spPr>
          <a:xfrm>
            <a:off x="3059832" y="3284984"/>
            <a:ext cx="306494" cy="369332"/>
          </a:xfrm>
          <a:prstGeom prst="rect">
            <a:avLst/>
          </a:prstGeom>
          <a:noFill/>
        </p:spPr>
        <p:txBody>
          <a:bodyPr wrap="none" rtlCol="0">
            <a:spAutoFit/>
          </a:bodyPr>
          <a:lstStyle/>
          <a:p>
            <a:r>
              <a:rPr lang="en-US" dirty="0" smtClean="0"/>
              <a:t>b</a:t>
            </a:r>
            <a:endParaRPr lang="en-GB" dirty="0"/>
          </a:p>
        </p:txBody>
      </p:sp>
      <p:sp>
        <p:nvSpPr>
          <p:cNvPr id="7" name="TextBox 6"/>
          <p:cNvSpPr txBox="1"/>
          <p:nvPr/>
        </p:nvSpPr>
        <p:spPr>
          <a:xfrm>
            <a:off x="3563888" y="2276872"/>
            <a:ext cx="295274" cy="369332"/>
          </a:xfrm>
          <a:prstGeom prst="rect">
            <a:avLst/>
          </a:prstGeom>
          <a:noFill/>
        </p:spPr>
        <p:txBody>
          <a:bodyPr wrap="none" rtlCol="0">
            <a:spAutoFit/>
          </a:bodyPr>
          <a:lstStyle/>
          <a:p>
            <a:r>
              <a:rPr lang="en-US" dirty="0" smtClean="0"/>
              <a:t>a</a:t>
            </a:r>
            <a:endParaRPr lang="en-GB" dirty="0"/>
          </a:p>
        </p:txBody>
      </p:sp>
      <p:sp>
        <p:nvSpPr>
          <p:cNvPr id="8" name="TextBox 7"/>
          <p:cNvSpPr txBox="1"/>
          <p:nvPr/>
        </p:nvSpPr>
        <p:spPr>
          <a:xfrm>
            <a:off x="4716016" y="2276872"/>
            <a:ext cx="306494" cy="369332"/>
          </a:xfrm>
          <a:prstGeom prst="rect">
            <a:avLst/>
          </a:prstGeom>
          <a:noFill/>
        </p:spPr>
        <p:txBody>
          <a:bodyPr wrap="none" rtlCol="0">
            <a:spAutoFit/>
          </a:bodyPr>
          <a:lstStyle/>
          <a:p>
            <a:r>
              <a:rPr lang="en-US" dirty="0" smtClean="0"/>
              <a:t>b</a:t>
            </a:r>
            <a:endParaRPr lang="en-GB" dirty="0"/>
          </a:p>
        </p:txBody>
      </p:sp>
      <p:graphicFrame>
        <p:nvGraphicFramePr>
          <p:cNvPr id="9" name="Table 8"/>
          <p:cNvGraphicFramePr>
            <a:graphicFrameLocks noGrp="1"/>
          </p:cNvGraphicFramePr>
          <p:nvPr/>
        </p:nvGraphicFramePr>
        <p:xfrm>
          <a:off x="3491880" y="2780928"/>
          <a:ext cx="2016224" cy="731520"/>
        </p:xfrm>
        <a:graphic>
          <a:graphicData uri="http://schemas.openxmlformats.org/drawingml/2006/table">
            <a:tbl>
              <a:tblPr firstRow="1" bandRow="1">
                <a:tableStyleId>{5940675A-B579-460E-94D1-54222C63F5DA}</a:tableStyleId>
              </a:tblPr>
              <a:tblGrid>
                <a:gridCol w="1008112"/>
                <a:gridCol w="1008112"/>
              </a:tblGrid>
              <a:tr h="362952">
                <a:tc>
                  <a:txBody>
                    <a:bodyPr/>
                    <a:lstStyle/>
                    <a:p>
                      <a:endParaRPr lang="en-GB" dirty="0"/>
                    </a:p>
                  </a:txBody>
                  <a:tcPr/>
                </a:tc>
                <a:tc>
                  <a:txBody>
                    <a:bodyPr/>
                    <a:lstStyle/>
                    <a:p>
                      <a:endParaRPr lang="en-GB" dirty="0"/>
                    </a:p>
                  </a:txBody>
                  <a:tcPr/>
                </a:tc>
              </a:tr>
              <a:tr h="362952">
                <a:tc>
                  <a:txBody>
                    <a:bodyPr/>
                    <a:lstStyle/>
                    <a:p>
                      <a:endParaRPr lang="en-GB" dirty="0"/>
                    </a:p>
                  </a:txBody>
                  <a:tcPr/>
                </a:tc>
                <a:tc>
                  <a:txBody>
                    <a:bodyPr/>
                    <a:lstStyle/>
                    <a:p>
                      <a:endParaRPr lang="en-GB" dirty="0"/>
                    </a:p>
                  </a:txBody>
                  <a:tcPr/>
                </a:tc>
              </a:tr>
            </a:tbl>
          </a:graphicData>
        </a:graphic>
      </p:graphicFrame>
      <p:sp>
        <p:nvSpPr>
          <p:cNvPr id="10" name="TextBox 9"/>
          <p:cNvSpPr txBox="1"/>
          <p:nvPr/>
        </p:nvSpPr>
        <p:spPr>
          <a:xfrm>
            <a:off x="3707904" y="2780928"/>
            <a:ext cx="476412" cy="369332"/>
          </a:xfrm>
          <a:prstGeom prst="rect">
            <a:avLst/>
          </a:prstGeom>
          <a:noFill/>
        </p:spPr>
        <p:txBody>
          <a:bodyPr wrap="none" rtlCol="0">
            <a:spAutoFit/>
          </a:bodyPr>
          <a:lstStyle/>
          <a:p>
            <a:r>
              <a:rPr lang="en-US" dirty="0" smtClean="0"/>
              <a:t>0,0</a:t>
            </a:r>
            <a:endParaRPr lang="en-GB" dirty="0"/>
          </a:p>
        </p:txBody>
      </p:sp>
      <p:sp>
        <p:nvSpPr>
          <p:cNvPr id="11" name="TextBox 10"/>
          <p:cNvSpPr txBox="1"/>
          <p:nvPr/>
        </p:nvSpPr>
        <p:spPr>
          <a:xfrm>
            <a:off x="4716016" y="2780928"/>
            <a:ext cx="476412" cy="369332"/>
          </a:xfrm>
          <a:prstGeom prst="rect">
            <a:avLst/>
          </a:prstGeom>
          <a:noFill/>
        </p:spPr>
        <p:txBody>
          <a:bodyPr wrap="none" rtlCol="0">
            <a:spAutoFit/>
          </a:bodyPr>
          <a:lstStyle/>
          <a:p>
            <a:r>
              <a:rPr lang="en-US" dirty="0" smtClean="0"/>
              <a:t>2,1</a:t>
            </a:r>
            <a:endParaRPr lang="en-GB" dirty="0"/>
          </a:p>
        </p:txBody>
      </p:sp>
      <p:sp>
        <p:nvSpPr>
          <p:cNvPr id="12" name="TextBox 11"/>
          <p:cNvSpPr txBox="1"/>
          <p:nvPr/>
        </p:nvSpPr>
        <p:spPr>
          <a:xfrm>
            <a:off x="3779912" y="3140968"/>
            <a:ext cx="476412" cy="369332"/>
          </a:xfrm>
          <a:prstGeom prst="rect">
            <a:avLst/>
          </a:prstGeom>
          <a:noFill/>
        </p:spPr>
        <p:txBody>
          <a:bodyPr wrap="none" rtlCol="0">
            <a:spAutoFit/>
          </a:bodyPr>
          <a:lstStyle/>
          <a:p>
            <a:r>
              <a:rPr lang="en-US" dirty="0" smtClean="0"/>
              <a:t>1,2</a:t>
            </a:r>
            <a:endParaRPr lang="en-GB" dirty="0"/>
          </a:p>
        </p:txBody>
      </p:sp>
      <p:sp>
        <p:nvSpPr>
          <p:cNvPr id="13" name="TextBox 12"/>
          <p:cNvSpPr txBox="1"/>
          <p:nvPr/>
        </p:nvSpPr>
        <p:spPr>
          <a:xfrm>
            <a:off x="4716016" y="3140968"/>
            <a:ext cx="476412" cy="369332"/>
          </a:xfrm>
          <a:prstGeom prst="rect">
            <a:avLst/>
          </a:prstGeom>
          <a:noFill/>
        </p:spPr>
        <p:txBody>
          <a:bodyPr wrap="none" rtlCol="0">
            <a:spAutoFit/>
          </a:bodyPr>
          <a:lstStyle/>
          <a:p>
            <a:r>
              <a:rPr lang="en-US" dirty="0" smtClean="0"/>
              <a:t>0,0</a:t>
            </a:r>
            <a:endParaRPr lang="en-GB" dirty="0"/>
          </a:p>
        </p:txBody>
      </p:sp>
      <p:sp>
        <p:nvSpPr>
          <p:cNvPr id="14" name="TextBox 13"/>
          <p:cNvSpPr txBox="1"/>
          <p:nvPr/>
        </p:nvSpPr>
        <p:spPr>
          <a:xfrm>
            <a:off x="611560" y="3861048"/>
            <a:ext cx="2691763" cy="923330"/>
          </a:xfrm>
          <a:prstGeom prst="rect">
            <a:avLst/>
          </a:prstGeom>
          <a:noFill/>
        </p:spPr>
        <p:txBody>
          <a:bodyPr wrap="none" rtlCol="0">
            <a:spAutoFit/>
          </a:bodyPr>
          <a:lstStyle/>
          <a:p>
            <a:r>
              <a:rPr lang="en-US" dirty="0" smtClean="0"/>
              <a:t>[(2/3,1/3),(2/3,1/3)]   is NE</a:t>
            </a:r>
          </a:p>
          <a:p>
            <a:r>
              <a:rPr lang="en-US" dirty="0" err="1" smtClean="0"/>
              <a:t>Monomorphic</a:t>
            </a:r>
            <a:r>
              <a:rPr lang="en-US" dirty="0" smtClean="0"/>
              <a:t>       </a:t>
            </a:r>
          </a:p>
          <a:p>
            <a:r>
              <a:rPr lang="en-US" dirty="0" smtClean="0"/>
              <a:t>One type           </a:t>
            </a:r>
            <a:endParaRPr lang="en-GB" dirty="0"/>
          </a:p>
        </p:txBody>
      </p:sp>
      <p:sp>
        <p:nvSpPr>
          <p:cNvPr id="15" name="TextBox 14"/>
          <p:cNvSpPr txBox="1"/>
          <p:nvPr/>
        </p:nvSpPr>
        <p:spPr>
          <a:xfrm>
            <a:off x="6858016" y="3786190"/>
            <a:ext cx="1963102" cy="646331"/>
          </a:xfrm>
          <a:prstGeom prst="rect">
            <a:avLst/>
          </a:prstGeom>
          <a:noFill/>
        </p:spPr>
        <p:txBody>
          <a:bodyPr wrap="none" rtlCol="0">
            <a:spAutoFit/>
          </a:bodyPr>
          <a:lstStyle/>
          <a:p>
            <a:r>
              <a:rPr lang="en-US" dirty="0" smtClean="0"/>
              <a:t>Polymorphic     </a:t>
            </a:r>
          </a:p>
          <a:p>
            <a:r>
              <a:rPr lang="en-US" dirty="0" smtClean="0"/>
              <a:t>Stable  mixed type </a:t>
            </a:r>
            <a:endParaRPr lang="en-GB" dirty="0"/>
          </a:p>
        </p:txBody>
      </p:sp>
      <p:sp>
        <p:nvSpPr>
          <p:cNvPr id="16" name="TextBox 15"/>
          <p:cNvSpPr txBox="1"/>
          <p:nvPr/>
        </p:nvSpPr>
        <p:spPr>
          <a:xfrm>
            <a:off x="395536" y="5085184"/>
            <a:ext cx="3841949" cy="1200329"/>
          </a:xfrm>
          <a:prstGeom prst="rect">
            <a:avLst/>
          </a:prstGeom>
          <a:noFill/>
        </p:spPr>
        <p:txBody>
          <a:bodyPr wrap="none" rtlCol="0">
            <a:spAutoFit/>
          </a:bodyPr>
          <a:lstStyle/>
          <a:p>
            <a:r>
              <a:rPr lang="en-US" dirty="0" smtClean="0"/>
              <a:t>In  a 2 player     symmetric  game </a:t>
            </a:r>
          </a:p>
          <a:p>
            <a:r>
              <a:rPr lang="en-US" dirty="0" smtClean="0"/>
              <a:t>Strategy        is ES (in mixed strategies  )</a:t>
            </a:r>
          </a:p>
          <a:p>
            <a:endParaRPr lang="en-US" dirty="0" smtClean="0"/>
          </a:p>
          <a:p>
            <a:r>
              <a:rPr lang="en-US" dirty="0" smtClean="0"/>
              <a:t>a)   If</a:t>
            </a:r>
            <a:endParaRPr lang="en-GB" dirty="0"/>
          </a:p>
        </p:txBody>
      </p:sp>
      <p:graphicFrame>
        <p:nvGraphicFramePr>
          <p:cNvPr id="17" name="Object 16"/>
          <p:cNvGraphicFramePr>
            <a:graphicFrameLocks noChangeAspect="1"/>
          </p:cNvGraphicFramePr>
          <p:nvPr/>
        </p:nvGraphicFramePr>
        <p:xfrm>
          <a:off x="1331640" y="5301208"/>
          <a:ext cx="288032" cy="448050"/>
        </p:xfrm>
        <a:graphic>
          <a:graphicData uri="http://schemas.openxmlformats.org/presentationml/2006/ole">
            <p:oleObj spid="_x0000_s90113" name="Equation" r:id="rId3" imgW="114120" imgH="177480" progId="Equation.3">
              <p:embed/>
            </p:oleObj>
          </a:graphicData>
        </a:graphic>
      </p:graphicFrame>
      <p:graphicFrame>
        <p:nvGraphicFramePr>
          <p:cNvPr id="90114" name="Object 2"/>
          <p:cNvGraphicFramePr>
            <a:graphicFrameLocks noChangeAspect="1"/>
          </p:cNvGraphicFramePr>
          <p:nvPr/>
        </p:nvGraphicFramePr>
        <p:xfrm>
          <a:off x="971600" y="5949280"/>
          <a:ext cx="576064" cy="290272"/>
        </p:xfrm>
        <a:graphic>
          <a:graphicData uri="http://schemas.openxmlformats.org/presentationml/2006/ole">
            <p:oleObj spid="_x0000_s90114" name="Equation" r:id="rId4" imgW="406080" imgH="203040" progId="Equation.3">
              <p:embed/>
            </p:oleObj>
          </a:graphicData>
        </a:graphic>
      </p:graphicFrame>
      <p:sp>
        <p:nvSpPr>
          <p:cNvPr id="19" name="TextBox 18"/>
          <p:cNvSpPr txBox="1"/>
          <p:nvPr/>
        </p:nvSpPr>
        <p:spPr>
          <a:xfrm>
            <a:off x="1403648" y="5877272"/>
            <a:ext cx="2054793" cy="369332"/>
          </a:xfrm>
          <a:prstGeom prst="rect">
            <a:avLst/>
          </a:prstGeom>
          <a:noFill/>
        </p:spPr>
        <p:txBody>
          <a:bodyPr wrap="none" rtlCol="0">
            <a:spAutoFit/>
          </a:bodyPr>
          <a:lstStyle/>
          <a:p>
            <a:r>
              <a:rPr lang="en-US" dirty="0" smtClean="0"/>
              <a:t> Is a symmetric  NE  </a:t>
            </a:r>
            <a:endParaRPr lang="en-GB" dirty="0"/>
          </a:p>
        </p:txBody>
      </p:sp>
      <p:sp>
        <p:nvSpPr>
          <p:cNvPr id="20" name="TextBox 19"/>
          <p:cNvSpPr txBox="1"/>
          <p:nvPr/>
        </p:nvSpPr>
        <p:spPr>
          <a:xfrm>
            <a:off x="467544" y="6309320"/>
            <a:ext cx="377026" cy="369332"/>
          </a:xfrm>
          <a:prstGeom prst="rect">
            <a:avLst/>
          </a:prstGeom>
          <a:noFill/>
        </p:spPr>
        <p:txBody>
          <a:bodyPr wrap="none" rtlCol="0">
            <a:spAutoFit/>
          </a:bodyPr>
          <a:lstStyle/>
          <a:p>
            <a:r>
              <a:rPr lang="en-US" dirty="0" smtClean="0"/>
              <a:t>b)</a:t>
            </a:r>
            <a:endParaRPr lang="en-GB" dirty="0"/>
          </a:p>
        </p:txBody>
      </p:sp>
      <p:sp>
        <p:nvSpPr>
          <p:cNvPr id="21" name="TextBox 20"/>
          <p:cNvSpPr txBox="1"/>
          <p:nvPr/>
        </p:nvSpPr>
        <p:spPr>
          <a:xfrm>
            <a:off x="683568" y="6309320"/>
            <a:ext cx="312906" cy="369332"/>
          </a:xfrm>
          <a:prstGeom prst="rect">
            <a:avLst/>
          </a:prstGeom>
          <a:noFill/>
        </p:spPr>
        <p:txBody>
          <a:bodyPr wrap="none" rtlCol="0">
            <a:spAutoFit/>
          </a:bodyPr>
          <a:lstStyle/>
          <a:p>
            <a:r>
              <a:rPr lang="en-US" dirty="0" smtClean="0"/>
              <a:t>If</a:t>
            </a:r>
            <a:endParaRPr lang="en-GB" dirty="0"/>
          </a:p>
        </p:txBody>
      </p:sp>
      <p:graphicFrame>
        <p:nvGraphicFramePr>
          <p:cNvPr id="90115" name="Object 3"/>
          <p:cNvGraphicFramePr>
            <a:graphicFrameLocks noChangeAspect="1"/>
          </p:cNvGraphicFramePr>
          <p:nvPr/>
        </p:nvGraphicFramePr>
        <p:xfrm>
          <a:off x="1043608" y="6309320"/>
          <a:ext cx="576263" cy="288925"/>
        </p:xfrm>
        <a:graphic>
          <a:graphicData uri="http://schemas.openxmlformats.org/presentationml/2006/ole">
            <p:oleObj spid="_x0000_s90115" name="Equation" r:id="rId5" imgW="406080" imgH="203040" progId="Equation.3">
              <p:embed/>
            </p:oleObj>
          </a:graphicData>
        </a:graphic>
      </p:graphicFrame>
      <p:sp>
        <p:nvSpPr>
          <p:cNvPr id="23" name="TextBox 22"/>
          <p:cNvSpPr txBox="1"/>
          <p:nvPr/>
        </p:nvSpPr>
        <p:spPr>
          <a:xfrm>
            <a:off x="1691680" y="6309320"/>
            <a:ext cx="1544654" cy="369332"/>
          </a:xfrm>
          <a:prstGeom prst="rect">
            <a:avLst/>
          </a:prstGeom>
          <a:noFill/>
        </p:spPr>
        <p:txBody>
          <a:bodyPr wrap="none" rtlCol="0">
            <a:spAutoFit/>
          </a:bodyPr>
          <a:lstStyle/>
          <a:p>
            <a:r>
              <a:rPr lang="en-US" dirty="0" smtClean="0"/>
              <a:t>Is not strict NE</a:t>
            </a:r>
            <a:endParaRPr lang="en-GB" dirty="0"/>
          </a:p>
        </p:txBody>
      </p:sp>
      <p:sp>
        <p:nvSpPr>
          <p:cNvPr id="25" name="Slide Number Placeholder 24"/>
          <p:cNvSpPr>
            <a:spLocks noGrp="1"/>
          </p:cNvSpPr>
          <p:nvPr>
            <p:ph type="sldNum" sz="quarter" idx="12"/>
          </p:nvPr>
        </p:nvSpPr>
        <p:spPr/>
        <p:txBody>
          <a:bodyPr/>
          <a:lstStyle/>
          <a:p>
            <a:fld id="{1AC99574-BD32-4BAE-A6F6-2684FFE94A8F}" type="slidenum">
              <a:rPr lang="en-GB" smtClean="0"/>
              <a:pPr/>
              <a:t>90</a:t>
            </a:fld>
            <a:endParaRPr lang="en-GB"/>
          </a:p>
        </p:txBody>
      </p:sp>
      <p:sp>
        <p:nvSpPr>
          <p:cNvPr id="24" name="TextBox 23"/>
          <p:cNvSpPr txBox="1"/>
          <p:nvPr/>
        </p:nvSpPr>
        <p:spPr>
          <a:xfrm>
            <a:off x="5857884" y="2214554"/>
            <a:ext cx="2818207" cy="646331"/>
          </a:xfrm>
          <a:prstGeom prst="rect">
            <a:avLst/>
          </a:prstGeom>
          <a:noFill/>
        </p:spPr>
        <p:txBody>
          <a:bodyPr wrap="none" rtlCol="0">
            <a:spAutoFit/>
          </a:bodyPr>
          <a:lstStyle/>
          <a:p>
            <a:r>
              <a:rPr lang="en-US" dirty="0" smtClean="0"/>
              <a:t>There is not symmetric pure</a:t>
            </a:r>
          </a:p>
          <a:p>
            <a:r>
              <a:rPr lang="en-US" dirty="0" smtClean="0"/>
              <a:t> strategy NE In the game</a:t>
            </a:r>
            <a:endParaRPr lang="en-GB" dirty="0"/>
          </a:p>
        </p:txBody>
      </p:sp>
      <p:sp>
        <p:nvSpPr>
          <p:cNvPr id="26" name="TextBox 25"/>
          <p:cNvSpPr txBox="1"/>
          <p:nvPr/>
        </p:nvSpPr>
        <p:spPr>
          <a:xfrm>
            <a:off x="6000760" y="3143248"/>
            <a:ext cx="2734979" cy="646331"/>
          </a:xfrm>
          <a:prstGeom prst="rect">
            <a:avLst/>
          </a:prstGeom>
          <a:noFill/>
        </p:spPr>
        <p:txBody>
          <a:bodyPr wrap="none" rtlCol="0">
            <a:spAutoFit/>
          </a:bodyPr>
          <a:lstStyle/>
          <a:p>
            <a:r>
              <a:rPr lang="en-US" dirty="0" smtClean="0"/>
              <a:t>There is  symmetric mixed  </a:t>
            </a:r>
          </a:p>
          <a:p>
            <a:r>
              <a:rPr lang="en-US" dirty="0" smtClean="0"/>
              <a:t>NE strategy  In the game</a:t>
            </a:r>
            <a:endParaRPr lang="en-GB" dirty="0"/>
          </a:p>
        </p:txBody>
      </p:sp>
      <p:sp>
        <p:nvSpPr>
          <p:cNvPr id="27" name="TextBox 26"/>
          <p:cNvSpPr txBox="1"/>
          <p:nvPr/>
        </p:nvSpPr>
        <p:spPr>
          <a:xfrm>
            <a:off x="285720" y="2928934"/>
            <a:ext cx="1603388" cy="646331"/>
          </a:xfrm>
          <a:prstGeom prst="rect">
            <a:avLst/>
          </a:prstGeom>
          <a:noFill/>
        </p:spPr>
        <p:txBody>
          <a:bodyPr wrap="none" rtlCol="1">
            <a:spAutoFit/>
          </a:bodyPr>
          <a:lstStyle/>
          <a:p>
            <a:r>
              <a:rPr lang="en-US" dirty="0" smtClean="0"/>
              <a:t>Aggressive </a:t>
            </a:r>
          </a:p>
          <a:p>
            <a:r>
              <a:rPr lang="en-US" dirty="0" smtClean="0"/>
              <a:t>Non aggressive</a:t>
            </a:r>
            <a:endParaRPr lang="fa-IR" dirty="0"/>
          </a:p>
        </p:txBody>
      </p:sp>
      <p:cxnSp>
        <p:nvCxnSpPr>
          <p:cNvPr id="29" name="Curved Connector 28"/>
          <p:cNvCxnSpPr/>
          <p:nvPr/>
        </p:nvCxnSpPr>
        <p:spPr>
          <a:xfrm flipV="1">
            <a:off x="1500166" y="2714620"/>
            <a:ext cx="1428760" cy="35719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a:off x="1857356" y="3429000"/>
            <a:ext cx="1000132" cy="158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03C5-E4E8-4783-82FA-2128F5D2C236}"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91</a:t>
            </a:fld>
            <a:endParaRPr lang="en-GB"/>
          </a:p>
        </p:txBody>
      </p:sp>
      <p:sp>
        <p:nvSpPr>
          <p:cNvPr id="4" name="TextBox 3"/>
          <p:cNvSpPr txBox="1"/>
          <p:nvPr/>
        </p:nvSpPr>
        <p:spPr>
          <a:xfrm>
            <a:off x="928662" y="428604"/>
            <a:ext cx="7929618" cy="2031325"/>
          </a:xfrm>
          <a:prstGeom prst="rect">
            <a:avLst/>
          </a:prstGeom>
          <a:noFill/>
        </p:spPr>
        <p:txBody>
          <a:bodyPr wrap="square" rtlCol="0">
            <a:spAutoFit/>
          </a:bodyPr>
          <a:lstStyle/>
          <a:p>
            <a:r>
              <a:rPr lang="en-US" dirty="0" smtClean="0"/>
              <a:t>In a symmetric 2 player game  a strategy        is ES ( in mix strategy)</a:t>
            </a:r>
          </a:p>
          <a:p>
            <a:r>
              <a:rPr lang="en-US" dirty="0" smtClean="0"/>
              <a:t>If (</a:t>
            </a:r>
            <a:r>
              <a:rPr lang="en-US" dirty="0" err="1" smtClean="0"/>
              <a:t>i</a:t>
            </a:r>
            <a:r>
              <a:rPr lang="en-US" dirty="0" smtClean="0"/>
              <a:t>)                is a (symmetric )  NE </a:t>
            </a:r>
          </a:p>
          <a:p>
            <a:r>
              <a:rPr lang="en-US" dirty="0" smtClean="0"/>
              <a:t>and </a:t>
            </a:r>
          </a:p>
          <a:p>
            <a:endParaRPr lang="en-US" dirty="0" smtClean="0"/>
          </a:p>
          <a:p>
            <a:r>
              <a:rPr lang="en-US" dirty="0" smtClean="0"/>
              <a:t>If (ii)                 it is not  strict  NE  </a:t>
            </a:r>
            <a:r>
              <a:rPr lang="en-US" dirty="0" err="1" smtClean="0"/>
              <a:t>i.e</a:t>
            </a:r>
            <a:r>
              <a:rPr lang="en-US" dirty="0" smtClean="0"/>
              <a:t>   if there is an                                                    </a:t>
            </a:r>
          </a:p>
          <a:p>
            <a:r>
              <a:rPr lang="en-US" dirty="0" smtClean="0"/>
              <a:t>Then ………………………………………………………………………….</a:t>
            </a:r>
          </a:p>
          <a:p>
            <a:endParaRPr lang="en-GB" dirty="0"/>
          </a:p>
        </p:txBody>
      </p:sp>
      <p:graphicFrame>
        <p:nvGraphicFramePr>
          <p:cNvPr id="244738" name="Object 2"/>
          <p:cNvGraphicFramePr>
            <a:graphicFrameLocks noChangeAspect="1"/>
          </p:cNvGraphicFramePr>
          <p:nvPr/>
        </p:nvGraphicFramePr>
        <p:xfrm>
          <a:off x="4786314" y="357166"/>
          <a:ext cx="330200" cy="442913"/>
        </p:xfrm>
        <a:graphic>
          <a:graphicData uri="http://schemas.openxmlformats.org/presentationml/2006/ole">
            <p:oleObj spid="_x0000_s244738" name="Equation" r:id="rId3" imgW="152280" imgH="203040" progId="Equation.3">
              <p:embed/>
            </p:oleObj>
          </a:graphicData>
        </a:graphic>
      </p:graphicFrame>
      <p:graphicFrame>
        <p:nvGraphicFramePr>
          <p:cNvPr id="244739" name="Object 3"/>
          <p:cNvGraphicFramePr>
            <a:graphicFrameLocks noChangeAspect="1"/>
          </p:cNvGraphicFramePr>
          <p:nvPr/>
        </p:nvGraphicFramePr>
        <p:xfrm>
          <a:off x="1500166" y="785794"/>
          <a:ext cx="576262" cy="288925"/>
        </p:xfrm>
        <a:graphic>
          <a:graphicData uri="http://schemas.openxmlformats.org/presentationml/2006/ole">
            <p:oleObj spid="_x0000_s244739" name="Equation" r:id="rId4" imgW="406080" imgH="203040" progId="Equation.3">
              <p:embed/>
            </p:oleObj>
          </a:graphicData>
        </a:graphic>
      </p:graphicFrame>
      <p:graphicFrame>
        <p:nvGraphicFramePr>
          <p:cNvPr id="244740" name="Object 4"/>
          <p:cNvGraphicFramePr>
            <a:graphicFrameLocks noChangeAspect="1"/>
          </p:cNvGraphicFramePr>
          <p:nvPr/>
        </p:nvGraphicFramePr>
        <p:xfrm>
          <a:off x="1571604" y="1571612"/>
          <a:ext cx="576262" cy="288925"/>
        </p:xfrm>
        <a:graphic>
          <a:graphicData uri="http://schemas.openxmlformats.org/presentationml/2006/ole">
            <p:oleObj spid="_x0000_s244740" name="Equation" r:id="rId5" imgW="406080" imgH="203040" progId="Equation.3">
              <p:embed/>
            </p:oleObj>
          </a:graphicData>
        </a:graphic>
      </p:graphicFrame>
      <p:graphicFrame>
        <p:nvGraphicFramePr>
          <p:cNvPr id="244741" name="Object 5"/>
          <p:cNvGraphicFramePr>
            <a:graphicFrameLocks noChangeAspect="1"/>
          </p:cNvGraphicFramePr>
          <p:nvPr/>
        </p:nvGraphicFramePr>
        <p:xfrm>
          <a:off x="5572132" y="1571612"/>
          <a:ext cx="757238" cy="288925"/>
        </p:xfrm>
        <a:graphic>
          <a:graphicData uri="http://schemas.openxmlformats.org/presentationml/2006/ole">
            <p:oleObj spid="_x0000_s244741" name="Equation" r:id="rId6" imgW="533160" imgH="203040" progId="Equation.3">
              <p:embed/>
            </p:oleObj>
          </a:graphicData>
        </a:graphic>
      </p:graphicFrame>
      <p:graphicFrame>
        <p:nvGraphicFramePr>
          <p:cNvPr id="244742" name="Object 6"/>
          <p:cNvGraphicFramePr>
            <a:graphicFrameLocks noChangeAspect="1"/>
          </p:cNvGraphicFramePr>
          <p:nvPr/>
        </p:nvGraphicFramePr>
        <p:xfrm>
          <a:off x="6357950" y="1571612"/>
          <a:ext cx="1674812" cy="612775"/>
        </p:xfrm>
        <a:graphic>
          <a:graphicData uri="http://schemas.openxmlformats.org/presentationml/2006/ole">
            <p:oleObj spid="_x0000_s244742" name="Equation" r:id="rId7" imgW="1180800" imgH="431640" progId="Equation.3">
              <p:embed/>
            </p:oleObj>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04664"/>
            <a:ext cx="1406347" cy="369332"/>
          </a:xfrm>
          <a:prstGeom prst="rect">
            <a:avLst/>
          </a:prstGeom>
          <a:noFill/>
        </p:spPr>
        <p:txBody>
          <a:bodyPr wrap="none" rtlCol="0">
            <a:spAutoFit/>
          </a:bodyPr>
          <a:lstStyle/>
          <a:p>
            <a:r>
              <a:rPr lang="en-US" dirty="0" smtClean="0"/>
              <a:t>If there is an </a:t>
            </a:r>
            <a:endParaRPr lang="en-GB" dirty="0"/>
          </a:p>
        </p:txBody>
      </p:sp>
      <p:graphicFrame>
        <p:nvGraphicFramePr>
          <p:cNvPr id="4" name="Object 3"/>
          <p:cNvGraphicFramePr>
            <a:graphicFrameLocks noChangeAspect="1"/>
          </p:cNvGraphicFramePr>
          <p:nvPr/>
        </p:nvGraphicFramePr>
        <p:xfrm flipV="1">
          <a:off x="1835696" y="404664"/>
          <a:ext cx="702202" cy="330448"/>
        </p:xfrm>
        <a:graphic>
          <a:graphicData uri="http://schemas.openxmlformats.org/presentationml/2006/ole">
            <p:oleObj spid="_x0000_s109570" name="Equation" r:id="rId3" imgW="431640" imgH="203040" progId="Equation.3">
              <p:embed/>
            </p:oleObj>
          </a:graphicData>
        </a:graphic>
      </p:graphicFrame>
      <p:sp>
        <p:nvSpPr>
          <p:cNvPr id="5" name="TextBox 4"/>
          <p:cNvSpPr txBox="1"/>
          <p:nvPr/>
        </p:nvSpPr>
        <p:spPr>
          <a:xfrm>
            <a:off x="2627784" y="332656"/>
            <a:ext cx="654346" cy="369332"/>
          </a:xfrm>
          <a:prstGeom prst="rect">
            <a:avLst/>
          </a:prstGeom>
          <a:noFill/>
        </p:spPr>
        <p:txBody>
          <a:bodyPr wrap="none" rtlCol="0">
            <a:spAutoFit/>
          </a:bodyPr>
          <a:lstStyle/>
          <a:p>
            <a:r>
              <a:rPr lang="en-US" dirty="0" smtClean="0"/>
              <a:t>with </a:t>
            </a:r>
            <a:endParaRPr lang="en-GB" dirty="0"/>
          </a:p>
        </p:txBody>
      </p:sp>
      <p:graphicFrame>
        <p:nvGraphicFramePr>
          <p:cNvPr id="109571" name="Object 3"/>
          <p:cNvGraphicFramePr>
            <a:graphicFrameLocks noChangeAspect="1"/>
          </p:cNvGraphicFramePr>
          <p:nvPr/>
        </p:nvGraphicFramePr>
        <p:xfrm>
          <a:off x="3275856" y="332656"/>
          <a:ext cx="1819275" cy="701675"/>
        </p:xfrm>
        <a:graphic>
          <a:graphicData uri="http://schemas.openxmlformats.org/presentationml/2006/ole">
            <p:oleObj spid="_x0000_s109571" name="Equation" r:id="rId4" imgW="1117440" imgH="431640" progId="Equation.3">
              <p:embed/>
            </p:oleObj>
          </a:graphicData>
        </a:graphic>
      </p:graphicFrame>
      <p:sp>
        <p:nvSpPr>
          <p:cNvPr id="7" name="TextBox 6"/>
          <p:cNvSpPr txBox="1"/>
          <p:nvPr/>
        </p:nvSpPr>
        <p:spPr>
          <a:xfrm>
            <a:off x="539552" y="1196752"/>
            <a:ext cx="3886962" cy="369332"/>
          </a:xfrm>
          <a:prstGeom prst="rect">
            <a:avLst/>
          </a:prstGeom>
          <a:noFill/>
        </p:spPr>
        <p:txBody>
          <a:bodyPr wrap="none" rtlCol="0">
            <a:spAutoFit/>
          </a:bodyPr>
          <a:lstStyle/>
          <a:p>
            <a:r>
              <a:rPr lang="en-US" dirty="0" smtClean="0"/>
              <a:t>Can not be strict </a:t>
            </a:r>
            <a:r>
              <a:rPr lang="en-US" dirty="0" err="1" smtClean="0"/>
              <a:t>scince</a:t>
            </a:r>
            <a:r>
              <a:rPr lang="en-US" dirty="0" smtClean="0"/>
              <a:t> it is mixed NE .  </a:t>
            </a:r>
            <a:endParaRPr lang="en-GB" dirty="0"/>
          </a:p>
        </p:txBody>
      </p:sp>
      <p:graphicFrame>
        <p:nvGraphicFramePr>
          <p:cNvPr id="109572" name="Object 4"/>
          <p:cNvGraphicFramePr>
            <a:graphicFrameLocks noChangeAspect="1"/>
          </p:cNvGraphicFramePr>
          <p:nvPr/>
        </p:nvGraphicFramePr>
        <p:xfrm>
          <a:off x="4283968" y="980728"/>
          <a:ext cx="2151063" cy="742950"/>
        </p:xfrm>
        <a:graphic>
          <a:graphicData uri="http://schemas.openxmlformats.org/presentationml/2006/ole">
            <p:oleObj spid="_x0000_s109572" name="Equation" r:id="rId5" imgW="1320480" imgH="457200" progId="Equation.3">
              <p:embed/>
            </p:oleObj>
          </a:graphicData>
        </a:graphic>
      </p:graphicFrame>
      <p:sp>
        <p:nvSpPr>
          <p:cNvPr id="9" name="TextBox 8"/>
          <p:cNvSpPr txBox="1"/>
          <p:nvPr/>
        </p:nvSpPr>
        <p:spPr>
          <a:xfrm>
            <a:off x="539552" y="2132856"/>
            <a:ext cx="1578637" cy="369332"/>
          </a:xfrm>
          <a:prstGeom prst="rect">
            <a:avLst/>
          </a:prstGeom>
          <a:noFill/>
        </p:spPr>
        <p:txBody>
          <a:bodyPr wrap="none" rtlCol="0">
            <a:spAutoFit/>
          </a:bodyPr>
          <a:lstStyle/>
          <a:p>
            <a:r>
              <a:rPr lang="en-US" dirty="0" smtClean="0"/>
              <a:t>Need to check </a:t>
            </a:r>
            <a:endParaRPr lang="en-GB" dirty="0"/>
          </a:p>
        </p:txBody>
      </p:sp>
      <p:graphicFrame>
        <p:nvGraphicFramePr>
          <p:cNvPr id="109573" name="Object 5"/>
          <p:cNvGraphicFramePr>
            <a:graphicFrameLocks noChangeAspect="1"/>
          </p:cNvGraphicFramePr>
          <p:nvPr/>
        </p:nvGraphicFramePr>
        <p:xfrm>
          <a:off x="2144713" y="2133600"/>
          <a:ext cx="1922462" cy="701675"/>
        </p:xfrm>
        <a:graphic>
          <a:graphicData uri="http://schemas.openxmlformats.org/presentationml/2006/ole">
            <p:oleObj spid="_x0000_s109573" name="Equation" r:id="rId6" imgW="1180800" imgH="431640" progId="Equation.3">
              <p:embed/>
            </p:oleObj>
          </a:graphicData>
        </a:graphic>
      </p:graphicFrame>
      <p:sp>
        <p:nvSpPr>
          <p:cNvPr id="11" name="TextBox 10"/>
          <p:cNvSpPr txBox="1"/>
          <p:nvPr/>
        </p:nvSpPr>
        <p:spPr>
          <a:xfrm>
            <a:off x="4139952" y="2060848"/>
            <a:ext cx="3166508" cy="369332"/>
          </a:xfrm>
          <a:prstGeom prst="rect">
            <a:avLst/>
          </a:prstGeom>
          <a:noFill/>
        </p:spPr>
        <p:txBody>
          <a:bodyPr wrap="none" rtlCol="0">
            <a:spAutoFit/>
          </a:bodyPr>
          <a:lstStyle/>
          <a:p>
            <a:r>
              <a:rPr lang="en-US" dirty="0" smtClean="0"/>
              <a:t>For all possible mixed mutation </a:t>
            </a:r>
            <a:endParaRPr lang="en-GB" dirty="0"/>
          </a:p>
        </p:txBody>
      </p:sp>
      <p:graphicFrame>
        <p:nvGraphicFramePr>
          <p:cNvPr id="109574" name="Object 6"/>
          <p:cNvGraphicFramePr>
            <a:graphicFrameLocks noChangeAspect="1"/>
          </p:cNvGraphicFramePr>
          <p:nvPr/>
        </p:nvGraphicFramePr>
        <p:xfrm>
          <a:off x="7236296" y="2060848"/>
          <a:ext cx="288925" cy="330200"/>
        </p:xfrm>
        <a:graphic>
          <a:graphicData uri="http://schemas.openxmlformats.org/presentationml/2006/ole">
            <p:oleObj spid="_x0000_s109574" name="Equation" r:id="rId7" imgW="177480" imgH="203040" progId="Equation.3">
              <p:embed/>
            </p:oleObj>
          </a:graphicData>
        </a:graphic>
      </p:graphicFrame>
      <p:cxnSp>
        <p:nvCxnSpPr>
          <p:cNvPr id="14" name="Straight Connector 13"/>
          <p:cNvCxnSpPr/>
          <p:nvPr/>
        </p:nvCxnSpPr>
        <p:spPr>
          <a:xfrm flipV="1">
            <a:off x="611560" y="2852936"/>
            <a:ext cx="648072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7544" y="3356992"/>
            <a:ext cx="3645806" cy="646331"/>
          </a:xfrm>
          <a:prstGeom prst="rect">
            <a:avLst/>
          </a:prstGeom>
          <a:noFill/>
        </p:spPr>
        <p:txBody>
          <a:bodyPr wrap="none" rtlCol="0">
            <a:spAutoFit/>
          </a:bodyPr>
          <a:lstStyle/>
          <a:p>
            <a:r>
              <a:rPr lang="en-US" dirty="0" smtClean="0"/>
              <a:t>Huck  and Dove                  is  D   ESS?</a:t>
            </a:r>
          </a:p>
          <a:p>
            <a:r>
              <a:rPr lang="en-US" dirty="0" smtClean="0"/>
              <a:t>Can we leave ES population of  Dove </a:t>
            </a:r>
            <a:endParaRPr lang="en-GB" dirty="0"/>
          </a:p>
        </p:txBody>
      </p:sp>
      <p:sp>
        <p:nvSpPr>
          <p:cNvPr id="17" name="TextBox 16"/>
          <p:cNvSpPr txBox="1"/>
          <p:nvPr/>
        </p:nvSpPr>
        <p:spPr>
          <a:xfrm>
            <a:off x="683568" y="4797152"/>
            <a:ext cx="328936" cy="369332"/>
          </a:xfrm>
          <a:prstGeom prst="rect">
            <a:avLst/>
          </a:prstGeom>
          <a:noFill/>
        </p:spPr>
        <p:txBody>
          <a:bodyPr wrap="none" rtlCol="0">
            <a:spAutoFit/>
          </a:bodyPr>
          <a:lstStyle/>
          <a:p>
            <a:r>
              <a:rPr lang="en-US" dirty="0" smtClean="0"/>
              <a:t>H</a:t>
            </a:r>
            <a:endParaRPr lang="en-GB" dirty="0"/>
          </a:p>
        </p:txBody>
      </p:sp>
      <p:sp>
        <p:nvSpPr>
          <p:cNvPr id="18" name="TextBox 17"/>
          <p:cNvSpPr txBox="1"/>
          <p:nvPr/>
        </p:nvSpPr>
        <p:spPr>
          <a:xfrm>
            <a:off x="683568" y="5085184"/>
            <a:ext cx="327334" cy="369332"/>
          </a:xfrm>
          <a:prstGeom prst="rect">
            <a:avLst/>
          </a:prstGeom>
          <a:noFill/>
        </p:spPr>
        <p:txBody>
          <a:bodyPr wrap="none" rtlCol="0">
            <a:spAutoFit/>
          </a:bodyPr>
          <a:lstStyle/>
          <a:p>
            <a:r>
              <a:rPr lang="en-US" dirty="0" smtClean="0"/>
              <a:t>D</a:t>
            </a:r>
            <a:endParaRPr lang="en-GB" dirty="0"/>
          </a:p>
        </p:txBody>
      </p:sp>
      <p:sp>
        <p:nvSpPr>
          <p:cNvPr id="19" name="TextBox 18"/>
          <p:cNvSpPr txBox="1"/>
          <p:nvPr/>
        </p:nvSpPr>
        <p:spPr>
          <a:xfrm>
            <a:off x="1547664" y="4293096"/>
            <a:ext cx="328936" cy="369332"/>
          </a:xfrm>
          <a:prstGeom prst="rect">
            <a:avLst/>
          </a:prstGeom>
          <a:noFill/>
        </p:spPr>
        <p:txBody>
          <a:bodyPr wrap="none" rtlCol="0">
            <a:spAutoFit/>
          </a:bodyPr>
          <a:lstStyle/>
          <a:p>
            <a:r>
              <a:rPr lang="en-US" dirty="0" smtClean="0"/>
              <a:t>H</a:t>
            </a:r>
            <a:endParaRPr lang="en-GB" dirty="0"/>
          </a:p>
        </p:txBody>
      </p:sp>
      <p:sp>
        <p:nvSpPr>
          <p:cNvPr id="20" name="TextBox 19"/>
          <p:cNvSpPr txBox="1"/>
          <p:nvPr/>
        </p:nvSpPr>
        <p:spPr>
          <a:xfrm>
            <a:off x="2339752" y="4293096"/>
            <a:ext cx="399342" cy="369332"/>
          </a:xfrm>
          <a:prstGeom prst="rect">
            <a:avLst/>
          </a:prstGeom>
          <a:noFill/>
        </p:spPr>
        <p:txBody>
          <a:bodyPr wrap="square" rtlCol="0">
            <a:spAutoFit/>
          </a:bodyPr>
          <a:lstStyle/>
          <a:p>
            <a:r>
              <a:rPr lang="en-US" dirty="0" smtClean="0"/>
              <a:t>D</a:t>
            </a:r>
            <a:endParaRPr lang="en-GB" dirty="0"/>
          </a:p>
        </p:txBody>
      </p:sp>
      <p:graphicFrame>
        <p:nvGraphicFramePr>
          <p:cNvPr id="22" name="Table 21"/>
          <p:cNvGraphicFramePr>
            <a:graphicFrameLocks noGrp="1"/>
          </p:cNvGraphicFramePr>
          <p:nvPr/>
        </p:nvGraphicFramePr>
        <p:xfrm>
          <a:off x="1115616" y="4725144"/>
          <a:ext cx="2160240" cy="741680"/>
        </p:xfrm>
        <a:graphic>
          <a:graphicData uri="http://schemas.openxmlformats.org/drawingml/2006/table">
            <a:tbl>
              <a:tblPr firstRow="1" bandRow="1">
                <a:tableStyleId>{5940675A-B579-460E-94D1-54222C63F5DA}</a:tableStyleId>
              </a:tblPr>
              <a:tblGrid>
                <a:gridCol w="1080120"/>
                <a:gridCol w="1080120"/>
              </a:tblGrid>
              <a:tr h="370840">
                <a:tc>
                  <a:txBody>
                    <a:bodyPr/>
                    <a:lstStyle/>
                    <a:p>
                      <a:endParaRPr lang="en-GB" dirty="0"/>
                    </a:p>
                  </a:txBody>
                  <a:tcPr/>
                </a:tc>
                <a:tc>
                  <a:txBody>
                    <a:bodyPr/>
                    <a:lstStyle/>
                    <a:p>
                      <a:endParaRPr lang="en-GB"/>
                    </a:p>
                  </a:txBody>
                  <a:tcPr/>
                </a:tc>
              </a:tr>
              <a:tr h="370840">
                <a:tc>
                  <a:txBody>
                    <a:bodyPr/>
                    <a:lstStyle/>
                    <a:p>
                      <a:endParaRPr lang="en-GB" dirty="0"/>
                    </a:p>
                  </a:txBody>
                  <a:tcPr/>
                </a:tc>
                <a:tc>
                  <a:txBody>
                    <a:bodyPr/>
                    <a:lstStyle/>
                    <a:p>
                      <a:endParaRPr lang="en-GB" dirty="0"/>
                    </a:p>
                  </a:txBody>
                  <a:tcPr/>
                </a:tc>
              </a:tr>
            </a:tbl>
          </a:graphicData>
        </a:graphic>
      </p:graphicFrame>
      <p:graphicFrame>
        <p:nvGraphicFramePr>
          <p:cNvPr id="24" name="Object 23"/>
          <p:cNvGraphicFramePr>
            <a:graphicFrameLocks noChangeAspect="1"/>
          </p:cNvGraphicFramePr>
          <p:nvPr/>
        </p:nvGraphicFramePr>
        <p:xfrm>
          <a:off x="1259632" y="4725144"/>
          <a:ext cx="711200" cy="393700"/>
        </p:xfrm>
        <a:graphic>
          <a:graphicData uri="http://schemas.openxmlformats.org/presentationml/2006/ole">
            <p:oleObj spid="_x0000_s109575" name="Equation" r:id="rId8" imgW="711000" imgH="393480" progId="Equation.3">
              <p:embed/>
            </p:oleObj>
          </a:graphicData>
        </a:graphic>
      </p:graphicFrame>
      <p:sp>
        <p:nvSpPr>
          <p:cNvPr id="26" name="TextBox 25"/>
          <p:cNvSpPr txBox="1"/>
          <p:nvPr/>
        </p:nvSpPr>
        <p:spPr>
          <a:xfrm>
            <a:off x="2555776" y="4725144"/>
            <a:ext cx="450508" cy="369332"/>
          </a:xfrm>
          <a:prstGeom prst="rect">
            <a:avLst/>
          </a:prstGeom>
          <a:noFill/>
        </p:spPr>
        <p:txBody>
          <a:bodyPr wrap="none" rtlCol="0">
            <a:spAutoFit/>
          </a:bodyPr>
          <a:lstStyle/>
          <a:p>
            <a:r>
              <a:rPr lang="en-US" dirty="0" err="1" smtClean="0"/>
              <a:t>v,d</a:t>
            </a:r>
            <a:endParaRPr lang="en-GB" dirty="0"/>
          </a:p>
        </p:txBody>
      </p:sp>
      <p:sp>
        <p:nvSpPr>
          <p:cNvPr id="27" name="TextBox 26"/>
          <p:cNvSpPr txBox="1"/>
          <p:nvPr/>
        </p:nvSpPr>
        <p:spPr>
          <a:xfrm>
            <a:off x="1403648" y="5085184"/>
            <a:ext cx="463588" cy="369332"/>
          </a:xfrm>
          <a:prstGeom prst="rect">
            <a:avLst/>
          </a:prstGeom>
          <a:noFill/>
        </p:spPr>
        <p:txBody>
          <a:bodyPr wrap="none" rtlCol="0">
            <a:spAutoFit/>
          </a:bodyPr>
          <a:lstStyle/>
          <a:p>
            <a:r>
              <a:rPr lang="en-US" dirty="0" smtClean="0"/>
              <a:t>0,v</a:t>
            </a:r>
            <a:endParaRPr lang="en-GB" dirty="0"/>
          </a:p>
        </p:txBody>
      </p:sp>
      <p:sp>
        <p:nvSpPr>
          <p:cNvPr id="28" name="TextBox 27"/>
          <p:cNvSpPr txBox="1"/>
          <p:nvPr/>
        </p:nvSpPr>
        <p:spPr>
          <a:xfrm>
            <a:off x="2339752" y="5085184"/>
            <a:ext cx="864339" cy="369332"/>
          </a:xfrm>
          <a:prstGeom prst="rect">
            <a:avLst/>
          </a:prstGeom>
          <a:noFill/>
        </p:spPr>
        <p:txBody>
          <a:bodyPr wrap="none" rtlCol="0">
            <a:spAutoFit/>
          </a:bodyPr>
          <a:lstStyle/>
          <a:p>
            <a:r>
              <a:rPr lang="en-US" dirty="0" smtClean="0"/>
              <a:t>v/2,v/2</a:t>
            </a:r>
            <a:endParaRPr lang="en-GB" dirty="0"/>
          </a:p>
        </p:txBody>
      </p:sp>
      <p:sp>
        <p:nvSpPr>
          <p:cNvPr id="25" name="TextBox 24"/>
          <p:cNvSpPr txBox="1"/>
          <p:nvPr/>
        </p:nvSpPr>
        <p:spPr>
          <a:xfrm>
            <a:off x="4788024" y="3645024"/>
            <a:ext cx="1872757" cy="646331"/>
          </a:xfrm>
          <a:prstGeom prst="rect">
            <a:avLst/>
          </a:prstGeom>
          <a:noFill/>
        </p:spPr>
        <p:txBody>
          <a:bodyPr wrap="none" rtlCol="0">
            <a:spAutoFit/>
          </a:bodyPr>
          <a:lstStyle/>
          <a:p>
            <a:r>
              <a:rPr lang="en-US" dirty="0" smtClean="0"/>
              <a:t>Prize =v&gt;0</a:t>
            </a:r>
          </a:p>
          <a:p>
            <a:r>
              <a:rPr lang="en-US" dirty="0" smtClean="0"/>
              <a:t>Cost of fight =c &gt;0</a:t>
            </a:r>
            <a:endParaRPr lang="en-GB" dirty="0"/>
          </a:p>
        </p:txBody>
      </p:sp>
      <p:sp>
        <p:nvSpPr>
          <p:cNvPr id="29" name="Date Placeholder 28"/>
          <p:cNvSpPr>
            <a:spLocks noGrp="1"/>
          </p:cNvSpPr>
          <p:nvPr>
            <p:ph type="dt" sz="half" idx="10"/>
          </p:nvPr>
        </p:nvSpPr>
        <p:spPr/>
        <p:txBody>
          <a:bodyPr/>
          <a:lstStyle/>
          <a:p>
            <a:fld id="{DAC669B0-4562-4000-B9D9-7FC836389F53}" type="datetime1">
              <a:rPr lang="en-GB" smtClean="0"/>
              <a:pPr/>
              <a:t>01/12/2013</a:t>
            </a:fld>
            <a:endParaRPr lang="en-GB"/>
          </a:p>
        </p:txBody>
      </p:sp>
      <p:sp>
        <p:nvSpPr>
          <p:cNvPr id="30" name="Slide Number Placeholder 29"/>
          <p:cNvSpPr>
            <a:spLocks noGrp="1"/>
          </p:cNvSpPr>
          <p:nvPr>
            <p:ph type="sldNum" sz="quarter" idx="12"/>
          </p:nvPr>
        </p:nvSpPr>
        <p:spPr/>
        <p:txBody>
          <a:bodyPr/>
          <a:lstStyle/>
          <a:p>
            <a:fld id="{1AC99574-BD32-4BAE-A6F6-2684FFE94A8F}" type="slidenum">
              <a:rPr lang="en-GB" smtClean="0"/>
              <a:pPr/>
              <a:t>92</a:t>
            </a:fld>
            <a:endParaRPr lang="en-GB"/>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76672"/>
            <a:ext cx="2614370" cy="923330"/>
          </a:xfrm>
          <a:prstGeom prst="rect">
            <a:avLst/>
          </a:prstGeom>
          <a:noFill/>
        </p:spPr>
        <p:txBody>
          <a:bodyPr wrap="none" rtlCol="0">
            <a:spAutoFit/>
          </a:bodyPr>
          <a:lstStyle/>
          <a:p>
            <a:r>
              <a:rPr lang="en-US" dirty="0" smtClean="0"/>
              <a:t>Is (D,D) is NE ?  So not ESS</a:t>
            </a:r>
          </a:p>
          <a:p>
            <a:r>
              <a:rPr lang="en-US" dirty="0" smtClean="0"/>
              <a:t>Is H  ESS?</a:t>
            </a:r>
          </a:p>
          <a:p>
            <a:r>
              <a:rPr lang="en-US" dirty="0" smtClean="0"/>
              <a:t>(H,H)is NE ? Yes if </a:t>
            </a:r>
            <a:endParaRPr lang="en-GB" dirty="0"/>
          </a:p>
        </p:txBody>
      </p:sp>
      <p:graphicFrame>
        <p:nvGraphicFramePr>
          <p:cNvPr id="110594" name="Object 2"/>
          <p:cNvGraphicFramePr>
            <a:graphicFrameLocks noChangeAspect="1"/>
          </p:cNvGraphicFramePr>
          <p:nvPr/>
        </p:nvGraphicFramePr>
        <p:xfrm>
          <a:off x="2458217" y="980728"/>
          <a:ext cx="885083" cy="609724"/>
        </p:xfrm>
        <a:graphic>
          <a:graphicData uri="http://schemas.openxmlformats.org/presentationml/2006/ole">
            <p:oleObj spid="_x0000_s110594" name="Equation" r:id="rId3" imgW="571320" imgH="393480" progId="Equation.3">
              <p:embed/>
            </p:oleObj>
          </a:graphicData>
        </a:graphic>
      </p:graphicFrame>
      <p:sp>
        <p:nvSpPr>
          <p:cNvPr id="5" name="TextBox 4"/>
          <p:cNvSpPr txBox="1"/>
          <p:nvPr/>
        </p:nvSpPr>
        <p:spPr>
          <a:xfrm>
            <a:off x="611560" y="1988840"/>
            <a:ext cx="1287532" cy="369332"/>
          </a:xfrm>
          <a:prstGeom prst="rect">
            <a:avLst/>
          </a:prstGeom>
          <a:noFill/>
        </p:spPr>
        <p:txBody>
          <a:bodyPr wrap="none" rtlCol="0">
            <a:spAutoFit/>
          </a:bodyPr>
          <a:lstStyle/>
          <a:p>
            <a:r>
              <a:rPr lang="en-US" dirty="0" smtClean="0"/>
              <a:t>Case 1) v&gt;c </a:t>
            </a:r>
            <a:endParaRPr lang="en-GB" dirty="0"/>
          </a:p>
        </p:txBody>
      </p:sp>
      <p:cxnSp>
        <p:nvCxnSpPr>
          <p:cNvPr id="7" name="Straight Arrow Connector 6"/>
          <p:cNvCxnSpPr/>
          <p:nvPr/>
        </p:nvCxnSpPr>
        <p:spPr>
          <a:xfrm>
            <a:off x="2123728" y="2132856"/>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31840" y="1988840"/>
            <a:ext cx="1764266" cy="369332"/>
          </a:xfrm>
          <a:prstGeom prst="rect">
            <a:avLst/>
          </a:prstGeom>
          <a:noFill/>
        </p:spPr>
        <p:txBody>
          <a:bodyPr wrap="none" rtlCol="0">
            <a:spAutoFit/>
          </a:bodyPr>
          <a:lstStyle/>
          <a:p>
            <a:r>
              <a:rPr lang="en-US" dirty="0" smtClean="0"/>
              <a:t>(H,H) is strict NE.</a:t>
            </a:r>
            <a:endParaRPr lang="en-GB" dirty="0"/>
          </a:p>
        </p:txBody>
      </p:sp>
      <p:sp>
        <p:nvSpPr>
          <p:cNvPr id="9" name="TextBox 8"/>
          <p:cNvSpPr txBox="1"/>
          <p:nvPr/>
        </p:nvSpPr>
        <p:spPr>
          <a:xfrm>
            <a:off x="1259632" y="2636912"/>
            <a:ext cx="372218" cy="369332"/>
          </a:xfrm>
          <a:prstGeom prst="rect">
            <a:avLst/>
          </a:prstGeom>
          <a:noFill/>
        </p:spPr>
        <p:txBody>
          <a:bodyPr wrap="none" rtlCol="0">
            <a:spAutoFit/>
          </a:bodyPr>
          <a:lstStyle/>
          <a:p>
            <a:r>
              <a:rPr lang="en-US" dirty="0" smtClean="0"/>
              <a:t>2)</a:t>
            </a:r>
            <a:endParaRPr lang="en-GB" dirty="0"/>
          </a:p>
        </p:txBody>
      </p:sp>
      <p:graphicFrame>
        <p:nvGraphicFramePr>
          <p:cNvPr id="110595" name="Object 3"/>
          <p:cNvGraphicFramePr>
            <a:graphicFrameLocks noChangeAspect="1"/>
          </p:cNvGraphicFramePr>
          <p:nvPr/>
        </p:nvGraphicFramePr>
        <p:xfrm>
          <a:off x="1619672" y="2492896"/>
          <a:ext cx="1673225" cy="609600"/>
        </p:xfrm>
        <a:graphic>
          <a:graphicData uri="http://schemas.openxmlformats.org/presentationml/2006/ole">
            <p:oleObj spid="_x0000_s110595" name="Equation" r:id="rId4" imgW="1079280" imgH="393480" progId="Equation.3">
              <p:embed/>
            </p:oleObj>
          </a:graphicData>
        </a:graphic>
      </p:graphicFrame>
      <p:sp>
        <p:nvSpPr>
          <p:cNvPr id="11" name="TextBox 10"/>
          <p:cNvSpPr txBox="1"/>
          <p:nvPr/>
        </p:nvSpPr>
        <p:spPr>
          <a:xfrm>
            <a:off x="3491880" y="2636912"/>
            <a:ext cx="3766159" cy="369332"/>
          </a:xfrm>
          <a:prstGeom prst="rect">
            <a:avLst/>
          </a:prstGeom>
          <a:noFill/>
        </p:spPr>
        <p:txBody>
          <a:bodyPr wrap="none" rtlCol="0">
            <a:spAutoFit/>
          </a:bodyPr>
          <a:lstStyle/>
          <a:p>
            <a:r>
              <a:rPr lang="en-US" dirty="0" smtClean="0"/>
              <a:t>U(H,H)=u(D,H)     check  u(H,D)&gt;u(D,D)</a:t>
            </a:r>
            <a:endParaRPr lang="en-GB" dirty="0"/>
          </a:p>
        </p:txBody>
      </p:sp>
      <p:sp>
        <p:nvSpPr>
          <p:cNvPr id="12" name="TextBox 11"/>
          <p:cNvSpPr txBox="1"/>
          <p:nvPr/>
        </p:nvSpPr>
        <p:spPr>
          <a:xfrm>
            <a:off x="4139952" y="3140968"/>
            <a:ext cx="288862" cy="369332"/>
          </a:xfrm>
          <a:prstGeom prst="rect">
            <a:avLst/>
          </a:prstGeom>
          <a:noFill/>
        </p:spPr>
        <p:txBody>
          <a:bodyPr wrap="none" rtlCol="0">
            <a:spAutoFit/>
          </a:bodyPr>
          <a:lstStyle/>
          <a:p>
            <a:r>
              <a:rPr lang="en-US" dirty="0" smtClean="0"/>
              <a:t>v</a:t>
            </a:r>
            <a:endParaRPr lang="en-GB" dirty="0"/>
          </a:p>
        </p:txBody>
      </p:sp>
      <p:sp>
        <p:nvSpPr>
          <p:cNvPr id="13" name="TextBox 12"/>
          <p:cNvSpPr txBox="1"/>
          <p:nvPr/>
        </p:nvSpPr>
        <p:spPr>
          <a:xfrm>
            <a:off x="5796136" y="3068960"/>
            <a:ext cx="495649" cy="369332"/>
          </a:xfrm>
          <a:prstGeom prst="rect">
            <a:avLst/>
          </a:prstGeom>
          <a:noFill/>
        </p:spPr>
        <p:txBody>
          <a:bodyPr wrap="none" rtlCol="0">
            <a:spAutoFit/>
          </a:bodyPr>
          <a:lstStyle/>
          <a:p>
            <a:r>
              <a:rPr lang="en-US" dirty="0" smtClean="0"/>
              <a:t>v/2</a:t>
            </a:r>
            <a:endParaRPr lang="en-GB" dirty="0"/>
          </a:p>
        </p:txBody>
      </p:sp>
      <p:sp>
        <p:nvSpPr>
          <p:cNvPr id="14" name="TextBox 13"/>
          <p:cNvSpPr txBox="1"/>
          <p:nvPr/>
        </p:nvSpPr>
        <p:spPr>
          <a:xfrm>
            <a:off x="683568" y="3573016"/>
            <a:ext cx="1514710" cy="369332"/>
          </a:xfrm>
          <a:prstGeom prst="rect">
            <a:avLst/>
          </a:prstGeom>
          <a:noFill/>
        </p:spPr>
        <p:txBody>
          <a:bodyPr wrap="none" rtlCol="0">
            <a:spAutoFit/>
          </a:bodyPr>
          <a:lstStyle/>
          <a:p>
            <a:r>
              <a:rPr lang="en-US" dirty="0" smtClean="0"/>
              <a:t>We   should if </a:t>
            </a:r>
            <a:endParaRPr lang="en-GB" dirty="0"/>
          </a:p>
        </p:txBody>
      </p:sp>
      <p:graphicFrame>
        <p:nvGraphicFramePr>
          <p:cNvPr id="15" name="Object 14"/>
          <p:cNvGraphicFramePr>
            <a:graphicFrameLocks noChangeAspect="1"/>
          </p:cNvGraphicFramePr>
          <p:nvPr/>
        </p:nvGraphicFramePr>
        <p:xfrm>
          <a:off x="2123728" y="3573016"/>
          <a:ext cx="864096" cy="432048"/>
        </p:xfrm>
        <a:graphic>
          <a:graphicData uri="http://schemas.openxmlformats.org/presentationml/2006/ole">
            <p:oleObj spid="_x0000_s110596" name="Equation" r:id="rId5" imgW="330120" imgH="164880" progId="Equation.3">
              <p:embed/>
            </p:oleObj>
          </a:graphicData>
        </a:graphic>
      </p:graphicFrame>
      <p:sp>
        <p:nvSpPr>
          <p:cNvPr id="17" name="TextBox 16"/>
          <p:cNvSpPr txBox="1"/>
          <p:nvPr/>
        </p:nvSpPr>
        <p:spPr>
          <a:xfrm>
            <a:off x="3131840" y="3573016"/>
            <a:ext cx="1480855" cy="646331"/>
          </a:xfrm>
          <a:prstGeom prst="rect">
            <a:avLst/>
          </a:prstGeom>
          <a:noFill/>
        </p:spPr>
        <p:txBody>
          <a:bodyPr wrap="none" rtlCol="0">
            <a:spAutoFit/>
          </a:bodyPr>
          <a:lstStyle/>
          <a:p>
            <a:r>
              <a:rPr lang="en-US" dirty="0" smtClean="0"/>
              <a:t>Then H is ESS.</a:t>
            </a:r>
          </a:p>
          <a:p>
            <a:endParaRPr lang="en-GB" dirty="0"/>
          </a:p>
        </p:txBody>
      </p:sp>
      <p:sp>
        <p:nvSpPr>
          <p:cNvPr id="18" name="TextBox 17"/>
          <p:cNvSpPr txBox="1"/>
          <p:nvPr/>
        </p:nvSpPr>
        <p:spPr>
          <a:xfrm>
            <a:off x="683568" y="4077072"/>
            <a:ext cx="2773131" cy="369332"/>
          </a:xfrm>
          <a:prstGeom prst="rect">
            <a:avLst/>
          </a:prstGeom>
          <a:noFill/>
        </p:spPr>
        <p:txBody>
          <a:bodyPr wrap="none" rtlCol="0">
            <a:spAutoFit/>
          </a:bodyPr>
          <a:lstStyle/>
          <a:p>
            <a:r>
              <a:rPr lang="en-US" dirty="0" smtClean="0"/>
              <a:t>If c&gt;v we know H is not ESS </a:t>
            </a:r>
            <a:endParaRPr lang="en-GB" dirty="0"/>
          </a:p>
        </p:txBody>
      </p:sp>
      <p:sp>
        <p:nvSpPr>
          <p:cNvPr id="19" name="TextBox 18"/>
          <p:cNvSpPr txBox="1"/>
          <p:nvPr/>
        </p:nvSpPr>
        <p:spPr>
          <a:xfrm>
            <a:off x="755576" y="4509120"/>
            <a:ext cx="2771528" cy="369332"/>
          </a:xfrm>
          <a:prstGeom prst="rect">
            <a:avLst/>
          </a:prstGeom>
          <a:noFill/>
        </p:spPr>
        <p:txBody>
          <a:bodyPr wrap="none" rtlCol="0">
            <a:spAutoFit/>
          </a:bodyPr>
          <a:lstStyle/>
          <a:p>
            <a:r>
              <a:rPr lang="en-US" dirty="0" smtClean="0"/>
              <a:t>If c&gt;v we know D is not ESS </a:t>
            </a:r>
            <a:endParaRPr lang="en-GB" dirty="0"/>
          </a:p>
        </p:txBody>
      </p:sp>
      <p:sp>
        <p:nvSpPr>
          <p:cNvPr id="20" name="TextBox 19"/>
          <p:cNvSpPr txBox="1"/>
          <p:nvPr/>
        </p:nvSpPr>
        <p:spPr>
          <a:xfrm>
            <a:off x="467544" y="5157192"/>
            <a:ext cx="1913729" cy="646331"/>
          </a:xfrm>
          <a:prstGeom prst="rect">
            <a:avLst/>
          </a:prstGeom>
          <a:noFill/>
        </p:spPr>
        <p:txBody>
          <a:bodyPr wrap="none" rtlCol="0">
            <a:spAutoFit/>
          </a:bodyPr>
          <a:lstStyle/>
          <a:p>
            <a:r>
              <a:rPr lang="en-US" dirty="0" smtClean="0"/>
              <a:t>What about mix </a:t>
            </a:r>
          </a:p>
          <a:p>
            <a:r>
              <a:rPr lang="en-US" dirty="0" smtClean="0"/>
              <a:t>1) Find symmetric </a:t>
            </a:r>
            <a:endParaRPr lang="en-GB" dirty="0"/>
          </a:p>
        </p:txBody>
      </p:sp>
      <p:graphicFrame>
        <p:nvGraphicFramePr>
          <p:cNvPr id="110597" name="Object 5"/>
          <p:cNvGraphicFramePr>
            <a:graphicFrameLocks noChangeAspect="1"/>
          </p:cNvGraphicFramePr>
          <p:nvPr/>
        </p:nvGraphicFramePr>
        <p:xfrm>
          <a:off x="2195736" y="5517232"/>
          <a:ext cx="1233379" cy="318568"/>
        </p:xfrm>
        <a:graphic>
          <a:graphicData uri="http://schemas.openxmlformats.org/presentationml/2006/ole">
            <p:oleObj spid="_x0000_s110597" name="Equation" r:id="rId6" imgW="787320" imgH="203040" progId="Equation.3">
              <p:embed/>
            </p:oleObj>
          </a:graphicData>
        </a:graphic>
      </p:graphicFrame>
      <p:graphicFrame>
        <p:nvGraphicFramePr>
          <p:cNvPr id="110598" name="Object 6"/>
          <p:cNvGraphicFramePr>
            <a:graphicFrameLocks noChangeAspect="1"/>
          </p:cNvGraphicFramePr>
          <p:nvPr/>
        </p:nvGraphicFramePr>
        <p:xfrm flipV="1">
          <a:off x="3851920" y="5373216"/>
          <a:ext cx="2324125" cy="1062480"/>
        </p:xfrm>
        <a:graphic>
          <a:graphicData uri="http://schemas.openxmlformats.org/presentationml/2006/ole">
            <p:oleObj spid="_x0000_s110598" name="Equation" r:id="rId7" imgW="1777680" imgH="812520" progId="Equation.3">
              <p:embed/>
            </p:oleObj>
          </a:graphicData>
        </a:graphic>
      </p:graphicFrame>
      <p:graphicFrame>
        <p:nvGraphicFramePr>
          <p:cNvPr id="110599" name="Object 7"/>
          <p:cNvGraphicFramePr>
            <a:graphicFrameLocks noChangeAspect="1"/>
          </p:cNvGraphicFramePr>
          <p:nvPr/>
        </p:nvGraphicFramePr>
        <p:xfrm>
          <a:off x="6228184" y="5517232"/>
          <a:ext cx="648072" cy="848212"/>
        </p:xfrm>
        <a:graphic>
          <a:graphicData uri="http://schemas.openxmlformats.org/presentationml/2006/ole">
            <p:oleObj spid="_x0000_s110599" name="Equation" r:id="rId8" imgW="164880" imgH="215640" progId="Equation.3">
              <p:embed/>
            </p:oleObj>
          </a:graphicData>
        </a:graphic>
      </p:graphicFrame>
      <p:graphicFrame>
        <p:nvGraphicFramePr>
          <p:cNvPr id="110600" name="Object 8"/>
          <p:cNvGraphicFramePr>
            <a:graphicFrameLocks noChangeAspect="1"/>
          </p:cNvGraphicFramePr>
          <p:nvPr/>
        </p:nvGraphicFramePr>
        <p:xfrm>
          <a:off x="7092280" y="5661248"/>
          <a:ext cx="913531" cy="347121"/>
        </p:xfrm>
        <a:graphic>
          <a:graphicData uri="http://schemas.openxmlformats.org/presentationml/2006/ole">
            <p:oleObj spid="_x0000_s110600" name="Equation" r:id="rId9" imgW="533160" imgH="203040" progId="Equation.3">
              <p:embed/>
            </p:oleObj>
          </a:graphicData>
        </a:graphic>
      </p:graphicFrame>
      <p:sp>
        <p:nvSpPr>
          <p:cNvPr id="22" name="Date Placeholder 21"/>
          <p:cNvSpPr>
            <a:spLocks noGrp="1"/>
          </p:cNvSpPr>
          <p:nvPr>
            <p:ph type="dt" sz="half" idx="10"/>
          </p:nvPr>
        </p:nvSpPr>
        <p:spPr/>
        <p:txBody>
          <a:bodyPr/>
          <a:lstStyle/>
          <a:p>
            <a:fld id="{2975F812-2C85-41BE-965E-E1B5F0F893C2}" type="datetime1">
              <a:rPr lang="en-GB" smtClean="0"/>
              <a:pPr/>
              <a:t>01/12/2013</a:t>
            </a:fld>
            <a:endParaRPr lang="en-GB"/>
          </a:p>
        </p:txBody>
      </p:sp>
      <p:sp>
        <p:nvSpPr>
          <p:cNvPr id="23" name="Slide Number Placeholder 22"/>
          <p:cNvSpPr>
            <a:spLocks noGrp="1"/>
          </p:cNvSpPr>
          <p:nvPr>
            <p:ph type="sldNum" sz="quarter" idx="12"/>
          </p:nvPr>
        </p:nvSpPr>
        <p:spPr/>
        <p:txBody>
          <a:bodyPr/>
          <a:lstStyle/>
          <a:p>
            <a:fld id="{1AC99574-BD32-4BAE-A6F6-2684FFE94A8F}" type="slidenum">
              <a:rPr lang="en-GB" smtClean="0"/>
              <a:pPr/>
              <a:t>93</a:t>
            </a:fld>
            <a:endParaRPr lang="en-GB"/>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548680"/>
            <a:ext cx="1047210" cy="369332"/>
          </a:xfrm>
          <a:prstGeom prst="rect">
            <a:avLst/>
          </a:prstGeom>
          <a:noFill/>
        </p:spPr>
        <p:txBody>
          <a:bodyPr wrap="none" rtlCol="0">
            <a:spAutoFit/>
          </a:bodyPr>
          <a:lstStyle/>
          <a:p>
            <a:r>
              <a:rPr lang="en-US" dirty="0" err="1" smtClean="0"/>
              <a:t>Therfore</a:t>
            </a:r>
            <a:r>
              <a:rPr lang="en-US" dirty="0" smtClean="0"/>
              <a:t> </a:t>
            </a:r>
            <a:endParaRPr lang="en-GB" dirty="0"/>
          </a:p>
        </p:txBody>
      </p:sp>
      <p:graphicFrame>
        <p:nvGraphicFramePr>
          <p:cNvPr id="5" name="Object 4"/>
          <p:cNvGraphicFramePr>
            <a:graphicFrameLocks noChangeAspect="1"/>
          </p:cNvGraphicFramePr>
          <p:nvPr/>
        </p:nvGraphicFramePr>
        <p:xfrm>
          <a:off x="1547663" y="476672"/>
          <a:ext cx="1101437" cy="609724"/>
        </p:xfrm>
        <a:graphic>
          <a:graphicData uri="http://schemas.openxmlformats.org/presentationml/2006/ole">
            <p:oleObj spid="_x0000_s111618" name="Equation" r:id="rId3" imgW="711000" imgH="393480" progId="Equation.3">
              <p:embed/>
            </p:oleObj>
          </a:graphicData>
        </a:graphic>
      </p:graphicFrame>
      <p:sp>
        <p:nvSpPr>
          <p:cNvPr id="6" name="TextBox 5"/>
          <p:cNvSpPr txBox="1"/>
          <p:nvPr/>
        </p:nvSpPr>
        <p:spPr>
          <a:xfrm>
            <a:off x="2771800" y="548680"/>
            <a:ext cx="1488228" cy="369332"/>
          </a:xfrm>
          <a:prstGeom prst="rect">
            <a:avLst/>
          </a:prstGeom>
          <a:noFill/>
        </p:spPr>
        <p:txBody>
          <a:bodyPr wrap="none" rtlCol="0">
            <a:spAutoFit/>
          </a:bodyPr>
          <a:lstStyle/>
          <a:p>
            <a:r>
              <a:rPr lang="en-US" dirty="0" smtClean="0"/>
              <a:t>Is a mixed NE.</a:t>
            </a:r>
            <a:endParaRPr lang="en-GB" dirty="0"/>
          </a:p>
        </p:txBody>
      </p:sp>
      <p:sp>
        <p:nvSpPr>
          <p:cNvPr id="7" name="TextBox 6"/>
          <p:cNvSpPr txBox="1"/>
          <p:nvPr/>
        </p:nvSpPr>
        <p:spPr>
          <a:xfrm>
            <a:off x="467544" y="1484784"/>
            <a:ext cx="1785104" cy="369332"/>
          </a:xfrm>
          <a:prstGeom prst="rect">
            <a:avLst/>
          </a:prstGeom>
          <a:noFill/>
        </p:spPr>
        <p:txBody>
          <a:bodyPr wrap="none" rtlCol="0">
            <a:spAutoFit/>
          </a:bodyPr>
          <a:lstStyle/>
          <a:p>
            <a:r>
              <a:rPr lang="en-US" dirty="0" smtClean="0"/>
              <a:t>It is not strict NE.</a:t>
            </a:r>
            <a:endParaRPr lang="en-GB" dirty="0"/>
          </a:p>
        </p:txBody>
      </p:sp>
      <p:sp>
        <p:nvSpPr>
          <p:cNvPr id="8" name="TextBox 7"/>
          <p:cNvSpPr txBox="1"/>
          <p:nvPr/>
        </p:nvSpPr>
        <p:spPr>
          <a:xfrm>
            <a:off x="2123728" y="1484784"/>
            <a:ext cx="1093889" cy="369332"/>
          </a:xfrm>
          <a:prstGeom prst="rect">
            <a:avLst/>
          </a:prstGeom>
          <a:noFill/>
        </p:spPr>
        <p:txBody>
          <a:bodyPr wrap="none" rtlCol="0">
            <a:spAutoFit/>
          </a:bodyPr>
          <a:lstStyle/>
          <a:p>
            <a:r>
              <a:rPr lang="en-US" dirty="0" smtClean="0"/>
              <a:t>To check  </a:t>
            </a:r>
            <a:endParaRPr lang="en-GB" dirty="0"/>
          </a:p>
        </p:txBody>
      </p:sp>
      <p:graphicFrame>
        <p:nvGraphicFramePr>
          <p:cNvPr id="9" name="Object 8"/>
          <p:cNvGraphicFramePr>
            <a:graphicFrameLocks noChangeAspect="1"/>
          </p:cNvGraphicFramePr>
          <p:nvPr/>
        </p:nvGraphicFramePr>
        <p:xfrm>
          <a:off x="3203847" y="1484784"/>
          <a:ext cx="2018193" cy="347216"/>
        </p:xfrm>
        <a:graphic>
          <a:graphicData uri="http://schemas.openxmlformats.org/presentationml/2006/ole">
            <p:oleObj spid="_x0000_s111619" name="Equation" r:id="rId4" imgW="1180800" imgH="203040" progId="Equation.3">
              <p:embed/>
            </p:oleObj>
          </a:graphicData>
        </a:graphic>
      </p:graphicFrame>
      <p:sp>
        <p:nvSpPr>
          <p:cNvPr id="10" name="TextBox 9"/>
          <p:cNvSpPr txBox="1"/>
          <p:nvPr/>
        </p:nvSpPr>
        <p:spPr>
          <a:xfrm>
            <a:off x="5220072" y="1484784"/>
            <a:ext cx="2058640" cy="369332"/>
          </a:xfrm>
          <a:prstGeom prst="rect">
            <a:avLst/>
          </a:prstGeom>
          <a:noFill/>
        </p:spPr>
        <p:txBody>
          <a:bodyPr wrap="none" rtlCol="0">
            <a:spAutoFit/>
          </a:bodyPr>
          <a:lstStyle/>
          <a:p>
            <a:r>
              <a:rPr lang="en-US" dirty="0" smtClean="0"/>
              <a:t>For all possible       . </a:t>
            </a:r>
            <a:endParaRPr lang="en-GB" dirty="0"/>
          </a:p>
        </p:txBody>
      </p:sp>
      <p:graphicFrame>
        <p:nvGraphicFramePr>
          <p:cNvPr id="111620" name="Object 4"/>
          <p:cNvGraphicFramePr>
            <a:graphicFrameLocks noChangeAspect="1"/>
          </p:cNvGraphicFramePr>
          <p:nvPr/>
        </p:nvGraphicFramePr>
        <p:xfrm>
          <a:off x="6804248" y="1484784"/>
          <a:ext cx="304800" cy="347638"/>
        </p:xfrm>
        <a:graphic>
          <a:graphicData uri="http://schemas.openxmlformats.org/presentationml/2006/ole">
            <p:oleObj spid="_x0000_s111620" name="Equation" r:id="rId5" imgW="177480" imgH="203040" progId="Equation.3">
              <p:embed/>
            </p:oleObj>
          </a:graphicData>
        </a:graphic>
      </p:graphicFrame>
      <p:sp>
        <p:nvSpPr>
          <p:cNvPr id="12" name="TextBox 11"/>
          <p:cNvSpPr txBox="1"/>
          <p:nvPr/>
        </p:nvSpPr>
        <p:spPr>
          <a:xfrm>
            <a:off x="539552" y="2348880"/>
            <a:ext cx="4289444" cy="1477328"/>
          </a:xfrm>
          <a:prstGeom prst="rect">
            <a:avLst/>
          </a:prstGeom>
          <a:noFill/>
        </p:spPr>
        <p:txBody>
          <a:bodyPr wrap="none" rtlCol="0">
            <a:spAutoFit/>
          </a:bodyPr>
          <a:lstStyle/>
          <a:p>
            <a:r>
              <a:rPr lang="en-US" dirty="0" smtClean="0"/>
              <a:t>Lesson :  If  v&lt;c then ES mix then v/c </a:t>
            </a:r>
            <a:r>
              <a:rPr lang="en-US" dirty="0" err="1" smtClean="0"/>
              <a:t>Hucks</a:t>
            </a:r>
            <a:r>
              <a:rPr lang="en-US" dirty="0" smtClean="0"/>
              <a:t> .</a:t>
            </a:r>
          </a:p>
          <a:p>
            <a:r>
              <a:rPr lang="en-US" dirty="0" smtClean="0"/>
              <a:t>a)As v  increase see more </a:t>
            </a:r>
            <a:r>
              <a:rPr lang="en-US" dirty="0" err="1" smtClean="0"/>
              <a:t>Hucks</a:t>
            </a:r>
            <a:r>
              <a:rPr lang="en-US" dirty="0" smtClean="0"/>
              <a:t> </a:t>
            </a:r>
          </a:p>
          <a:p>
            <a:r>
              <a:rPr lang="en-US" dirty="0" smtClean="0"/>
              <a:t>   As  C increase  see more   Doves </a:t>
            </a:r>
          </a:p>
          <a:p>
            <a:endParaRPr lang="en-US" dirty="0" smtClean="0"/>
          </a:p>
          <a:p>
            <a:r>
              <a:rPr lang="en-US" dirty="0" smtClean="0"/>
              <a:t>b) Pay off :</a:t>
            </a:r>
            <a:endParaRPr lang="en-GB" dirty="0"/>
          </a:p>
        </p:txBody>
      </p:sp>
      <p:graphicFrame>
        <p:nvGraphicFramePr>
          <p:cNvPr id="111621" name="Object 5"/>
          <p:cNvGraphicFramePr>
            <a:graphicFrameLocks noChangeAspect="1"/>
          </p:cNvGraphicFramePr>
          <p:nvPr/>
        </p:nvGraphicFramePr>
        <p:xfrm>
          <a:off x="1691680" y="3429000"/>
          <a:ext cx="965076" cy="498104"/>
        </p:xfrm>
        <a:graphic>
          <a:graphicData uri="http://schemas.openxmlformats.org/presentationml/2006/ole">
            <p:oleObj spid="_x0000_s111621" name="Equation" r:id="rId6" imgW="761760" imgH="393480" progId="Equation.3">
              <p:embed/>
            </p:oleObj>
          </a:graphicData>
        </a:graphic>
      </p:graphicFrame>
      <p:sp>
        <p:nvSpPr>
          <p:cNvPr id="14" name="TextBox 13"/>
          <p:cNvSpPr txBox="1"/>
          <p:nvPr/>
        </p:nvSpPr>
        <p:spPr>
          <a:xfrm>
            <a:off x="2699792" y="3429000"/>
            <a:ext cx="3583289" cy="369332"/>
          </a:xfrm>
          <a:prstGeom prst="rect">
            <a:avLst/>
          </a:prstGeom>
          <a:noFill/>
        </p:spPr>
        <p:txBody>
          <a:bodyPr wrap="none" rtlCol="0">
            <a:spAutoFit/>
          </a:bodyPr>
          <a:lstStyle/>
          <a:p>
            <a:r>
              <a:rPr lang="en-US" dirty="0" smtClean="0"/>
              <a:t>When    c increase   pay off increase </a:t>
            </a:r>
            <a:endParaRPr lang="en-GB" dirty="0"/>
          </a:p>
        </p:txBody>
      </p:sp>
      <p:sp>
        <p:nvSpPr>
          <p:cNvPr id="15" name="TextBox 14"/>
          <p:cNvSpPr txBox="1"/>
          <p:nvPr/>
        </p:nvSpPr>
        <p:spPr>
          <a:xfrm>
            <a:off x="683568" y="4293096"/>
            <a:ext cx="6030305" cy="369332"/>
          </a:xfrm>
          <a:prstGeom prst="rect">
            <a:avLst/>
          </a:prstGeom>
          <a:noFill/>
        </p:spPr>
        <p:txBody>
          <a:bodyPr wrap="none" rtlCol="0">
            <a:spAutoFit/>
          </a:bodyPr>
          <a:lstStyle/>
          <a:p>
            <a:r>
              <a:rPr lang="en-US" dirty="0" smtClean="0"/>
              <a:t>c) Identification : WE can tell what (v/c) is from looking to data.</a:t>
            </a:r>
            <a:endParaRPr lang="en-GB" dirty="0"/>
          </a:p>
        </p:txBody>
      </p:sp>
      <p:sp>
        <p:nvSpPr>
          <p:cNvPr id="16" name="Date Placeholder 15"/>
          <p:cNvSpPr>
            <a:spLocks noGrp="1"/>
          </p:cNvSpPr>
          <p:nvPr>
            <p:ph type="dt" sz="half" idx="10"/>
          </p:nvPr>
        </p:nvSpPr>
        <p:spPr/>
        <p:txBody>
          <a:bodyPr/>
          <a:lstStyle/>
          <a:p>
            <a:fld id="{AF07F0DE-7469-4C05-9534-73CD870DC235}" type="datetime1">
              <a:rPr lang="en-GB" smtClean="0"/>
              <a:pPr/>
              <a:t>01/12/2013</a:t>
            </a:fld>
            <a:endParaRPr lang="en-GB"/>
          </a:p>
        </p:txBody>
      </p:sp>
      <p:sp>
        <p:nvSpPr>
          <p:cNvPr id="17" name="Slide Number Placeholder 16"/>
          <p:cNvSpPr>
            <a:spLocks noGrp="1"/>
          </p:cNvSpPr>
          <p:nvPr>
            <p:ph type="sldNum" sz="quarter" idx="12"/>
          </p:nvPr>
        </p:nvSpPr>
        <p:spPr/>
        <p:txBody>
          <a:bodyPr/>
          <a:lstStyle/>
          <a:p>
            <a:fld id="{1AC99574-BD32-4BAE-A6F6-2684FFE94A8F}" type="slidenum">
              <a:rPr lang="en-GB" smtClean="0"/>
              <a:pPr/>
              <a:t>94</a:t>
            </a:fld>
            <a:endParaRPr lang="en-GB"/>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476672"/>
            <a:ext cx="2854628" cy="369332"/>
          </a:xfrm>
          <a:prstGeom prst="rect">
            <a:avLst/>
          </a:prstGeom>
          <a:noFill/>
        </p:spPr>
        <p:txBody>
          <a:bodyPr wrap="none" rtlCol="0">
            <a:spAutoFit/>
          </a:bodyPr>
          <a:lstStyle/>
          <a:p>
            <a:r>
              <a:rPr lang="en-US" dirty="0" smtClean="0"/>
              <a:t>The only ESS  (1/3,1/3,1/3)   </a:t>
            </a:r>
            <a:endParaRPr lang="en-GB" dirty="0"/>
          </a:p>
        </p:txBody>
      </p:sp>
      <p:sp>
        <p:nvSpPr>
          <p:cNvPr id="4" name="TextBox 3"/>
          <p:cNvSpPr txBox="1"/>
          <p:nvPr/>
        </p:nvSpPr>
        <p:spPr>
          <a:xfrm>
            <a:off x="1835696" y="908720"/>
            <a:ext cx="290464" cy="369332"/>
          </a:xfrm>
          <a:prstGeom prst="rect">
            <a:avLst/>
          </a:prstGeom>
          <a:noFill/>
        </p:spPr>
        <p:txBody>
          <a:bodyPr wrap="none" rtlCol="0">
            <a:spAutoFit/>
          </a:bodyPr>
          <a:lstStyle/>
          <a:p>
            <a:r>
              <a:rPr lang="en-US" dirty="0" smtClean="0"/>
              <a:t>S</a:t>
            </a:r>
            <a:endParaRPr lang="en-GB" dirty="0"/>
          </a:p>
        </p:txBody>
      </p:sp>
      <p:sp>
        <p:nvSpPr>
          <p:cNvPr id="5" name="TextBox 4"/>
          <p:cNvSpPr txBox="1"/>
          <p:nvPr/>
        </p:nvSpPr>
        <p:spPr>
          <a:xfrm>
            <a:off x="2411760" y="908720"/>
            <a:ext cx="304892" cy="369332"/>
          </a:xfrm>
          <a:prstGeom prst="rect">
            <a:avLst/>
          </a:prstGeom>
          <a:noFill/>
        </p:spPr>
        <p:txBody>
          <a:bodyPr wrap="none" rtlCol="0">
            <a:spAutoFit/>
          </a:bodyPr>
          <a:lstStyle/>
          <a:p>
            <a:r>
              <a:rPr lang="en-US" dirty="0" smtClean="0"/>
              <a:t>K</a:t>
            </a:r>
            <a:endParaRPr lang="en-GB" dirty="0"/>
          </a:p>
        </p:txBody>
      </p:sp>
      <p:sp>
        <p:nvSpPr>
          <p:cNvPr id="6" name="TextBox 5"/>
          <p:cNvSpPr txBox="1"/>
          <p:nvPr/>
        </p:nvSpPr>
        <p:spPr>
          <a:xfrm>
            <a:off x="2987824" y="908720"/>
            <a:ext cx="330540" cy="369332"/>
          </a:xfrm>
          <a:prstGeom prst="rect">
            <a:avLst/>
          </a:prstGeom>
          <a:noFill/>
        </p:spPr>
        <p:txBody>
          <a:bodyPr wrap="none" rtlCol="0">
            <a:spAutoFit/>
          </a:bodyPr>
          <a:lstStyle/>
          <a:p>
            <a:r>
              <a:rPr lang="en-US" dirty="0" smtClean="0"/>
              <a:t>G</a:t>
            </a:r>
            <a:endParaRPr lang="en-GB" dirty="0"/>
          </a:p>
        </p:txBody>
      </p:sp>
      <p:sp>
        <p:nvSpPr>
          <p:cNvPr id="7" name="TextBox 6"/>
          <p:cNvSpPr txBox="1"/>
          <p:nvPr/>
        </p:nvSpPr>
        <p:spPr>
          <a:xfrm>
            <a:off x="1331640" y="1340768"/>
            <a:ext cx="290464" cy="369332"/>
          </a:xfrm>
          <a:prstGeom prst="rect">
            <a:avLst/>
          </a:prstGeom>
          <a:noFill/>
        </p:spPr>
        <p:txBody>
          <a:bodyPr wrap="none" rtlCol="0">
            <a:spAutoFit/>
          </a:bodyPr>
          <a:lstStyle/>
          <a:p>
            <a:r>
              <a:rPr lang="en-US" dirty="0" smtClean="0"/>
              <a:t>S</a:t>
            </a:r>
            <a:endParaRPr lang="en-GB" dirty="0"/>
          </a:p>
        </p:txBody>
      </p:sp>
      <p:sp>
        <p:nvSpPr>
          <p:cNvPr id="8" name="TextBox 7"/>
          <p:cNvSpPr txBox="1"/>
          <p:nvPr/>
        </p:nvSpPr>
        <p:spPr>
          <a:xfrm>
            <a:off x="1331640" y="1844824"/>
            <a:ext cx="304892" cy="369332"/>
          </a:xfrm>
          <a:prstGeom prst="rect">
            <a:avLst/>
          </a:prstGeom>
          <a:noFill/>
        </p:spPr>
        <p:txBody>
          <a:bodyPr wrap="none" rtlCol="0">
            <a:spAutoFit/>
          </a:bodyPr>
          <a:lstStyle/>
          <a:p>
            <a:r>
              <a:rPr lang="en-US" dirty="0" smtClean="0"/>
              <a:t>K</a:t>
            </a:r>
            <a:endParaRPr lang="en-GB" dirty="0"/>
          </a:p>
        </p:txBody>
      </p:sp>
      <p:sp>
        <p:nvSpPr>
          <p:cNvPr id="9" name="TextBox 8"/>
          <p:cNvSpPr txBox="1"/>
          <p:nvPr/>
        </p:nvSpPr>
        <p:spPr>
          <a:xfrm>
            <a:off x="1331640" y="2276872"/>
            <a:ext cx="330540" cy="369332"/>
          </a:xfrm>
          <a:prstGeom prst="rect">
            <a:avLst/>
          </a:prstGeom>
          <a:noFill/>
        </p:spPr>
        <p:txBody>
          <a:bodyPr wrap="none" rtlCol="0">
            <a:spAutoFit/>
          </a:bodyPr>
          <a:lstStyle/>
          <a:p>
            <a:r>
              <a:rPr lang="en-US" dirty="0" smtClean="0"/>
              <a:t>G</a:t>
            </a:r>
            <a:endParaRPr lang="en-GB" dirty="0"/>
          </a:p>
        </p:txBody>
      </p:sp>
      <p:graphicFrame>
        <p:nvGraphicFramePr>
          <p:cNvPr id="10" name="Table 9"/>
          <p:cNvGraphicFramePr>
            <a:graphicFrameLocks noGrp="1"/>
          </p:cNvGraphicFramePr>
          <p:nvPr/>
        </p:nvGraphicFramePr>
        <p:xfrm>
          <a:off x="1835696" y="1340768"/>
          <a:ext cx="2111895" cy="1097280"/>
        </p:xfrm>
        <a:graphic>
          <a:graphicData uri="http://schemas.openxmlformats.org/drawingml/2006/table">
            <a:tbl>
              <a:tblPr firstRow="1" bandRow="1">
                <a:tableStyleId>{5940675A-B579-460E-94D1-54222C63F5DA}</a:tableStyleId>
              </a:tblPr>
              <a:tblGrid>
                <a:gridCol w="703965"/>
                <a:gridCol w="703965"/>
                <a:gridCol w="703965"/>
              </a:tblGrid>
              <a:tr h="288032">
                <a:tc>
                  <a:txBody>
                    <a:bodyPr/>
                    <a:lstStyle/>
                    <a:p>
                      <a:endParaRPr lang="en-GB" dirty="0"/>
                    </a:p>
                  </a:txBody>
                  <a:tcPr/>
                </a:tc>
                <a:tc>
                  <a:txBody>
                    <a:bodyPr/>
                    <a:lstStyle/>
                    <a:p>
                      <a:endParaRPr lang="en-GB"/>
                    </a:p>
                  </a:txBody>
                  <a:tcPr/>
                </a:tc>
                <a:tc>
                  <a:txBody>
                    <a:bodyPr/>
                    <a:lstStyle/>
                    <a:p>
                      <a:endParaRPr lang="en-GB"/>
                    </a:p>
                  </a:txBody>
                  <a:tcPr/>
                </a:tc>
              </a:tr>
              <a:tr h="197563">
                <a:tc>
                  <a:txBody>
                    <a:bodyPr/>
                    <a:lstStyle/>
                    <a:p>
                      <a:endParaRPr lang="en-GB"/>
                    </a:p>
                  </a:txBody>
                  <a:tcPr/>
                </a:tc>
                <a:tc>
                  <a:txBody>
                    <a:bodyPr/>
                    <a:lstStyle/>
                    <a:p>
                      <a:endParaRPr lang="en-GB"/>
                    </a:p>
                  </a:txBody>
                  <a:tcPr/>
                </a:tc>
                <a:tc>
                  <a:txBody>
                    <a:bodyPr/>
                    <a:lstStyle/>
                    <a:p>
                      <a:endParaRPr lang="en-GB"/>
                    </a:p>
                  </a:txBody>
                  <a:tcPr/>
                </a:tc>
              </a:tr>
              <a:tr h="197563">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11" name="TextBox 10"/>
          <p:cNvSpPr txBox="1"/>
          <p:nvPr/>
        </p:nvSpPr>
        <p:spPr>
          <a:xfrm>
            <a:off x="1979712" y="1340768"/>
            <a:ext cx="476412" cy="369332"/>
          </a:xfrm>
          <a:prstGeom prst="rect">
            <a:avLst/>
          </a:prstGeom>
          <a:noFill/>
        </p:spPr>
        <p:txBody>
          <a:bodyPr wrap="none" rtlCol="0">
            <a:spAutoFit/>
          </a:bodyPr>
          <a:lstStyle/>
          <a:p>
            <a:r>
              <a:rPr lang="en-US" dirty="0" smtClean="0"/>
              <a:t>1,1</a:t>
            </a:r>
            <a:endParaRPr lang="en-GB" dirty="0"/>
          </a:p>
        </p:txBody>
      </p:sp>
      <p:sp>
        <p:nvSpPr>
          <p:cNvPr id="12" name="TextBox 11"/>
          <p:cNvSpPr txBox="1"/>
          <p:nvPr/>
        </p:nvSpPr>
        <p:spPr>
          <a:xfrm>
            <a:off x="2627784" y="1340768"/>
            <a:ext cx="472117" cy="369332"/>
          </a:xfrm>
          <a:prstGeom prst="rect">
            <a:avLst/>
          </a:prstGeom>
          <a:noFill/>
        </p:spPr>
        <p:txBody>
          <a:bodyPr wrap="none" rtlCol="0">
            <a:spAutoFit/>
          </a:bodyPr>
          <a:lstStyle/>
          <a:p>
            <a:r>
              <a:rPr lang="en-US" dirty="0" smtClean="0"/>
              <a:t>V,0</a:t>
            </a:r>
            <a:endParaRPr lang="en-GB" dirty="0"/>
          </a:p>
        </p:txBody>
      </p:sp>
      <p:sp>
        <p:nvSpPr>
          <p:cNvPr id="13" name="TextBox 12"/>
          <p:cNvSpPr txBox="1"/>
          <p:nvPr/>
        </p:nvSpPr>
        <p:spPr>
          <a:xfrm>
            <a:off x="3347864" y="1340768"/>
            <a:ext cx="463588" cy="369332"/>
          </a:xfrm>
          <a:prstGeom prst="rect">
            <a:avLst/>
          </a:prstGeom>
          <a:noFill/>
        </p:spPr>
        <p:txBody>
          <a:bodyPr wrap="none" rtlCol="0">
            <a:spAutoFit/>
          </a:bodyPr>
          <a:lstStyle/>
          <a:p>
            <a:r>
              <a:rPr lang="en-US" dirty="0" smtClean="0"/>
              <a:t>0,v</a:t>
            </a:r>
            <a:endParaRPr lang="en-GB" dirty="0"/>
          </a:p>
        </p:txBody>
      </p:sp>
      <p:sp>
        <p:nvSpPr>
          <p:cNvPr id="14" name="TextBox 13"/>
          <p:cNvSpPr txBox="1"/>
          <p:nvPr/>
        </p:nvSpPr>
        <p:spPr>
          <a:xfrm>
            <a:off x="1979712" y="1700808"/>
            <a:ext cx="463588" cy="369332"/>
          </a:xfrm>
          <a:prstGeom prst="rect">
            <a:avLst/>
          </a:prstGeom>
          <a:noFill/>
        </p:spPr>
        <p:txBody>
          <a:bodyPr wrap="none" rtlCol="0">
            <a:spAutoFit/>
          </a:bodyPr>
          <a:lstStyle/>
          <a:p>
            <a:r>
              <a:rPr lang="en-US" dirty="0" smtClean="0"/>
              <a:t>0,v</a:t>
            </a:r>
            <a:endParaRPr lang="en-GB" dirty="0"/>
          </a:p>
        </p:txBody>
      </p:sp>
      <p:sp>
        <p:nvSpPr>
          <p:cNvPr id="15" name="TextBox 14"/>
          <p:cNvSpPr txBox="1"/>
          <p:nvPr/>
        </p:nvSpPr>
        <p:spPr>
          <a:xfrm>
            <a:off x="2627784" y="1700808"/>
            <a:ext cx="476412" cy="369332"/>
          </a:xfrm>
          <a:prstGeom prst="rect">
            <a:avLst/>
          </a:prstGeom>
          <a:noFill/>
        </p:spPr>
        <p:txBody>
          <a:bodyPr wrap="none" rtlCol="0">
            <a:spAutoFit/>
          </a:bodyPr>
          <a:lstStyle/>
          <a:p>
            <a:r>
              <a:rPr lang="en-US" dirty="0" smtClean="0"/>
              <a:t>1,1</a:t>
            </a:r>
            <a:endParaRPr lang="en-GB" dirty="0"/>
          </a:p>
        </p:txBody>
      </p:sp>
      <p:sp>
        <p:nvSpPr>
          <p:cNvPr id="16" name="TextBox 15"/>
          <p:cNvSpPr txBox="1"/>
          <p:nvPr/>
        </p:nvSpPr>
        <p:spPr>
          <a:xfrm>
            <a:off x="3347864" y="1700808"/>
            <a:ext cx="472117" cy="369332"/>
          </a:xfrm>
          <a:prstGeom prst="rect">
            <a:avLst/>
          </a:prstGeom>
          <a:noFill/>
        </p:spPr>
        <p:txBody>
          <a:bodyPr wrap="none" rtlCol="0">
            <a:spAutoFit/>
          </a:bodyPr>
          <a:lstStyle/>
          <a:p>
            <a:r>
              <a:rPr lang="en-US" dirty="0" smtClean="0"/>
              <a:t>V,0</a:t>
            </a:r>
            <a:endParaRPr lang="en-GB" dirty="0"/>
          </a:p>
        </p:txBody>
      </p:sp>
      <p:sp>
        <p:nvSpPr>
          <p:cNvPr id="17" name="TextBox 16"/>
          <p:cNvSpPr txBox="1"/>
          <p:nvPr/>
        </p:nvSpPr>
        <p:spPr>
          <a:xfrm>
            <a:off x="1907704" y="2060848"/>
            <a:ext cx="472117" cy="369332"/>
          </a:xfrm>
          <a:prstGeom prst="rect">
            <a:avLst/>
          </a:prstGeom>
          <a:noFill/>
        </p:spPr>
        <p:txBody>
          <a:bodyPr wrap="none" rtlCol="0">
            <a:spAutoFit/>
          </a:bodyPr>
          <a:lstStyle/>
          <a:p>
            <a:r>
              <a:rPr lang="en-US" dirty="0" smtClean="0"/>
              <a:t>V,0</a:t>
            </a:r>
            <a:endParaRPr lang="en-GB" dirty="0"/>
          </a:p>
        </p:txBody>
      </p:sp>
      <p:sp>
        <p:nvSpPr>
          <p:cNvPr id="18" name="TextBox 17"/>
          <p:cNvSpPr txBox="1"/>
          <p:nvPr/>
        </p:nvSpPr>
        <p:spPr>
          <a:xfrm>
            <a:off x="2699792" y="2060848"/>
            <a:ext cx="463588" cy="369332"/>
          </a:xfrm>
          <a:prstGeom prst="rect">
            <a:avLst/>
          </a:prstGeom>
          <a:noFill/>
        </p:spPr>
        <p:txBody>
          <a:bodyPr wrap="none" rtlCol="0">
            <a:spAutoFit/>
          </a:bodyPr>
          <a:lstStyle/>
          <a:p>
            <a:r>
              <a:rPr lang="en-US" dirty="0" smtClean="0"/>
              <a:t>0,v</a:t>
            </a:r>
            <a:endParaRPr lang="en-GB" dirty="0"/>
          </a:p>
        </p:txBody>
      </p:sp>
      <p:sp>
        <p:nvSpPr>
          <p:cNvPr id="19" name="TextBox 18"/>
          <p:cNvSpPr txBox="1"/>
          <p:nvPr/>
        </p:nvSpPr>
        <p:spPr>
          <a:xfrm>
            <a:off x="3347864" y="2060848"/>
            <a:ext cx="476412" cy="369332"/>
          </a:xfrm>
          <a:prstGeom prst="rect">
            <a:avLst/>
          </a:prstGeom>
          <a:noFill/>
        </p:spPr>
        <p:txBody>
          <a:bodyPr wrap="none" rtlCol="0">
            <a:spAutoFit/>
          </a:bodyPr>
          <a:lstStyle/>
          <a:p>
            <a:r>
              <a:rPr lang="en-US" dirty="0" smtClean="0"/>
              <a:t>1,1</a:t>
            </a:r>
            <a:endParaRPr lang="en-GB" dirty="0"/>
          </a:p>
        </p:txBody>
      </p:sp>
      <p:sp>
        <p:nvSpPr>
          <p:cNvPr id="20" name="TextBox 19"/>
          <p:cNvSpPr txBox="1"/>
          <p:nvPr/>
        </p:nvSpPr>
        <p:spPr>
          <a:xfrm>
            <a:off x="4788024" y="764704"/>
            <a:ext cx="753732" cy="369332"/>
          </a:xfrm>
          <a:prstGeom prst="rect">
            <a:avLst/>
          </a:prstGeom>
          <a:noFill/>
        </p:spPr>
        <p:txBody>
          <a:bodyPr wrap="none" rtlCol="0">
            <a:spAutoFit/>
          </a:bodyPr>
          <a:lstStyle/>
          <a:p>
            <a:r>
              <a:rPr lang="en-US" dirty="0" smtClean="0"/>
              <a:t>1&lt;v&lt;2</a:t>
            </a:r>
            <a:endParaRPr lang="en-GB" dirty="0"/>
          </a:p>
        </p:txBody>
      </p:sp>
      <p:sp>
        <p:nvSpPr>
          <p:cNvPr id="21" name="TextBox 20"/>
          <p:cNvSpPr txBox="1"/>
          <p:nvPr/>
        </p:nvSpPr>
        <p:spPr>
          <a:xfrm>
            <a:off x="4860032" y="1268760"/>
            <a:ext cx="902811" cy="923330"/>
          </a:xfrm>
          <a:prstGeom prst="rect">
            <a:avLst/>
          </a:prstGeom>
          <a:noFill/>
        </p:spPr>
        <p:txBody>
          <a:bodyPr wrap="none" rtlCol="0">
            <a:spAutoFit/>
          </a:bodyPr>
          <a:lstStyle/>
          <a:p>
            <a:r>
              <a:rPr lang="en-US" dirty="0" smtClean="0"/>
              <a:t>V=win </a:t>
            </a:r>
          </a:p>
          <a:p>
            <a:r>
              <a:rPr lang="en-US" dirty="0" smtClean="0"/>
              <a:t>0= lose </a:t>
            </a:r>
          </a:p>
          <a:p>
            <a:r>
              <a:rPr lang="en-US" dirty="0" smtClean="0"/>
              <a:t>1=tie</a:t>
            </a:r>
            <a:endParaRPr lang="en-GB" dirty="0"/>
          </a:p>
        </p:txBody>
      </p:sp>
      <p:sp>
        <p:nvSpPr>
          <p:cNvPr id="22" name="TextBox 21"/>
          <p:cNvSpPr txBox="1"/>
          <p:nvPr/>
        </p:nvSpPr>
        <p:spPr>
          <a:xfrm>
            <a:off x="1907704" y="2492896"/>
            <a:ext cx="508473" cy="369332"/>
          </a:xfrm>
          <a:prstGeom prst="rect">
            <a:avLst/>
          </a:prstGeom>
          <a:noFill/>
        </p:spPr>
        <p:txBody>
          <a:bodyPr wrap="none" rtlCol="0">
            <a:spAutoFit/>
          </a:bodyPr>
          <a:lstStyle/>
          <a:p>
            <a:r>
              <a:rPr lang="en-US" dirty="0" smtClean="0"/>
              <a:t>1/3</a:t>
            </a:r>
            <a:endParaRPr lang="en-GB" dirty="0"/>
          </a:p>
        </p:txBody>
      </p:sp>
      <p:sp>
        <p:nvSpPr>
          <p:cNvPr id="23" name="TextBox 22"/>
          <p:cNvSpPr txBox="1"/>
          <p:nvPr/>
        </p:nvSpPr>
        <p:spPr>
          <a:xfrm>
            <a:off x="2627784" y="2420888"/>
            <a:ext cx="508473" cy="369332"/>
          </a:xfrm>
          <a:prstGeom prst="rect">
            <a:avLst/>
          </a:prstGeom>
          <a:noFill/>
        </p:spPr>
        <p:txBody>
          <a:bodyPr wrap="none" rtlCol="0">
            <a:spAutoFit/>
          </a:bodyPr>
          <a:lstStyle/>
          <a:p>
            <a:r>
              <a:rPr lang="en-US" dirty="0" smtClean="0"/>
              <a:t>1/3</a:t>
            </a:r>
            <a:endParaRPr lang="en-GB" dirty="0"/>
          </a:p>
        </p:txBody>
      </p:sp>
      <p:sp>
        <p:nvSpPr>
          <p:cNvPr id="24" name="TextBox 23"/>
          <p:cNvSpPr txBox="1"/>
          <p:nvPr/>
        </p:nvSpPr>
        <p:spPr>
          <a:xfrm>
            <a:off x="3347864" y="2420888"/>
            <a:ext cx="508473" cy="369332"/>
          </a:xfrm>
          <a:prstGeom prst="rect">
            <a:avLst/>
          </a:prstGeom>
          <a:noFill/>
        </p:spPr>
        <p:txBody>
          <a:bodyPr wrap="none" rtlCol="0">
            <a:spAutoFit/>
          </a:bodyPr>
          <a:lstStyle/>
          <a:p>
            <a:r>
              <a:rPr lang="en-US" dirty="0" smtClean="0"/>
              <a:t>1/3</a:t>
            </a:r>
            <a:endParaRPr lang="en-GB" dirty="0"/>
          </a:p>
        </p:txBody>
      </p:sp>
      <p:sp>
        <p:nvSpPr>
          <p:cNvPr id="25" name="TextBox 24"/>
          <p:cNvSpPr txBox="1"/>
          <p:nvPr/>
        </p:nvSpPr>
        <p:spPr>
          <a:xfrm>
            <a:off x="3995936" y="2060848"/>
            <a:ext cx="508473" cy="369332"/>
          </a:xfrm>
          <a:prstGeom prst="rect">
            <a:avLst/>
          </a:prstGeom>
          <a:noFill/>
        </p:spPr>
        <p:txBody>
          <a:bodyPr wrap="none" rtlCol="0">
            <a:spAutoFit/>
          </a:bodyPr>
          <a:lstStyle/>
          <a:p>
            <a:r>
              <a:rPr lang="en-US" dirty="0" smtClean="0"/>
              <a:t>1/3</a:t>
            </a:r>
            <a:endParaRPr lang="en-GB" dirty="0"/>
          </a:p>
        </p:txBody>
      </p:sp>
      <p:sp>
        <p:nvSpPr>
          <p:cNvPr id="26" name="TextBox 25"/>
          <p:cNvSpPr txBox="1"/>
          <p:nvPr/>
        </p:nvSpPr>
        <p:spPr>
          <a:xfrm>
            <a:off x="3995936" y="1700808"/>
            <a:ext cx="508473" cy="369332"/>
          </a:xfrm>
          <a:prstGeom prst="rect">
            <a:avLst/>
          </a:prstGeom>
          <a:noFill/>
        </p:spPr>
        <p:txBody>
          <a:bodyPr wrap="none" rtlCol="0">
            <a:spAutoFit/>
          </a:bodyPr>
          <a:lstStyle/>
          <a:p>
            <a:r>
              <a:rPr lang="en-US" dirty="0" smtClean="0"/>
              <a:t>1/3</a:t>
            </a:r>
            <a:endParaRPr lang="en-GB" dirty="0"/>
          </a:p>
        </p:txBody>
      </p:sp>
      <p:sp>
        <p:nvSpPr>
          <p:cNvPr id="27" name="TextBox 26"/>
          <p:cNvSpPr txBox="1"/>
          <p:nvPr/>
        </p:nvSpPr>
        <p:spPr>
          <a:xfrm>
            <a:off x="3923928" y="1340768"/>
            <a:ext cx="508473" cy="369332"/>
          </a:xfrm>
          <a:prstGeom prst="rect">
            <a:avLst/>
          </a:prstGeom>
          <a:noFill/>
        </p:spPr>
        <p:txBody>
          <a:bodyPr wrap="none" rtlCol="0">
            <a:spAutoFit/>
          </a:bodyPr>
          <a:lstStyle/>
          <a:p>
            <a:r>
              <a:rPr lang="en-US" dirty="0" smtClean="0"/>
              <a:t>1/3</a:t>
            </a:r>
            <a:endParaRPr lang="en-GB" dirty="0"/>
          </a:p>
        </p:txBody>
      </p:sp>
      <p:sp>
        <p:nvSpPr>
          <p:cNvPr id="28" name="TextBox 27"/>
          <p:cNvSpPr txBox="1"/>
          <p:nvPr/>
        </p:nvSpPr>
        <p:spPr>
          <a:xfrm>
            <a:off x="395536" y="3284984"/>
            <a:ext cx="1208344" cy="646331"/>
          </a:xfrm>
          <a:prstGeom prst="rect">
            <a:avLst/>
          </a:prstGeom>
          <a:noFill/>
        </p:spPr>
        <p:txBody>
          <a:bodyPr wrap="none" rtlCol="0">
            <a:spAutoFit/>
          </a:bodyPr>
          <a:lstStyle/>
          <a:p>
            <a:r>
              <a:rPr lang="en-US" dirty="0" smtClean="0"/>
              <a:t>Is  this ES ?</a:t>
            </a:r>
          </a:p>
          <a:p>
            <a:r>
              <a:rPr lang="en-US" dirty="0" smtClean="0"/>
              <a:t>ESS  </a:t>
            </a:r>
            <a:endParaRPr lang="en-GB" dirty="0"/>
          </a:p>
        </p:txBody>
      </p:sp>
      <p:cxnSp>
        <p:nvCxnSpPr>
          <p:cNvPr id="30" name="Straight Arrow Connector 29"/>
          <p:cNvCxnSpPr/>
          <p:nvPr/>
        </p:nvCxnSpPr>
        <p:spPr>
          <a:xfrm>
            <a:off x="1763688" y="3717032"/>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2642" name="Object 2"/>
          <p:cNvGraphicFramePr>
            <a:graphicFrameLocks noChangeAspect="1"/>
          </p:cNvGraphicFramePr>
          <p:nvPr/>
        </p:nvGraphicFramePr>
        <p:xfrm>
          <a:off x="2915816" y="3501008"/>
          <a:ext cx="2017713" cy="347662"/>
        </p:xfrm>
        <a:graphic>
          <a:graphicData uri="http://schemas.openxmlformats.org/presentationml/2006/ole">
            <p:oleObj spid="_x0000_s112642" name="Equation" r:id="rId3" imgW="1180800" imgH="203040" progId="Equation.3">
              <p:embed/>
            </p:oleObj>
          </a:graphicData>
        </a:graphic>
      </p:graphicFrame>
      <p:graphicFrame>
        <p:nvGraphicFramePr>
          <p:cNvPr id="112643" name="Object 3"/>
          <p:cNvGraphicFramePr>
            <a:graphicFrameLocks noChangeAspect="1"/>
          </p:cNvGraphicFramePr>
          <p:nvPr/>
        </p:nvGraphicFramePr>
        <p:xfrm>
          <a:off x="683568" y="4077072"/>
          <a:ext cx="2754313" cy="673100"/>
        </p:xfrm>
        <a:graphic>
          <a:graphicData uri="http://schemas.openxmlformats.org/presentationml/2006/ole">
            <p:oleObj spid="_x0000_s112643" name="Equation" r:id="rId4" imgW="1612800" imgH="393480" progId="Equation.3">
              <p:embed/>
            </p:oleObj>
          </a:graphicData>
        </a:graphic>
      </p:graphicFrame>
      <p:sp>
        <p:nvSpPr>
          <p:cNvPr id="33" name="TextBox 32"/>
          <p:cNvSpPr txBox="1"/>
          <p:nvPr/>
        </p:nvSpPr>
        <p:spPr>
          <a:xfrm>
            <a:off x="4211960" y="4293096"/>
            <a:ext cx="1067921" cy="369332"/>
          </a:xfrm>
          <a:prstGeom prst="rect">
            <a:avLst/>
          </a:prstGeom>
          <a:noFill/>
        </p:spPr>
        <p:txBody>
          <a:bodyPr wrap="none" rtlCol="0">
            <a:spAutoFit/>
          </a:bodyPr>
          <a:lstStyle/>
          <a:p>
            <a:r>
              <a:rPr lang="en-US" dirty="0" smtClean="0"/>
              <a:t>Since v&lt;2</a:t>
            </a:r>
            <a:endParaRPr lang="en-GB" dirty="0"/>
          </a:p>
        </p:txBody>
      </p:sp>
      <p:sp>
        <p:nvSpPr>
          <p:cNvPr id="34" name="TextBox 33"/>
          <p:cNvSpPr txBox="1"/>
          <p:nvPr/>
        </p:nvSpPr>
        <p:spPr>
          <a:xfrm>
            <a:off x="683568" y="4653136"/>
            <a:ext cx="942887" cy="369332"/>
          </a:xfrm>
          <a:prstGeom prst="rect">
            <a:avLst/>
          </a:prstGeom>
          <a:noFill/>
        </p:spPr>
        <p:txBody>
          <a:bodyPr wrap="none" rtlCol="0">
            <a:spAutoFit/>
          </a:bodyPr>
          <a:lstStyle/>
          <a:p>
            <a:r>
              <a:rPr lang="en-US" dirty="0" smtClean="0"/>
              <a:t>U(</a:t>
            </a:r>
            <a:r>
              <a:rPr lang="en-US" dirty="0" err="1" smtClean="0"/>
              <a:t>s,s</a:t>
            </a:r>
            <a:r>
              <a:rPr lang="en-US" dirty="0" smtClean="0"/>
              <a:t>)=1</a:t>
            </a:r>
            <a:endParaRPr lang="en-GB" dirty="0"/>
          </a:p>
        </p:txBody>
      </p:sp>
      <p:sp>
        <p:nvSpPr>
          <p:cNvPr id="35" name="TextBox 34"/>
          <p:cNvSpPr txBox="1"/>
          <p:nvPr/>
        </p:nvSpPr>
        <p:spPr>
          <a:xfrm>
            <a:off x="1691680" y="4653136"/>
            <a:ext cx="2526397" cy="369332"/>
          </a:xfrm>
          <a:prstGeom prst="rect">
            <a:avLst/>
          </a:prstGeom>
          <a:noFill/>
        </p:spPr>
        <p:txBody>
          <a:bodyPr wrap="none" rtlCol="0">
            <a:spAutoFit/>
          </a:bodyPr>
          <a:lstStyle/>
          <a:p>
            <a:r>
              <a:rPr lang="en-US" dirty="0" smtClean="0"/>
              <a:t>Example  there is no  ECS</a:t>
            </a:r>
            <a:endParaRPr lang="en-GB" dirty="0"/>
          </a:p>
        </p:txBody>
      </p:sp>
      <p:sp>
        <p:nvSpPr>
          <p:cNvPr id="36" name="Date Placeholder 35"/>
          <p:cNvSpPr>
            <a:spLocks noGrp="1"/>
          </p:cNvSpPr>
          <p:nvPr>
            <p:ph type="dt" sz="half" idx="10"/>
          </p:nvPr>
        </p:nvSpPr>
        <p:spPr/>
        <p:txBody>
          <a:bodyPr/>
          <a:lstStyle/>
          <a:p>
            <a:fld id="{D3B45679-D710-4C36-9360-80A3BFE9AC4B}" type="datetime1">
              <a:rPr lang="en-GB" smtClean="0"/>
              <a:pPr/>
              <a:t>01/12/2013</a:t>
            </a:fld>
            <a:endParaRPr lang="en-GB"/>
          </a:p>
        </p:txBody>
      </p:sp>
      <p:sp>
        <p:nvSpPr>
          <p:cNvPr id="37" name="Slide Number Placeholder 36"/>
          <p:cNvSpPr>
            <a:spLocks noGrp="1"/>
          </p:cNvSpPr>
          <p:nvPr>
            <p:ph type="sldNum" sz="quarter" idx="12"/>
          </p:nvPr>
        </p:nvSpPr>
        <p:spPr/>
        <p:txBody>
          <a:bodyPr/>
          <a:lstStyle/>
          <a:p>
            <a:fld id="{1AC99574-BD32-4BAE-A6F6-2684FFE94A8F}" type="slidenum">
              <a:rPr lang="en-GB" smtClean="0"/>
              <a:pPr/>
              <a:t>95</a:t>
            </a:fld>
            <a:endParaRPr lang="en-GB"/>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1901803" cy="461665"/>
          </a:xfrm>
          <a:prstGeom prst="rect">
            <a:avLst/>
          </a:prstGeom>
          <a:noFill/>
        </p:spPr>
        <p:txBody>
          <a:bodyPr wrap="none" rtlCol="0">
            <a:spAutoFit/>
          </a:bodyPr>
          <a:lstStyle/>
          <a:p>
            <a:r>
              <a:rPr lang="en-US" sz="2400" dirty="0" smtClean="0">
                <a:solidFill>
                  <a:srgbClr val="FF0000"/>
                </a:solidFill>
              </a:rPr>
              <a:t>Cash   in   hat </a:t>
            </a:r>
            <a:endParaRPr lang="en-GB" sz="2400" dirty="0">
              <a:solidFill>
                <a:srgbClr val="FF0000"/>
              </a:solidFill>
            </a:endParaRPr>
          </a:p>
        </p:txBody>
      </p:sp>
      <p:sp>
        <p:nvSpPr>
          <p:cNvPr id="4" name="TextBox 3"/>
          <p:cNvSpPr txBox="1"/>
          <p:nvPr/>
        </p:nvSpPr>
        <p:spPr>
          <a:xfrm>
            <a:off x="539552" y="1124744"/>
            <a:ext cx="6799554" cy="923330"/>
          </a:xfrm>
          <a:prstGeom prst="rect">
            <a:avLst/>
          </a:prstGeom>
          <a:noFill/>
        </p:spPr>
        <p:txBody>
          <a:bodyPr wrap="none" rtlCol="0">
            <a:spAutoFit/>
          </a:bodyPr>
          <a:lstStyle/>
          <a:p>
            <a:r>
              <a:rPr lang="en-US" dirty="0" smtClean="0"/>
              <a:t>Player  1  can put  0 $,1$,3$  in a hat is passed   to player  2.</a:t>
            </a:r>
          </a:p>
          <a:p>
            <a:r>
              <a:rPr lang="en-US" dirty="0" smtClean="0"/>
              <a:t>Player  2 Can either  match  </a:t>
            </a:r>
            <a:r>
              <a:rPr lang="en-US" dirty="0" err="1" smtClean="0"/>
              <a:t>i.e</a:t>
            </a:r>
            <a:r>
              <a:rPr lang="en-US" dirty="0" smtClean="0"/>
              <a:t>  add the same amount or take the cash.</a:t>
            </a:r>
          </a:p>
          <a:p>
            <a:r>
              <a:rPr lang="en-US" dirty="0" smtClean="0"/>
              <a:t>Pay off player 1  </a:t>
            </a:r>
            <a:endParaRPr lang="en-GB" dirty="0"/>
          </a:p>
        </p:txBody>
      </p:sp>
      <p:sp>
        <p:nvSpPr>
          <p:cNvPr id="5" name="Left Brace 4"/>
          <p:cNvSpPr/>
          <p:nvPr/>
        </p:nvSpPr>
        <p:spPr>
          <a:xfrm>
            <a:off x="2195736" y="1844824"/>
            <a:ext cx="72008" cy="16561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2483768" y="1772816"/>
            <a:ext cx="301686" cy="369332"/>
          </a:xfrm>
          <a:prstGeom prst="rect">
            <a:avLst/>
          </a:prstGeom>
          <a:noFill/>
        </p:spPr>
        <p:txBody>
          <a:bodyPr wrap="none" rtlCol="0">
            <a:spAutoFit/>
          </a:bodyPr>
          <a:lstStyle/>
          <a:p>
            <a:r>
              <a:rPr lang="en-US" dirty="0" smtClean="0"/>
              <a:t>0</a:t>
            </a:r>
            <a:endParaRPr lang="en-GB" dirty="0"/>
          </a:p>
        </p:txBody>
      </p:sp>
      <p:cxnSp>
        <p:nvCxnSpPr>
          <p:cNvPr id="8" name="Straight Arrow Connector 7"/>
          <p:cNvCxnSpPr/>
          <p:nvPr/>
        </p:nvCxnSpPr>
        <p:spPr>
          <a:xfrm>
            <a:off x="2915816" y="1916832"/>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23928" y="1700808"/>
            <a:ext cx="301686" cy="369332"/>
          </a:xfrm>
          <a:prstGeom prst="rect">
            <a:avLst/>
          </a:prstGeom>
          <a:noFill/>
        </p:spPr>
        <p:txBody>
          <a:bodyPr wrap="none" rtlCol="0">
            <a:spAutoFit/>
          </a:bodyPr>
          <a:lstStyle/>
          <a:p>
            <a:r>
              <a:rPr lang="en-US" dirty="0" smtClean="0"/>
              <a:t>0</a:t>
            </a:r>
            <a:endParaRPr lang="en-GB" dirty="0"/>
          </a:p>
        </p:txBody>
      </p:sp>
      <p:sp>
        <p:nvSpPr>
          <p:cNvPr id="10" name="TextBox 9"/>
          <p:cNvSpPr txBox="1"/>
          <p:nvPr/>
        </p:nvSpPr>
        <p:spPr>
          <a:xfrm>
            <a:off x="2483768" y="2132856"/>
            <a:ext cx="301686" cy="369332"/>
          </a:xfrm>
          <a:prstGeom prst="rect">
            <a:avLst/>
          </a:prstGeom>
          <a:noFill/>
        </p:spPr>
        <p:txBody>
          <a:bodyPr wrap="none" rtlCol="0">
            <a:spAutoFit/>
          </a:bodyPr>
          <a:lstStyle/>
          <a:p>
            <a:r>
              <a:rPr lang="en-US" dirty="0" smtClean="0"/>
              <a:t>1</a:t>
            </a:r>
            <a:endParaRPr lang="en-GB" dirty="0"/>
          </a:p>
        </p:txBody>
      </p:sp>
      <p:cxnSp>
        <p:nvCxnSpPr>
          <p:cNvPr id="12" name="Straight Arrow Connector 11"/>
          <p:cNvCxnSpPr/>
          <p:nvPr/>
        </p:nvCxnSpPr>
        <p:spPr>
          <a:xfrm>
            <a:off x="2915816" y="2348880"/>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95936" y="2132856"/>
            <a:ext cx="1608004" cy="369332"/>
          </a:xfrm>
          <a:prstGeom prst="rect">
            <a:avLst/>
          </a:prstGeom>
          <a:noFill/>
        </p:spPr>
        <p:txBody>
          <a:bodyPr wrap="none" rtlCol="0">
            <a:spAutoFit/>
          </a:bodyPr>
          <a:lstStyle/>
          <a:p>
            <a:r>
              <a:rPr lang="en-US" dirty="0" err="1" smtClean="0"/>
              <a:t>Duble</a:t>
            </a:r>
            <a:r>
              <a:rPr lang="en-US" dirty="0" smtClean="0"/>
              <a:t> if match </a:t>
            </a:r>
            <a:endParaRPr lang="en-GB" dirty="0"/>
          </a:p>
        </p:txBody>
      </p:sp>
      <p:sp>
        <p:nvSpPr>
          <p:cNvPr id="14" name="TextBox 13"/>
          <p:cNvSpPr txBox="1"/>
          <p:nvPr/>
        </p:nvSpPr>
        <p:spPr>
          <a:xfrm>
            <a:off x="2483768" y="2564904"/>
            <a:ext cx="372218" cy="369332"/>
          </a:xfrm>
          <a:prstGeom prst="rect">
            <a:avLst/>
          </a:prstGeom>
          <a:noFill/>
        </p:spPr>
        <p:txBody>
          <a:bodyPr wrap="none" rtlCol="0">
            <a:spAutoFit/>
          </a:bodyPr>
          <a:lstStyle/>
          <a:p>
            <a:r>
              <a:rPr lang="en-US" dirty="0" smtClean="0"/>
              <a:t>-1</a:t>
            </a:r>
            <a:endParaRPr lang="en-GB" dirty="0"/>
          </a:p>
        </p:txBody>
      </p:sp>
      <p:cxnSp>
        <p:nvCxnSpPr>
          <p:cNvPr id="16" name="Straight Arrow Connector 15"/>
          <p:cNvCxnSpPr/>
          <p:nvPr/>
        </p:nvCxnSpPr>
        <p:spPr>
          <a:xfrm>
            <a:off x="3059832" y="2708920"/>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95936" y="2564904"/>
            <a:ext cx="1325876" cy="369332"/>
          </a:xfrm>
          <a:prstGeom prst="rect">
            <a:avLst/>
          </a:prstGeom>
          <a:noFill/>
        </p:spPr>
        <p:txBody>
          <a:bodyPr wrap="none" rtlCol="0">
            <a:spAutoFit/>
          </a:bodyPr>
          <a:lstStyle/>
          <a:p>
            <a:r>
              <a:rPr lang="en-US" dirty="0" smtClean="0"/>
              <a:t>If not match</a:t>
            </a:r>
            <a:endParaRPr lang="en-GB" dirty="0"/>
          </a:p>
        </p:txBody>
      </p:sp>
      <p:sp>
        <p:nvSpPr>
          <p:cNvPr id="18" name="TextBox 17"/>
          <p:cNvSpPr txBox="1"/>
          <p:nvPr/>
        </p:nvSpPr>
        <p:spPr>
          <a:xfrm>
            <a:off x="2483768" y="2924944"/>
            <a:ext cx="301686" cy="369332"/>
          </a:xfrm>
          <a:prstGeom prst="rect">
            <a:avLst/>
          </a:prstGeom>
          <a:noFill/>
        </p:spPr>
        <p:txBody>
          <a:bodyPr wrap="none" rtlCol="0">
            <a:spAutoFit/>
          </a:bodyPr>
          <a:lstStyle/>
          <a:p>
            <a:r>
              <a:rPr lang="en-US" dirty="0" smtClean="0"/>
              <a:t>3</a:t>
            </a:r>
            <a:endParaRPr lang="en-GB" dirty="0"/>
          </a:p>
        </p:txBody>
      </p:sp>
      <p:cxnSp>
        <p:nvCxnSpPr>
          <p:cNvPr id="20" name="Straight Arrow Connector 19"/>
          <p:cNvCxnSpPr/>
          <p:nvPr/>
        </p:nvCxnSpPr>
        <p:spPr>
          <a:xfrm>
            <a:off x="2915816" y="3068960"/>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39952" y="2852936"/>
            <a:ext cx="952377" cy="369332"/>
          </a:xfrm>
          <a:prstGeom prst="rect">
            <a:avLst/>
          </a:prstGeom>
          <a:noFill/>
        </p:spPr>
        <p:txBody>
          <a:bodyPr wrap="none" rtlCol="0">
            <a:spAutoFit/>
          </a:bodyPr>
          <a:lstStyle/>
          <a:p>
            <a:r>
              <a:rPr lang="en-US" dirty="0" smtClean="0"/>
              <a:t>If match</a:t>
            </a:r>
            <a:endParaRPr lang="en-GB" dirty="0"/>
          </a:p>
        </p:txBody>
      </p:sp>
      <p:sp>
        <p:nvSpPr>
          <p:cNvPr id="22" name="TextBox 21"/>
          <p:cNvSpPr txBox="1"/>
          <p:nvPr/>
        </p:nvSpPr>
        <p:spPr>
          <a:xfrm>
            <a:off x="2627784" y="3284984"/>
            <a:ext cx="372218" cy="369332"/>
          </a:xfrm>
          <a:prstGeom prst="rect">
            <a:avLst/>
          </a:prstGeom>
          <a:noFill/>
        </p:spPr>
        <p:txBody>
          <a:bodyPr wrap="none" rtlCol="0">
            <a:spAutoFit/>
          </a:bodyPr>
          <a:lstStyle/>
          <a:p>
            <a:r>
              <a:rPr lang="en-US" dirty="0" smtClean="0"/>
              <a:t>-3</a:t>
            </a:r>
            <a:endParaRPr lang="en-GB" dirty="0"/>
          </a:p>
        </p:txBody>
      </p:sp>
      <p:cxnSp>
        <p:nvCxnSpPr>
          <p:cNvPr id="24" name="Straight Arrow Connector 23"/>
          <p:cNvCxnSpPr/>
          <p:nvPr/>
        </p:nvCxnSpPr>
        <p:spPr>
          <a:xfrm>
            <a:off x="3059832" y="350100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23928" y="3284984"/>
            <a:ext cx="1325876" cy="369332"/>
          </a:xfrm>
          <a:prstGeom prst="rect">
            <a:avLst/>
          </a:prstGeom>
          <a:noFill/>
        </p:spPr>
        <p:txBody>
          <a:bodyPr wrap="none" rtlCol="0">
            <a:spAutoFit/>
          </a:bodyPr>
          <a:lstStyle/>
          <a:p>
            <a:r>
              <a:rPr lang="en-US" dirty="0" smtClean="0"/>
              <a:t>If not match</a:t>
            </a:r>
            <a:endParaRPr lang="en-GB" dirty="0"/>
          </a:p>
        </p:txBody>
      </p:sp>
      <p:sp>
        <p:nvSpPr>
          <p:cNvPr id="26" name="TextBox 25"/>
          <p:cNvSpPr txBox="1"/>
          <p:nvPr/>
        </p:nvSpPr>
        <p:spPr>
          <a:xfrm>
            <a:off x="467544" y="4437112"/>
            <a:ext cx="982257" cy="369332"/>
          </a:xfrm>
          <a:prstGeom prst="rect">
            <a:avLst/>
          </a:prstGeom>
          <a:noFill/>
        </p:spPr>
        <p:txBody>
          <a:bodyPr wrap="none" rtlCol="0">
            <a:spAutoFit/>
          </a:bodyPr>
          <a:lstStyle/>
          <a:p>
            <a:r>
              <a:rPr lang="en-US" dirty="0" smtClean="0"/>
              <a:t>Player  2</a:t>
            </a:r>
            <a:endParaRPr lang="en-GB" dirty="0"/>
          </a:p>
        </p:txBody>
      </p:sp>
      <p:sp>
        <p:nvSpPr>
          <p:cNvPr id="27" name="Left Brace 26"/>
          <p:cNvSpPr/>
          <p:nvPr/>
        </p:nvSpPr>
        <p:spPr>
          <a:xfrm>
            <a:off x="1763688" y="4437112"/>
            <a:ext cx="144016" cy="19442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p:cNvSpPr txBox="1"/>
          <p:nvPr/>
        </p:nvSpPr>
        <p:spPr>
          <a:xfrm>
            <a:off x="2051720" y="4725144"/>
            <a:ext cx="2111347" cy="1477328"/>
          </a:xfrm>
          <a:prstGeom prst="rect">
            <a:avLst/>
          </a:prstGeom>
          <a:noFill/>
        </p:spPr>
        <p:txBody>
          <a:bodyPr wrap="none" rtlCol="0">
            <a:spAutoFit/>
          </a:bodyPr>
          <a:lstStyle/>
          <a:p>
            <a:r>
              <a:rPr lang="en-US" dirty="0" smtClean="0"/>
              <a:t>Not   1.5 if match   1</a:t>
            </a:r>
          </a:p>
          <a:p>
            <a:endParaRPr lang="en-US" dirty="0" smtClean="0"/>
          </a:p>
          <a:p>
            <a:r>
              <a:rPr lang="en-US" dirty="0" smtClean="0"/>
              <a:t>Not  3  if   match     3</a:t>
            </a:r>
          </a:p>
          <a:p>
            <a:endParaRPr lang="en-US" dirty="0" smtClean="0"/>
          </a:p>
          <a:p>
            <a:r>
              <a:rPr lang="en-US" dirty="0" smtClean="0"/>
              <a:t>The $ in the hat   if </a:t>
            </a:r>
            <a:endParaRPr lang="en-GB" dirty="0"/>
          </a:p>
        </p:txBody>
      </p:sp>
      <p:sp>
        <p:nvSpPr>
          <p:cNvPr id="23" name="Date Placeholder 22"/>
          <p:cNvSpPr>
            <a:spLocks noGrp="1"/>
          </p:cNvSpPr>
          <p:nvPr>
            <p:ph type="dt" sz="half" idx="10"/>
          </p:nvPr>
        </p:nvSpPr>
        <p:spPr/>
        <p:txBody>
          <a:bodyPr/>
          <a:lstStyle/>
          <a:p>
            <a:fld id="{C82409FC-668F-40DE-9202-E17D44AD8B83}" type="datetime1">
              <a:rPr lang="en-GB" smtClean="0"/>
              <a:pPr/>
              <a:t>01/12/2013</a:t>
            </a:fld>
            <a:endParaRPr lang="en-GB"/>
          </a:p>
        </p:txBody>
      </p:sp>
      <p:sp>
        <p:nvSpPr>
          <p:cNvPr id="29" name="Slide Number Placeholder 28"/>
          <p:cNvSpPr>
            <a:spLocks noGrp="1"/>
          </p:cNvSpPr>
          <p:nvPr>
            <p:ph type="sldNum" sz="quarter" idx="12"/>
          </p:nvPr>
        </p:nvSpPr>
        <p:spPr/>
        <p:txBody>
          <a:bodyPr/>
          <a:lstStyle/>
          <a:p>
            <a:fld id="{1AC99574-BD32-4BAE-A6F6-2684FFE94A8F}" type="slidenum">
              <a:rPr lang="en-GB" smtClean="0"/>
              <a:pPr/>
              <a:t>96</a:t>
            </a:fld>
            <a:endParaRPr lang="en-GB"/>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04664"/>
            <a:ext cx="3660874" cy="523220"/>
          </a:xfrm>
          <a:prstGeom prst="rect">
            <a:avLst/>
          </a:prstGeom>
          <a:noFill/>
        </p:spPr>
        <p:txBody>
          <a:bodyPr wrap="none" rtlCol="0">
            <a:spAutoFit/>
          </a:bodyPr>
          <a:lstStyle/>
          <a:p>
            <a:r>
              <a:rPr lang="en-US" sz="2800" dirty="0" smtClean="0">
                <a:solidFill>
                  <a:srgbClr val="FF0000"/>
                </a:solidFill>
              </a:rPr>
              <a:t>Sequential  move game </a:t>
            </a:r>
            <a:endParaRPr lang="en-GB" sz="2800" dirty="0">
              <a:solidFill>
                <a:srgbClr val="FF0000"/>
              </a:solidFill>
            </a:endParaRPr>
          </a:p>
        </p:txBody>
      </p:sp>
      <p:cxnSp>
        <p:nvCxnSpPr>
          <p:cNvPr id="5" name="Straight Connector 4"/>
          <p:cNvCxnSpPr/>
          <p:nvPr/>
        </p:nvCxnSpPr>
        <p:spPr>
          <a:xfrm>
            <a:off x="611560" y="908720"/>
            <a:ext cx="352839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5536" y="1196752"/>
            <a:ext cx="4625562" cy="646331"/>
          </a:xfrm>
          <a:prstGeom prst="rect">
            <a:avLst/>
          </a:prstGeom>
          <a:noFill/>
        </p:spPr>
        <p:txBody>
          <a:bodyPr wrap="none" rtlCol="0">
            <a:spAutoFit/>
          </a:bodyPr>
          <a:lstStyle/>
          <a:p>
            <a:r>
              <a:rPr lang="en-US" dirty="0" smtClean="0"/>
              <a:t>Player 2 know player 1 choice before 2 choose .</a:t>
            </a:r>
          </a:p>
          <a:p>
            <a:r>
              <a:rPr lang="en-US" dirty="0" smtClean="0"/>
              <a:t>Player  1 Know that this will be the case </a:t>
            </a:r>
            <a:endParaRPr lang="en-GB" dirty="0"/>
          </a:p>
        </p:txBody>
      </p:sp>
      <p:cxnSp>
        <p:nvCxnSpPr>
          <p:cNvPr id="8" name="Straight Arrow Connector 7"/>
          <p:cNvCxnSpPr/>
          <p:nvPr/>
        </p:nvCxnSpPr>
        <p:spPr>
          <a:xfrm>
            <a:off x="2771800" y="2492896"/>
            <a:ext cx="1368152"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619672" y="2492896"/>
            <a:ext cx="1152128"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71800" y="2492896"/>
            <a:ext cx="0"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71800" y="3429000"/>
            <a:ext cx="504056"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339752" y="3429000"/>
            <a:ext cx="432048"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115616" y="3284984"/>
            <a:ext cx="504056"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19672" y="3284984"/>
            <a:ext cx="288032"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99792" y="2204864"/>
            <a:ext cx="301686" cy="369332"/>
          </a:xfrm>
          <a:prstGeom prst="rect">
            <a:avLst/>
          </a:prstGeom>
          <a:noFill/>
        </p:spPr>
        <p:txBody>
          <a:bodyPr wrap="none" rtlCol="0">
            <a:spAutoFit/>
          </a:bodyPr>
          <a:lstStyle/>
          <a:p>
            <a:r>
              <a:rPr lang="en-US" dirty="0" smtClean="0"/>
              <a:t>1</a:t>
            </a:r>
            <a:endParaRPr lang="en-GB" dirty="0"/>
          </a:p>
        </p:txBody>
      </p:sp>
      <p:sp>
        <p:nvSpPr>
          <p:cNvPr id="22" name="TextBox 21"/>
          <p:cNvSpPr txBox="1"/>
          <p:nvPr/>
        </p:nvSpPr>
        <p:spPr>
          <a:xfrm>
            <a:off x="3347864" y="2636912"/>
            <a:ext cx="301686" cy="369332"/>
          </a:xfrm>
          <a:prstGeom prst="rect">
            <a:avLst/>
          </a:prstGeom>
          <a:noFill/>
        </p:spPr>
        <p:txBody>
          <a:bodyPr wrap="none" rtlCol="0">
            <a:spAutoFit/>
          </a:bodyPr>
          <a:lstStyle/>
          <a:p>
            <a:r>
              <a:rPr lang="en-US" dirty="0" smtClean="0"/>
              <a:t>0</a:t>
            </a:r>
            <a:endParaRPr lang="en-GB" dirty="0"/>
          </a:p>
        </p:txBody>
      </p:sp>
      <p:sp>
        <p:nvSpPr>
          <p:cNvPr id="23" name="TextBox 22"/>
          <p:cNvSpPr txBox="1"/>
          <p:nvPr/>
        </p:nvSpPr>
        <p:spPr>
          <a:xfrm>
            <a:off x="4139952" y="2996952"/>
            <a:ext cx="617477" cy="369332"/>
          </a:xfrm>
          <a:prstGeom prst="rect">
            <a:avLst/>
          </a:prstGeom>
          <a:noFill/>
        </p:spPr>
        <p:txBody>
          <a:bodyPr wrap="none" rtlCol="0">
            <a:spAutoFit/>
          </a:bodyPr>
          <a:lstStyle/>
          <a:p>
            <a:r>
              <a:rPr lang="en-US" dirty="0" smtClean="0"/>
              <a:t>(0,0)</a:t>
            </a:r>
            <a:endParaRPr lang="en-GB" dirty="0"/>
          </a:p>
        </p:txBody>
      </p:sp>
      <p:sp>
        <p:nvSpPr>
          <p:cNvPr id="24" name="TextBox 23"/>
          <p:cNvSpPr txBox="1"/>
          <p:nvPr/>
        </p:nvSpPr>
        <p:spPr>
          <a:xfrm>
            <a:off x="2928926" y="3286124"/>
            <a:ext cx="417102" cy="369332"/>
          </a:xfrm>
          <a:prstGeom prst="rect">
            <a:avLst/>
          </a:prstGeom>
          <a:noFill/>
        </p:spPr>
        <p:txBody>
          <a:bodyPr wrap="none" rtlCol="0">
            <a:spAutoFit/>
          </a:bodyPr>
          <a:lstStyle/>
          <a:p>
            <a:r>
              <a:rPr lang="en-US" dirty="0" smtClean="0"/>
              <a:t>+1</a:t>
            </a:r>
            <a:endParaRPr lang="en-GB" dirty="0"/>
          </a:p>
        </p:txBody>
      </p:sp>
      <p:sp>
        <p:nvSpPr>
          <p:cNvPr id="25" name="TextBox 24"/>
          <p:cNvSpPr txBox="1"/>
          <p:nvPr/>
        </p:nvSpPr>
        <p:spPr>
          <a:xfrm>
            <a:off x="3419872" y="3933056"/>
            <a:ext cx="792205" cy="369332"/>
          </a:xfrm>
          <a:prstGeom prst="rect">
            <a:avLst/>
          </a:prstGeom>
          <a:noFill/>
        </p:spPr>
        <p:txBody>
          <a:bodyPr wrap="none" rtlCol="0">
            <a:spAutoFit/>
          </a:bodyPr>
          <a:lstStyle/>
          <a:p>
            <a:r>
              <a:rPr lang="en-US" dirty="0" smtClean="0"/>
              <a:t>(1,1.5)</a:t>
            </a:r>
            <a:endParaRPr lang="en-GB" dirty="0"/>
          </a:p>
        </p:txBody>
      </p:sp>
      <p:sp>
        <p:nvSpPr>
          <p:cNvPr id="26" name="TextBox 25"/>
          <p:cNvSpPr txBox="1"/>
          <p:nvPr/>
        </p:nvSpPr>
        <p:spPr>
          <a:xfrm>
            <a:off x="2214546" y="3357562"/>
            <a:ext cx="372218" cy="369332"/>
          </a:xfrm>
          <a:prstGeom prst="rect">
            <a:avLst/>
          </a:prstGeom>
          <a:noFill/>
        </p:spPr>
        <p:txBody>
          <a:bodyPr wrap="none" rtlCol="0">
            <a:spAutoFit/>
          </a:bodyPr>
          <a:lstStyle/>
          <a:p>
            <a:r>
              <a:rPr lang="en-US" dirty="0" smtClean="0"/>
              <a:t>-1</a:t>
            </a:r>
            <a:endParaRPr lang="en-GB" dirty="0"/>
          </a:p>
        </p:txBody>
      </p:sp>
      <p:sp>
        <p:nvSpPr>
          <p:cNvPr id="27" name="TextBox 26"/>
          <p:cNvSpPr txBox="1"/>
          <p:nvPr/>
        </p:nvSpPr>
        <p:spPr>
          <a:xfrm>
            <a:off x="1547664" y="3717032"/>
            <a:ext cx="617477" cy="369332"/>
          </a:xfrm>
          <a:prstGeom prst="rect">
            <a:avLst/>
          </a:prstGeom>
          <a:noFill/>
        </p:spPr>
        <p:txBody>
          <a:bodyPr wrap="none" rtlCol="0">
            <a:spAutoFit/>
          </a:bodyPr>
          <a:lstStyle/>
          <a:p>
            <a:r>
              <a:rPr lang="en-US" dirty="0" smtClean="0"/>
              <a:t>(3,2)</a:t>
            </a:r>
            <a:endParaRPr lang="en-GB" dirty="0"/>
          </a:p>
        </p:txBody>
      </p:sp>
      <p:sp>
        <p:nvSpPr>
          <p:cNvPr id="28" name="TextBox 27"/>
          <p:cNvSpPr txBox="1"/>
          <p:nvPr/>
        </p:nvSpPr>
        <p:spPr>
          <a:xfrm>
            <a:off x="2051720" y="4005064"/>
            <a:ext cx="688009" cy="369332"/>
          </a:xfrm>
          <a:prstGeom prst="rect">
            <a:avLst/>
          </a:prstGeom>
          <a:noFill/>
        </p:spPr>
        <p:txBody>
          <a:bodyPr wrap="none" rtlCol="0">
            <a:spAutoFit/>
          </a:bodyPr>
          <a:lstStyle/>
          <a:p>
            <a:r>
              <a:rPr lang="en-US" dirty="0" smtClean="0"/>
              <a:t>(-1,1)</a:t>
            </a:r>
            <a:endParaRPr lang="en-GB" dirty="0"/>
          </a:p>
        </p:txBody>
      </p:sp>
      <p:sp>
        <p:nvSpPr>
          <p:cNvPr id="29" name="TextBox 28"/>
          <p:cNvSpPr txBox="1"/>
          <p:nvPr/>
        </p:nvSpPr>
        <p:spPr>
          <a:xfrm>
            <a:off x="1619672" y="3284984"/>
            <a:ext cx="417102" cy="369332"/>
          </a:xfrm>
          <a:prstGeom prst="rect">
            <a:avLst/>
          </a:prstGeom>
          <a:noFill/>
        </p:spPr>
        <p:txBody>
          <a:bodyPr wrap="none" rtlCol="0">
            <a:spAutoFit/>
          </a:bodyPr>
          <a:lstStyle/>
          <a:p>
            <a:r>
              <a:rPr lang="en-US" dirty="0" smtClean="0"/>
              <a:t>+3</a:t>
            </a:r>
            <a:endParaRPr lang="en-GB" dirty="0"/>
          </a:p>
        </p:txBody>
      </p:sp>
      <p:sp>
        <p:nvSpPr>
          <p:cNvPr id="30" name="TextBox 29"/>
          <p:cNvSpPr txBox="1"/>
          <p:nvPr/>
        </p:nvSpPr>
        <p:spPr>
          <a:xfrm>
            <a:off x="539552" y="3717032"/>
            <a:ext cx="688009" cy="369332"/>
          </a:xfrm>
          <a:prstGeom prst="rect">
            <a:avLst/>
          </a:prstGeom>
          <a:noFill/>
        </p:spPr>
        <p:txBody>
          <a:bodyPr wrap="none" rtlCol="0">
            <a:spAutoFit/>
          </a:bodyPr>
          <a:lstStyle/>
          <a:p>
            <a:r>
              <a:rPr lang="en-US" dirty="0" smtClean="0"/>
              <a:t>(-3,3)</a:t>
            </a:r>
            <a:endParaRPr lang="en-GB" dirty="0"/>
          </a:p>
        </p:txBody>
      </p:sp>
      <p:sp>
        <p:nvSpPr>
          <p:cNvPr id="31" name="TextBox 30"/>
          <p:cNvSpPr txBox="1"/>
          <p:nvPr/>
        </p:nvSpPr>
        <p:spPr>
          <a:xfrm>
            <a:off x="1475656" y="3068960"/>
            <a:ext cx="301686" cy="369332"/>
          </a:xfrm>
          <a:prstGeom prst="rect">
            <a:avLst/>
          </a:prstGeom>
          <a:noFill/>
        </p:spPr>
        <p:txBody>
          <a:bodyPr wrap="none" rtlCol="0">
            <a:spAutoFit/>
          </a:bodyPr>
          <a:lstStyle/>
          <a:p>
            <a:r>
              <a:rPr lang="en-US" dirty="0" smtClean="0"/>
              <a:t>2</a:t>
            </a:r>
            <a:endParaRPr lang="en-GB" dirty="0"/>
          </a:p>
        </p:txBody>
      </p:sp>
      <p:sp>
        <p:nvSpPr>
          <p:cNvPr id="32" name="TextBox 31"/>
          <p:cNvSpPr txBox="1"/>
          <p:nvPr/>
        </p:nvSpPr>
        <p:spPr>
          <a:xfrm>
            <a:off x="1000100" y="3143248"/>
            <a:ext cx="372218" cy="369332"/>
          </a:xfrm>
          <a:prstGeom prst="rect">
            <a:avLst/>
          </a:prstGeom>
          <a:noFill/>
        </p:spPr>
        <p:txBody>
          <a:bodyPr wrap="none" rtlCol="0">
            <a:spAutoFit/>
          </a:bodyPr>
          <a:lstStyle/>
          <a:p>
            <a:r>
              <a:rPr lang="en-US" dirty="0" smtClean="0"/>
              <a:t>-3</a:t>
            </a:r>
            <a:endParaRPr lang="en-GB" dirty="0"/>
          </a:p>
        </p:txBody>
      </p:sp>
      <p:sp>
        <p:nvSpPr>
          <p:cNvPr id="33" name="TextBox 32"/>
          <p:cNvSpPr txBox="1"/>
          <p:nvPr/>
        </p:nvSpPr>
        <p:spPr>
          <a:xfrm>
            <a:off x="1979712" y="2636912"/>
            <a:ext cx="301686" cy="369332"/>
          </a:xfrm>
          <a:prstGeom prst="rect">
            <a:avLst/>
          </a:prstGeom>
          <a:noFill/>
        </p:spPr>
        <p:txBody>
          <a:bodyPr wrap="none" rtlCol="0">
            <a:spAutoFit/>
          </a:bodyPr>
          <a:lstStyle/>
          <a:p>
            <a:r>
              <a:rPr lang="en-US" dirty="0" smtClean="0"/>
              <a:t>3</a:t>
            </a:r>
            <a:endParaRPr lang="en-GB" dirty="0"/>
          </a:p>
        </p:txBody>
      </p:sp>
      <p:sp>
        <p:nvSpPr>
          <p:cNvPr id="34" name="TextBox 33"/>
          <p:cNvSpPr txBox="1"/>
          <p:nvPr/>
        </p:nvSpPr>
        <p:spPr>
          <a:xfrm>
            <a:off x="827584" y="4797152"/>
            <a:ext cx="1530675" cy="369332"/>
          </a:xfrm>
          <a:prstGeom prst="rect">
            <a:avLst/>
          </a:prstGeom>
          <a:noFill/>
        </p:spPr>
        <p:txBody>
          <a:bodyPr wrap="none" rtlCol="0">
            <a:spAutoFit/>
          </a:bodyPr>
          <a:lstStyle/>
          <a:p>
            <a:r>
              <a:rPr lang="en-US" dirty="0" smtClean="0">
                <a:solidFill>
                  <a:srgbClr val="FF0000"/>
                </a:solidFill>
              </a:rPr>
              <a:t>Moral   hazard</a:t>
            </a:r>
            <a:endParaRPr lang="en-GB" dirty="0">
              <a:solidFill>
                <a:srgbClr val="FF0000"/>
              </a:solidFill>
            </a:endParaRPr>
          </a:p>
        </p:txBody>
      </p:sp>
      <p:cxnSp>
        <p:nvCxnSpPr>
          <p:cNvPr id="36" name="Straight Connector 35"/>
          <p:cNvCxnSpPr/>
          <p:nvPr/>
        </p:nvCxnSpPr>
        <p:spPr>
          <a:xfrm>
            <a:off x="611560" y="5229200"/>
            <a:ext cx="18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5576" y="5517232"/>
            <a:ext cx="5793766" cy="369332"/>
          </a:xfrm>
          <a:prstGeom prst="rect">
            <a:avLst/>
          </a:prstGeom>
          <a:noFill/>
        </p:spPr>
        <p:txBody>
          <a:bodyPr wrap="none" rtlCol="0">
            <a:spAutoFit/>
          </a:bodyPr>
          <a:lstStyle/>
          <a:p>
            <a:r>
              <a:rPr lang="en-US" dirty="0" smtClean="0"/>
              <a:t>Agent  has incentive  to do things  that are bad for principal.</a:t>
            </a:r>
            <a:endParaRPr lang="en-GB" dirty="0"/>
          </a:p>
        </p:txBody>
      </p:sp>
      <p:sp>
        <p:nvSpPr>
          <p:cNvPr id="35" name="Date Placeholder 34"/>
          <p:cNvSpPr>
            <a:spLocks noGrp="1"/>
          </p:cNvSpPr>
          <p:nvPr>
            <p:ph type="dt" sz="half" idx="10"/>
          </p:nvPr>
        </p:nvSpPr>
        <p:spPr/>
        <p:txBody>
          <a:bodyPr/>
          <a:lstStyle/>
          <a:p>
            <a:fld id="{22210D82-BE8C-471E-A49B-EF62429D3145}" type="datetime1">
              <a:rPr lang="en-GB" smtClean="0"/>
              <a:pPr/>
              <a:t>01/12/2013</a:t>
            </a:fld>
            <a:endParaRPr lang="en-GB" dirty="0"/>
          </a:p>
        </p:txBody>
      </p:sp>
      <p:sp>
        <p:nvSpPr>
          <p:cNvPr id="38" name="Slide Number Placeholder 37"/>
          <p:cNvSpPr>
            <a:spLocks noGrp="1"/>
          </p:cNvSpPr>
          <p:nvPr>
            <p:ph type="sldNum" sz="quarter" idx="12"/>
          </p:nvPr>
        </p:nvSpPr>
        <p:spPr/>
        <p:txBody>
          <a:bodyPr/>
          <a:lstStyle/>
          <a:p>
            <a:fld id="{1AC99574-BD32-4BAE-A6F6-2684FFE94A8F}" type="slidenum">
              <a:rPr lang="en-GB" smtClean="0"/>
              <a:pPr/>
              <a:t>97</a:t>
            </a:fld>
            <a:endParaRPr lang="en-GB"/>
          </a:p>
        </p:txBody>
      </p:sp>
      <p:sp>
        <p:nvSpPr>
          <p:cNvPr id="39" name="TextBox 38"/>
          <p:cNvSpPr txBox="1"/>
          <p:nvPr/>
        </p:nvSpPr>
        <p:spPr>
          <a:xfrm>
            <a:off x="2714612" y="2857496"/>
            <a:ext cx="301685" cy="369332"/>
          </a:xfrm>
          <a:prstGeom prst="rect">
            <a:avLst/>
          </a:prstGeom>
          <a:noFill/>
        </p:spPr>
        <p:txBody>
          <a:bodyPr wrap="none" rtlCol="1">
            <a:spAutoFit/>
          </a:bodyPr>
          <a:lstStyle/>
          <a:p>
            <a:r>
              <a:rPr lang="en-US" dirty="0" smtClean="0"/>
              <a:t>1</a:t>
            </a:r>
            <a:endParaRPr lang="fa-IR" dirty="0"/>
          </a:p>
        </p:txBody>
      </p:sp>
      <p:sp>
        <p:nvSpPr>
          <p:cNvPr id="40" name="TextBox 39"/>
          <p:cNvSpPr txBox="1"/>
          <p:nvPr/>
        </p:nvSpPr>
        <p:spPr>
          <a:xfrm>
            <a:off x="2571736" y="3143248"/>
            <a:ext cx="301685" cy="369332"/>
          </a:xfrm>
          <a:prstGeom prst="rect">
            <a:avLst/>
          </a:prstGeom>
          <a:noFill/>
        </p:spPr>
        <p:txBody>
          <a:bodyPr wrap="none" rtlCol="1">
            <a:spAutoFit/>
          </a:bodyPr>
          <a:lstStyle/>
          <a:p>
            <a:r>
              <a:rPr lang="en-US" dirty="0" smtClean="0"/>
              <a:t>2</a:t>
            </a:r>
            <a:endParaRPr lang="fa-IR" dirty="0"/>
          </a:p>
        </p:txBody>
      </p:sp>
      <p:cxnSp>
        <p:nvCxnSpPr>
          <p:cNvPr id="42" name="Straight Arrow Connector 41"/>
          <p:cNvCxnSpPr>
            <a:stCxn id="40" idx="2"/>
            <a:endCxn id="40" idx="2"/>
          </p:cNvCxnSpPr>
          <p:nvPr/>
        </p:nvCxnSpPr>
        <p:spPr>
          <a:xfrm rot="5400000">
            <a:off x="2722579" y="351258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928926" y="3571876"/>
            <a:ext cx="129766" cy="11265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flipV="1">
            <a:off x="1285852" y="3429000"/>
            <a:ext cx="214314" cy="14287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2643968" y="2785264"/>
            <a:ext cx="285752"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857884" y="2857496"/>
            <a:ext cx="2036840" cy="369332"/>
          </a:xfrm>
          <a:prstGeom prst="rect">
            <a:avLst/>
          </a:prstGeom>
          <a:noFill/>
        </p:spPr>
        <p:txBody>
          <a:bodyPr wrap="none" rtlCol="1">
            <a:spAutoFit/>
          </a:bodyPr>
          <a:lstStyle/>
          <a:p>
            <a:r>
              <a:rPr lang="en-US" dirty="0" smtClean="0"/>
              <a:t>Backward induction</a:t>
            </a:r>
            <a:endParaRPr lang="fa-I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03C5-E4E8-4783-82FA-2128F5D2C236}" type="datetime1">
              <a:rPr lang="en-GB" smtClean="0"/>
              <a:pPr/>
              <a:t>01/12/2013</a:t>
            </a:fld>
            <a:endParaRPr lang="en-GB"/>
          </a:p>
        </p:txBody>
      </p:sp>
      <p:sp>
        <p:nvSpPr>
          <p:cNvPr id="3" name="Slide Number Placeholder 2"/>
          <p:cNvSpPr>
            <a:spLocks noGrp="1"/>
          </p:cNvSpPr>
          <p:nvPr>
            <p:ph type="sldNum" sz="quarter" idx="12"/>
          </p:nvPr>
        </p:nvSpPr>
        <p:spPr/>
        <p:txBody>
          <a:bodyPr/>
          <a:lstStyle/>
          <a:p>
            <a:fld id="{1AC99574-BD32-4BAE-A6F6-2684FFE94A8F}" type="slidenum">
              <a:rPr lang="en-GB" smtClean="0"/>
              <a:pPr/>
              <a:t>98</a:t>
            </a:fld>
            <a:endParaRPr lang="en-GB"/>
          </a:p>
        </p:txBody>
      </p:sp>
      <p:cxnSp>
        <p:nvCxnSpPr>
          <p:cNvPr id="4" name="Straight Arrow Connector 3"/>
          <p:cNvCxnSpPr/>
          <p:nvPr/>
        </p:nvCxnSpPr>
        <p:spPr>
          <a:xfrm>
            <a:off x="2771800" y="2492896"/>
            <a:ext cx="1368152"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1619672" y="2492896"/>
            <a:ext cx="1152128"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771800" y="2492896"/>
            <a:ext cx="0"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771800" y="3429000"/>
            <a:ext cx="504056"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339752" y="3429000"/>
            <a:ext cx="432048"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115616" y="3284984"/>
            <a:ext cx="504056"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619672" y="3284984"/>
            <a:ext cx="288032"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99792" y="2204864"/>
            <a:ext cx="301686" cy="369332"/>
          </a:xfrm>
          <a:prstGeom prst="rect">
            <a:avLst/>
          </a:prstGeom>
          <a:noFill/>
        </p:spPr>
        <p:txBody>
          <a:bodyPr wrap="none" rtlCol="0">
            <a:spAutoFit/>
          </a:bodyPr>
          <a:lstStyle/>
          <a:p>
            <a:r>
              <a:rPr lang="en-US" dirty="0" smtClean="0"/>
              <a:t>1</a:t>
            </a:r>
            <a:endParaRPr lang="en-GB" dirty="0"/>
          </a:p>
        </p:txBody>
      </p:sp>
      <p:sp>
        <p:nvSpPr>
          <p:cNvPr id="12" name="TextBox 11"/>
          <p:cNvSpPr txBox="1"/>
          <p:nvPr/>
        </p:nvSpPr>
        <p:spPr>
          <a:xfrm>
            <a:off x="3347864" y="2636912"/>
            <a:ext cx="301686" cy="369332"/>
          </a:xfrm>
          <a:prstGeom prst="rect">
            <a:avLst/>
          </a:prstGeom>
          <a:noFill/>
        </p:spPr>
        <p:txBody>
          <a:bodyPr wrap="none" rtlCol="0">
            <a:spAutoFit/>
          </a:bodyPr>
          <a:lstStyle/>
          <a:p>
            <a:r>
              <a:rPr lang="en-US" dirty="0" smtClean="0"/>
              <a:t>0</a:t>
            </a:r>
            <a:endParaRPr lang="en-GB" dirty="0"/>
          </a:p>
        </p:txBody>
      </p:sp>
      <p:sp>
        <p:nvSpPr>
          <p:cNvPr id="13" name="TextBox 12"/>
          <p:cNvSpPr txBox="1"/>
          <p:nvPr/>
        </p:nvSpPr>
        <p:spPr>
          <a:xfrm>
            <a:off x="4139952" y="2996952"/>
            <a:ext cx="617477" cy="369332"/>
          </a:xfrm>
          <a:prstGeom prst="rect">
            <a:avLst/>
          </a:prstGeom>
          <a:noFill/>
        </p:spPr>
        <p:txBody>
          <a:bodyPr wrap="none" rtlCol="0">
            <a:spAutoFit/>
          </a:bodyPr>
          <a:lstStyle/>
          <a:p>
            <a:r>
              <a:rPr lang="en-US" dirty="0" smtClean="0"/>
              <a:t>(0,0)</a:t>
            </a:r>
            <a:endParaRPr lang="en-GB" dirty="0"/>
          </a:p>
        </p:txBody>
      </p:sp>
      <p:sp>
        <p:nvSpPr>
          <p:cNvPr id="14" name="TextBox 13"/>
          <p:cNvSpPr txBox="1"/>
          <p:nvPr/>
        </p:nvSpPr>
        <p:spPr>
          <a:xfrm>
            <a:off x="2928926" y="3286124"/>
            <a:ext cx="417102" cy="369332"/>
          </a:xfrm>
          <a:prstGeom prst="rect">
            <a:avLst/>
          </a:prstGeom>
          <a:noFill/>
        </p:spPr>
        <p:txBody>
          <a:bodyPr wrap="none" rtlCol="0">
            <a:spAutoFit/>
          </a:bodyPr>
          <a:lstStyle/>
          <a:p>
            <a:r>
              <a:rPr lang="en-US" dirty="0" smtClean="0"/>
              <a:t>+1</a:t>
            </a:r>
            <a:endParaRPr lang="en-GB" dirty="0"/>
          </a:p>
        </p:txBody>
      </p:sp>
      <p:sp>
        <p:nvSpPr>
          <p:cNvPr id="15" name="TextBox 14"/>
          <p:cNvSpPr txBox="1"/>
          <p:nvPr/>
        </p:nvSpPr>
        <p:spPr>
          <a:xfrm>
            <a:off x="3419872" y="3933056"/>
            <a:ext cx="792205" cy="369332"/>
          </a:xfrm>
          <a:prstGeom prst="rect">
            <a:avLst/>
          </a:prstGeom>
          <a:noFill/>
        </p:spPr>
        <p:txBody>
          <a:bodyPr wrap="none" rtlCol="0">
            <a:spAutoFit/>
          </a:bodyPr>
          <a:lstStyle/>
          <a:p>
            <a:r>
              <a:rPr lang="en-US" dirty="0" smtClean="0"/>
              <a:t>(1,1.5)</a:t>
            </a:r>
            <a:endParaRPr lang="en-GB" dirty="0"/>
          </a:p>
        </p:txBody>
      </p:sp>
      <p:sp>
        <p:nvSpPr>
          <p:cNvPr id="16" name="TextBox 15"/>
          <p:cNvSpPr txBox="1"/>
          <p:nvPr/>
        </p:nvSpPr>
        <p:spPr>
          <a:xfrm>
            <a:off x="2214546" y="3357562"/>
            <a:ext cx="372218" cy="369332"/>
          </a:xfrm>
          <a:prstGeom prst="rect">
            <a:avLst/>
          </a:prstGeom>
          <a:noFill/>
        </p:spPr>
        <p:txBody>
          <a:bodyPr wrap="none" rtlCol="0">
            <a:spAutoFit/>
          </a:bodyPr>
          <a:lstStyle/>
          <a:p>
            <a:r>
              <a:rPr lang="en-US" dirty="0" smtClean="0"/>
              <a:t>-1</a:t>
            </a:r>
            <a:endParaRPr lang="en-GB" dirty="0"/>
          </a:p>
        </p:txBody>
      </p:sp>
      <p:sp>
        <p:nvSpPr>
          <p:cNvPr id="17" name="TextBox 16"/>
          <p:cNvSpPr txBox="1"/>
          <p:nvPr/>
        </p:nvSpPr>
        <p:spPr>
          <a:xfrm>
            <a:off x="1547664" y="3717032"/>
            <a:ext cx="617477" cy="369332"/>
          </a:xfrm>
          <a:prstGeom prst="rect">
            <a:avLst/>
          </a:prstGeom>
          <a:noFill/>
        </p:spPr>
        <p:txBody>
          <a:bodyPr wrap="none" rtlCol="0">
            <a:spAutoFit/>
          </a:bodyPr>
          <a:lstStyle/>
          <a:p>
            <a:r>
              <a:rPr lang="en-US" dirty="0" smtClean="0"/>
              <a:t>(3,2)</a:t>
            </a:r>
            <a:endParaRPr lang="en-GB" dirty="0"/>
          </a:p>
        </p:txBody>
      </p:sp>
      <p:sp>
        <p:nvSpPr>
          <p:cNvPr id="18" name="TextBox 17"/>
          <p:cNvSpPr txBox="1"/>
          <p:nvPr/>
        </p:nvSpPr>
        <p:spPr>
          <a:xfrm>
            <a:off x="2051720" y="4005064"/>
            <a:ext cx="688009" cy="369332"/>
          </a:xfrm>
          <a:prstGeom prst="rect">
            <a:avLst/>
          </a:prstGeom>
          <a:noFill/>
        </p:spPr>
        <p:txBody>
          <a:bodyPr wrap="none" rtlCol="0">
            <a:spAutoFit/>
          </a:bodyPr>
          <a:lstStyle/>
          <a:p>
            <a:r>
              <a:rPr lang="en-US" dirty="0" smtClean="0"/>
              <a:t>(-1,1)</a:t>
            </a:r>
            <a:endParaRPr lang="en-GB" dirty="0"/>
          </a:p>
        </p:txBody>
      </p:sp>
      <p:sp>
        <p:nvSpPr>
          <p:cNvPr id="19" name="TextBox 18"/>
          <p:cNvSpPr txBox="1"/>
          <p:nvPr/>
        </p:nvSpPr>
        <p:spPr>
          <a:xfrm>
            <a:off x="1619672" y="3284984"/>
            <a:ext cx="417102" cy="369332"/>
          </a:xfrm>
          <a:prstGeom prst="rect">
            <a:avLst/>
          </a:prstGeom>
          <a:noFill/>
        </p:spPr>
        <p:txBody>
          <a:bodyPr wrap="none" rtlCol="0">
            <a:spAutoFit/>
          </a:bodyPr>
          <a:lstStyle/>
          <a:p>
            <a:r>
              <a:rPr lang="en-US" dirty="0" smtClean="0"/>
              <a:t>+3</a:t>
            </a:r>
            <a:endParaRPr lang="en-GB" dirty="0"/>
          </a:p>
        </p:txBody>
      </p:sp>
      <p:sp>
        <p:nvSpPr>
          <p:cNvPr id="20" name="TextBox 19"/>
          <p:cNvSpPr txBox="1"/>
          <p:nvPr/>
        </p:nvSpPr>
        <p:spPr>
          <a:xfrm>
            <a:off x="539552" y="3717032"/>
            <a:ext cx="688009" cy="369332"/>
          </a:xfrm>
          <a:prstGeom prst="rect">
            <a:avLst/>
          </a:prstGeom>
          <a:noFill/>
        </p:spPr>
        <p:txBody>
          <a:bodyPr wrap="none" rtlCol="0">
            <a:spAutoFit/>
          </a:bodyPr>
          <a:lstStyle/>
          <a:p>
            <a:r>
              <a:rPr lang="en-US" dirty="0" smtClean="0"/>
              <a:t>(-3,3)</a:t>
            </a:r>
            <a:endParaRPr lang="en-GB" dirty="0"/>
          </a:p>
        </p:txBody>
      </p:sp>
      <p:sp>
        <p:nvSpPr>
          <p:cNvPr id="21" name="TextBox 20"/>
          <p:cNvSpPr txBox="1"/>
          <p:nvPr/>
        </p:nvSpPr>
        <p:spPr>
          <a:xfrm>
            <a:off x="1475656" y="3068960"/>
            <a:ext cx="301686" cy="369332"/>
          </a:xfrm>
          <a:prstGeom prst="rect">
            <a:avLst/>
          </a:prstGeom>
          <a:noFill/>
        </p:spPr>
        <p:txBody>
          <a:bodyPr wrap="none" rtlCol="0">
            <a:spAutoFit/>
          </a:bodyPr>
          <a:lstStyle/>
          <a:p>
            <a:r>
              <a:rPr lang="en-US" dirty="0" smtClean="0"/>
              <a:t>2</a:t>
            </a:r>
            <a:endParaRPr lang="en-GB" dirty="0"/>
          </a:p>
        </p:txBody>
      </p:sp>
      <p:sp>
        <p:nvSpPr>
          <p:cNvPr id="22" name="TextBox 21"/>
          <p:cNvSpPr txBox="1"/>
          <p:nvPr/>
        </p:nvSpPr>
        <p:spPr>
          <a:xfrm>
            <a:off x="1000100" y="3143248"/>
            <a:ext cx="372218" cy="369332"/>
          </a:xfrm>
          <a:prstGeom prst="rect">
            <a:avLst/>
          </a:prstGeom>
          <a:noFill/>
        </p:spPr>
        <p:txBody>
          <a:bodyPr wrap="none" rtlCol="0">
            <a:spAutoFit/>
          </a:bodyPr>
          <a:lstStyle/>
          <a:p>
            <a:r>
              <a:rPr lang="en-US" dirty="0" smtClean="0"/>
              <a:t>-3</a:t>
            </a:r>
            <a:endParaRPr lang="en-GB" dirty="0"/>
          </a:p>
        </p:txBody>
      </p:sp>
      <p:sp>
        <p:nvSpPr>
          <p:cNvPr id="23" name="TextBox 22"/>
          <p:cNvSpPr txBox="1"/>
          <p:nvPr/>
        </p:nvSpPr>
        <p:spPr>
          <a:xfrm>
            <a:off x="1979712" y="2636912"/>
            <a:ext cx="301686" cy="369332"/>
          </a:xfrm>
          <a:prstGeom prst="rect">
            <a:avLst/>
          </a:prstGeom>
          <a:noFill/>
        </p:spPr>
        <p:txBody>
          <a:bodyPr wrap="none" rtlCol="0">
            <a:spAutoFit/>
          </a:bodyPr>
          <a:lstStyle/>
          <a:p>
            <a:r>
              <a:rPr lang="en-US" dirty="0" smtClean="0"/>
              <a:t>3</a:t>
            </a:r>
            <a:endParaRPr lang="en-GB" dirty="0"/>
          </a:p>
        </p:txBody>
      </p:sp>
      <p:sp>
        <p:nvSpPr>
          <p:cNvPr id="24" name="TextBox 23"/>
          <p:cNvSpPr txBox="1"/>
          <p:nvPr/>
        </p:nvSpPr>
        <p:spPr>
          <a:xfrm>
            <a:off x="2714612" y="2857496"/>
            <a:ext cx="301685" cy="369332"/>
          </a:xfrm>
          <a:prstGeom prst="rect">
            <a:avLst/>
          </a:prstGeom>
          <a:noFill/>
        </p:spPr>
        <p:txBody>
          <a:bodyPr wrap="none" rtlCol="1">
            <a:spAutoFit/>
          </a:bodyPr>
          <a:lstStyle/>
          <a:p>
            <a:r>
              <a:rPr lang="en-US" dirty="0" smtClean="0"/>
              <a:t>1</a:t>
            </a:r>
            <a:endParaRPr lang="fa-IR" dirty="0"/>
          </a:p>
        </p:txBody>
      </p:sp>
      <p:sp>
        <p:nvSpPr>
          <p:cNvPr id="25" name="TextBox 24"/>
          <p:cNvSpPr txBox="1"/>
          <p:nvPr/>
        </p:nvSpPr>
        <p:spPr>
          <a:xfrm>
            <a:off x="2571736" y="3143248"/>
            <a:ext cx="301685" cy="369332"/>
          </a:xfrm>
          <a:prstGeom prst="rect">
            <a:avLst/>
          </a:prstGeom>
          <a:noFill/>
        </p:spPr>
        <p:txBody>
          <a:bodyPr wrap="none" rtlCol="1">
            <a:spAutoFit/>
          </a:bodyPr>
          <a:lstStyle/>
          <a:p>
            <a:r>
              <a:rPr lang="en-US" dirty="0" smtClean="0"/>
              <a:t>2</a:t>
            </a:r>
            <a:endParaRPr lang="fa-IR" dirty="0"/>
          </a:p>
        </p:txBody>
      </p:sp>
      <p:cxnSp>
        <p:nvCxnSpPr>
          <p:cNvPr id="26" name="Straight Arrow Connector 25"/>
          <p:cNvCxnSpPr>
            <a:stCxn id="25" idx="2"/>
            <a:endCxn id="25" idx="2"/>
          </p:cNvCxnSpPr>
          <p:nvPr/>
        </p:nvCxnSpPr>
        <p:spPr>
          <a:xfrm rot="5400000">
            <a:off x="2722579" y="3512580"/>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928926" y="3571876"/>
            <a:ext cx="129766" cy="11265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2643968" y="2785264"/>
            <a:ext cx="285752"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691680" y="3429000"/>
            <a:ext cx="144016" cy="14401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71600" y="407707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83568" y="4365104"/>
            <a:ext cx="947695" cy="369332"/>
          </a:xfrm>
          <a:prstGeom prst="rect">
            <a:avLst/>
          </a:prstGeom>
          <a:noFill/>
        </p:spPr>
        <p:txBody>
          <a:bodyPr wrap="none" rtlCol="0">
            <a:spAutoFit/>
          </a:bodyPr>
          <a:lstStyle/>
          <a:p>
            <a:r>
              <a:rPr lang="en-US" dirty="0" smtClean="0"/>
              <a:t>P-house</a:t>
            </a:r>
            <a:endParaRPr lang="en-GB" dirty="0"/>
          </a:p>
        </p:txBody>
      </p:sp>
      <p:cxnSp>
        <p:nvCxnSpPr>
          <p:cNvPr id="49" name="Straight Connector 48"/>
          <p:cNvCxnSpPr/>
          <p:nvPr/>
        </p:nvCxnSpPr>
        <p:spPr>
          <a:xfrm>
            <a:off x="2483768" y="4365104"/>
            <a:ext cx="0"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339752" y="4797152"/>
            <a:ext cx="947695" cy="369332"/>
          </a:xfrm>
          <a:prstGeom prst="rect">
            <a:avLst/>
          </a:prstGeom>
          <a:noFill/>
        </p:spPr>
        <p:txBody>
          <a:bodyPr wrap="none" rtlCol="0">
            <a:spAutoFit/>
          </a:bodyPr>
          <a:lstStyle/>
          <a:p>
            <a:r>
              <a:rPr lang="en-US" dirty="0" smtClean="0"/>
              <a:t>P-house</a:t>
            </a:r>
            <a:endParaRPr lang="en-GB"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04664"/>
            <a:ext cx="8397940" cy="1200329"/>
          </a:xfrm>
          <a:prstGeom prst="rect">
            <a:avLst/>
          </a:prstGeom>
          <a:noFill/>
        </p:spPr>
        <p:txBody>
          <a:bodyPr wrap="none" rtlCol="0">
            <a:spAutoFit/>
          </a:bodyPr>
          <a:lstStyle/>
          <a:p>
            <a:r>
              <a:rPr lang="en-US" dirty="0" smtClean="0">
                <a:solidFill>
                  <a:srgbClr val="FF0000"/>
                </a:solidFill>
              </a:rPr>
              <a:t>Example </a:t>
            </a:r>
            <a:r>
              <a:rPr lang="en-US" dirty="0" smtClean="0"/>
              <a:t>: kept the size of loan / project  small to reduce the temptation to cheat.</a:t>
            </a:r>
          </a:p>
          <a:p>
            <a:r>
              <a:rPr lang="en-US" dirty="0" smtClean="0">
                <a:solidFill>
                  <a:srgbClr val="FF0000"/>
                </a:solidFill>
              </a:rPr>
              <a:t>Solution :</a:t>
            </a:r>
            <a:r>
              <a:rPr lang="en-US" dirty="0" smtClean="0"/>
              <a:t> Low – limits /restrictions on money – break loan up – change contract to give </a:t>
            </a:r>
          </a:p>
          <a:p>
            <a:r>
              <a:rPr lang="en-US" dirty="0" smtClean="0"/>
              <a:t>incentives not share  </a:t>
            </a:r>
          </a:p>
          <a:p>
            <a:r>
              <a:rPr lang="en-US" dirty="0" smtClean="0"/>
              <a:t>  </a:t>
            </a:r>
            <a:endParaRPr lang="en-GB" dirty="0"/>
          </a:p>
        </p:txBody>
      </p:sp>
      <p:sp>
        <p:nvSpPr>
          <p:cNvPr id="4" name="TextBox 3"/>
          <p:cNvSpPr txBox="1"/>
          <p:nvPr/>
        </p:nvSpPr>
        <p:spPr>
          <a:xfrm>
            <a:off x="683568" y="1484784"/>
            <a:ext cx="1812869" cy="369332"/>
          </a:xfrm>
          <a:prstGeom prst="rect">
            <a:avLst/>
          </a:prstGeom>
          <a:noFill/>
        </p:spPr>
        <p:txBody>
          <a:bodyPr wrap="none" rtlCol="0">
            <a:spAutoFit/>
          </a:bodyPr>
          <a:lstStyle/>
          <a:p>
            <a:r>
              <a:rPr lang="en-US" dirty="0" smtClean="0">
                <a:solidFill>
                  <a:srgbClr val="FF0000"/>
                </a:solidFill>
              </a:rPr>
              <a:t>Intensive  design</a:t>
            </a:r>
            <a:r>
              <a:rPr lang="en-US" dirty="0" smtClean="0"/>
              <a:t>:</a:t>
            </a:r>
            <a:endParaRPr lang="en-GB" dirty="0"/>
          </a:p>
        </p:txBody>
      </p:sp>
      <p:sp>
        <p:nvSpPr>
          <p:cNvPr id="5" name="TextBox 4"/>
          <p:cNvSpPr txBox="1"/>
          <p:nvPr/>
        </p:nvSpPr>
        <p:spPr>
          <a:xfrm>
            <a:off x="467544" y="1844824"/>
            <a:ext cx="7351436" cy="369332"/>
          </a:xfrm>
          <a:prstGeom prst="rect">
            <a:avLst/>
          </a:prstGeom>
          <a:noFill/>
        </p:spPr>
        <p:txBody>
          <a:bodyPr wrap="none" rtlCol="0">
            <a:spAutoFit/>
          </a:bodyPr>
          <a:lstStyle/>
          <a:p>
            <a:r>
              <a:rPr lang="en-US" dirty="0" smtClean="0"/>
              <a:t>A smaller share of a large pie can be bigger then a large share of a small pie </a:t>
            </a:r>
            <a:endParaRPr lang="en-GB" dirty="0"/>
          </a:p>
        </p:txBody>
      </p:sp>
      <p:sp>
        <p:nvSpPr>
          <p:cNvPr id="7" name="TextBox 6"/>
          <p:cNvSpPr txBox="1"/>
          <p:nvPr/>
        </p:nvSpPr>
        <p:spPr>
          <a:xfrm>
            <a:off x="467544" y="2636912"/>
            <a:ext cx="2558008" cy="646331"/>
          </a:xfrm>
          <a:prstGeom prst="rect">
            <a:avLst/>
          </a:prstGeom>
          <a:noFill/>
        </p:spPr>
        <p:txBody>
          <a:bodyPr wrap="none" rtlCol="0">
            <a:spAutoFit/>
          </a:bodyPr>
          <a:lstStyle/>
          <a:p>
            <a:r>
              <a:rPr lang="en-US" dirty="0" smtClean="0"/>
              <a:t>Incentive contracts CEOS </a:t>
            </a:r>
          </a:p>
          <a:p>
            <a:r>
              <a:rPr lang="en-US" dirty="0" smtClean="0"/>
              <a:t>Baseball  Mangers </a:t>
            </a:r>
            <a:endParaRPr lang="en-GB" dirty="0"/>
          </a:p>
        </p:txBody>
      </p:sp>
      <p:sp>
        <p:nvSpPr>
          <p:cNvPr id="8" name="TextBox 7"/>
          <p:cNvSpPr txBox="1"/>
          <p:nvPr/>
        </p:nvSpPr>
        <p:spPr>
          <a:xfrm>
            <a:off x="395536" y="3573016"/>
            <a:ext cx="1750479" cy="646331"/>
          </a:xfrm>
          <a:prstGeom prst="rect">
            <a:avLst/>
          </a:prstGeom>
          <a:noFill/>
        </p:spPr>
        <p:txBody>
          <a:bodyPr wrap="none" rtlCol="0">
            <a:spAutoFit/>
          </a:bodyPr>
          <a:lstStyle/>
          <a:p>
            <a:r>
              <a:rPr lang="en-US" dirty="0" smtClean="0"/>
              <a:t>Price   rate</a:t>
            </a:r>
          </a:p>
          <a:p>
            <a:r>
              <a:rPr lang="en-US" dirty="0" smtClean="0"/>
              <a:t>Share   cropping </a:t>
            </a:r>
            <a:endParaRPr lang="en-GB" dirty="0"/>
          </a:p>
        </p:txBody>
      </p:sp>
      <p:sp>
        <p:nvSpPr>
          <p:cNvPr id="9" name="Right Brace 8"/>
          <p:cNvSpPr/>
          <p:nvPr/>
        </p:nvSpPr>
        <p:spPr>
          <a:xfrm>
            <a:off x="2339752" y="3573016"/>
            <a:ext cx="45719"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2555776" y="3645024"/>
            <a:ext cx="1129284" cy="369332"/>
          </a:xfrm>
          <a:prstGeom prst="rect">
            <a:avLst/>
          </a:prstGeom>
          <a:noFill/>
        </p:spPr>
        <p:txBody>
          <a:bodyPr wrap="none" rtlCol="0">
            <a:spAutoFit/>
          </a:bodyPr>
          <a:lstStyle/>
          <a:p>
            <a:r>
              <a:rPr lang="en-US" dirty="0" smtClean="0"/>
              <a:t>incentives</a:t>
            </a:r>
            <a:endParaRPr lang="en-GB" dirty="0"/>
          </a:p>
        </p:txBody>
      </p:sp>
      <p:sp>
        <p:nvSpPr>
          <p:cNvPr id="11" name="TextBox 10"/>
          <p:cNvSpPr txBox="1"/>
          <p:nvPr/>
        </p:nvSpPr>
        <p:spPr>
          <a:xfrm>
            <a:off x="467544" y="4509120"/>
            <a:ext cx="8012130" cy="1200329"/>
          </a:xfrm>
          <a:prstGeom prst="rect">
            <a:avLst/>
          </a:prstGeom>
          <a:noFill/>
        </p:spPr>
        <p:txBody>
          <a:bodyPr wrap="none" rtlCol="0">
            <a:spAutoFit/>
          </a:bodyPr>
          <a:lstStyle/>
          <a:p>
            <a:r>
              <a:rPr lang="en-US" dirty="0" smtClean="0"/>
              <a:t>Collateral :subtract  house   from </a:t>
            </a:r>
          </a:p>
          <a:p>
            <a:r>
              <a:rPr lang="en-US" dirty="0" smtClean="0"/>
              <a:t>Runaway pay off s:</a:t>
            </a:r>
          </a:p>
          <a:p>
            <a:r>
              <a:rPr lang="en-US" dirty="0" smtClean="0"/>
              <a:t>&lt; Lowers  pay off to </a:t>
            </a:r>
            <a:r>
              <a:rPr lang="en-US" dirty="0" err="1" smtClean="0"/>
              <a:t>bonoaer</a:t>
            </a:r>
            <a:r>
              <a:rPr lang="en-US" dirty="0" smtClean="0"/>
              <a:t> at same  tree points ,yet makes the borrower better of</a:t>
            </a:r>
          </a:p>
          <a:p>
            <a:r>
              <a:rPr lang="en-US" dirty="0" smtClean="0"/>
              <a:t>Lowers your pay off ( if you do not repay) </a:t>
            </a:r>
            <a:endParaRPr lang="en-GB" dirty="0"/>
          </a:p>
        </p:txBody>
      </p:sp>
      <p:sp>
        <p:nvSpPr>
          <p:cNvPr id="12" name="Right Arrow 11"/>
          <p:cNvSpPr/>
          <p:nvPr/>
        </p:nvSpPr>
        <p:spPr>
          <a:xfrm>
            <a:off x="4644008" y="5517232"/>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220072" y="5373216"/>
            <a:ext cx="1134028" cy="369332"/>
          </a:xfrm>
          <a:prstGeom prst="rect">
            <a:avLst/>
          </a:prstGeom>
          <a:noFill/>
        </p:spPr>
        <p:txBody>
          <a:bodyPr wrap="none" rtlCol="0">
            <a:spAutoFit/>
          </a:bodyPr>
          <a:lstStyle/>
          <a:p>
            <a:r>
              <a:rPr lang="en-US" dirty="0" smtClean="0"/>
              <a:t>Better off </a:t>
            </a:r>
            <a:endParaRPr lang="en-GB" dirty="0"/>
          </a:p>
        </p:txBody>
      </p:sp>
      <p:sp>
        <p:nvSpPr>
          <p:cNvPr id="14" name="TextBox 13"/>
          <p:cNvSpPr txBox="1"/>
          <p:nvPr/>
        </p:nvSpPr>
        <p:spPr>
          <a:xfrm>
            <a:off x="611560" y="5949280"/>
            <a:ext cx="5181740" cy="369332"/>
          </a:xfrm>
          <a:prstGeom prst="rect">
            <a:avLst/>
          </a:prstGeom>
          <a:noFill/>
        </p:spPr>
        <p:txBody>
          <a:bodyPr wrap="none" rtlCol="0">
            <a:spAutoFit/>
          </a:bodyPr>
          <a:lstStyle/>
          <a:p>
            <a:r>
              <a:rPr lang="en-US" dirty="0" smtClean="0"/>
              <a:t>Change the choice of others   in a way that helps you.</a:t>
            </a:r>
            <a:endParaRPr lang="en-GB" dirty="0"/>
          </a:p>
        </p:txBody>
      </p:sp>
      <p:sp>
        <p:nvSpPr>
          <p:cNvPr id="15" name="Date Placeholder 14"/>
          <p:cNvSpPr>
            <a:spLocks noGrp="1"/>
          </p:cNvSpPr>
          <p:nvPr>
            <p:ph type="dt" sz="half" idx="10"/>
          </p:nvPr>
        </p:nvSpPr>
        <p:spPr/>
        <p:txBody>
          <a:bodyPr/>
          <a:lstStyle/>
          <a:p>
            <a:fld id="{F3D01669-3895-4AE7-A516-31188FE40DF8}" type="datetime1">
              <a:rPr lang="en-GB" smtClean="0"/>
              <a:pPr/>
              <a:t>01/12/2013</a:t>
            </a:fld>
            <a:endParaRPr lang="en-GB"/>
          </a:p>
        </p:txBody>
      </p:sp>
      <p:sp>
        <p:nvSpPr>
          <p:cNvPr id="16" name="Slide Number Placeholder 15"/>
          <p:cNvSpPr>
            <a:spLocks noGrp="1"/>
          </p:cNvSpPr>
          <p:nvPr>
            <p:ph type="sldNum" sz="quarter" idx="12"/>
          </p:nvPr>
        </p:nvSpPr>
        <p:spPr/>
        <p:txBody>
          <a:bodyPr/>
          <a:lstStyle/>
          <a:p>
            <a:fld id="{1AC99574-BD32-4BAE-A6F6-2684FFE94A8F}" type="slidenum">
              <a:rPr lang="en-GB" smtClean="0"/>
              <a:pPr/>
              <a:t>99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282828"/>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282828"/>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48644</TotalTime>
  <Words>8762</Words>
  <Application>Microsoft Office PowerPoint</Application>
  <PresentationFormat>On-screen Show (4:3)</PresentationFormat>
  <Paragraphs>2859</Paragraphs>
  <Slides>175</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175</vt:i4>
      </vt:variant>
    </vt:vector>
  </HeadingPairs>
  <TitlesOfParts>
    <vt:vector size="178" baseType="lpstr">
      <vt:lpstr>Office Theme</vt:lpstr>
      <vt:lpstr>Acrobat Document</vt:lpstr>
      <vt:lpstr>Equation</vt:lpstr>
      <vt:lpstr>Game theory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theory</dc:title>
  <dc:creator>user</dc:creator>
  <cp:lastModifiedBy>user</cp:lastModifiedBy>
  <cp:revision>456</cp:revision>
  <dcterms:created xsi:type="dcterms:W3CDTF">2013-06-24T14:37:22Z</dcterms:created>
  <dcterms:modified xsi:type="dcterms:W3CDTF">2013-12-03T03:49:01Z</dcterms:modified>
</cp:coreProperties>
</file>