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75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4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55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9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36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0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6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46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6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93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97EF0-6D51-49CE-8443-36093CFC9EA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AAA02-D333-4085-B1D1-4DBF8A6B5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98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Climate </a:t>
            </a:r>
            <a:r>
              <a:rPr lang="fa-IR" dirty="0" smtClean="0"/>
              <a:t>اقلیم 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6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4"/>
            <a:ext cx="10515600" cy="368971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>انواع بیومس های بوته زاری (علفزار) </a:t>
            </a:r>
            <a:r>
              <a:rPr lang="en-GB" dirty="0" smtClean="0"/>
              <a:t>Grassland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6001555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/>
              <a:t>علفزاربیومسی است که دارای رطوبتی بیشتر از بیابان و خشکتر از جنگل است. علفزار با ترکیبی از پدیده های خشکسالی، چرای پستانداران بزرگ و آتش سوزیهای دوره ای همراه است و بهمین دلایل گونه های درختچه ای و جنگلی امکان رشد ندارند.</a:t>
            </a:r>
          </a:p>
          <a:p>
            <a:pPr algn="r" rtl="1"/>
            <a:r>
              <a:rPr lang="fa-IR" dirty="0" smtClean="0"/>
              <a:t>بر اساس میزان و شکل بارش و دما به سه دسته تقسیم میگردند:</a:t>
            </a:r>
          </a:p>
          <a:p>
            <a:pPr algn="r" rtl="1"/>
            <a:r>
              <a:rPr lang="fa-IR" dirty="0" smtClean="0"/>
              <a:t>1) ساوانا یا علفزارهای حاره ای: از </a:t>
            </a:r>
            <a:r>
              <a:rPr lang="fa-IR" dirty="0" smtClean="0"/>
              <a:t>مجموعه </a:t>
            </a:r>
            <a:r>
              <a:rPr lang="fa-IR" dirty="0" smtClean="0"/>
              <a:t>پراکنده ای از درختان دارای خار نظیر آکاسیا و علفزار پوشیده شده است. دارای درجه حرارت گرم در طول سال و فصل پرباران زمستان و کم باران تابستان است. میزان بارش در ششماه از سال بالای 130 میلیمتر در ماه است. متوسط درجه حرارت ماهانه در طول سال تقریبا ثابت و حدود 20 درجه است. دارای پوشش گیاهی قابل توجه است و اکثر فون در این منطقه با کنجهای اکولوژیک متفاوت زندگی میکنند. </a:t>
            </a:r>
          </a:p>
          <a:p>
            <a:pPr algn="r" rtl="1"/>
            <a:r>
              <a:rPr lang="fa-IR" dirty="0" smtClean="0"/>
              <a:t>2) علفزارهای معتدل </a:t>
            </a:r>
            <a:r>
              <a:rPr lang="en-GB" dirty="0" smtClean="0"/>
              <a:t>Temperate grasslands</a:t>
            </a:r>
            <a:r>
              <a:rPr lang="fa-IR" dirty="0" smtClean="0"/>
              <a:t> : زمستانها سرد و نسبتا خشک و تابستانها گرم و پرباران است و حجم بارش ماهیانه در تابستان تا 120 میلیمتر و در زمستان حداقل 35 میلیمتراست. </a:t>
            </a:r>
            <a:r>
              <a:rPr lang="fa-IR" dirty="0" smtClean="0"/>
              <a:t>بدلیل خزان سالانه </a:t>
            </a:r>
            <a:r>
              <a:rPr lang="fa-IR" dirty="0" smtClean="0"/>
              <a:t>کیاهان دارای خاک حاصلخیز و عمیق است که ریشه گیاهان آنرا در مقابل فرسایش بادی حفظ میکند. این ریشه ها در مقابل اتش سوزی اکوسیستم گیاهی را حفظ میکنند. باد همواره میوزد و تبخیر سریع صورت میگیرد و به آتش سوزی در پاییز منجر میگردد. باد وآتش از رشد درختان جلوگیری میکند. این گونه علفزارها در حال نابودی و تبدیل به مزارع و چراگاهها هستند. گیاهان در آن به پایه کوتاه تا 25 و پایه بلند تا 88 سانتیمتر ارتفاع و پایه متوسط تقسیم میگردد. </a:t>
            </a:r>
          </a:p>
          <a:p>
            <a:pPr algn="r" rtl="1"/>
            <a:r>
              <a:rPr lang="fa-IR" dirty="0" smtClean="0"/>
              <a:t>3) تندرا یا علفزارهای سرد </a:t>
            </a:r>
            <a:r>
              <a:rPr lang="en-GB" dirty="0" smtClean="0"/>
              <a:t>Cold grassland</a:t>
            </a:r>
            <a:r>
              <a:rPr lang="fa-IR" dirty="0" smtClean="0"/>
              <a:t> : در زیر منطقه قطبی قرار دارد و دارای درجه حرارت زیر صفر در اکثر ماههای سال تا منفی 30 درجه است. میزان بارش متوسط و بصورت برف است. زمستان طولانی تاریک و سرد دارد. بادهای سرد تقریبا همیشگی است. کیاهان ابتدایی در زیر لایه برفی زندگی کرده و عمده رشدشان در 7-8 هفته تابستان است. در تابستان محل ظهور حشرات و حضور انواع پرندگان است. عامل تشکیل پرمافورست و </a:t>
            </a:r>
            <a:r>
              <a:rPr lang="fa-IR" dirty="0" smtClean="0"/>
              <a:t>یخچالهای </a:t>
            </a:r>
            <a:r>
              <a:rPr lang="fa-IR" dirty="0" smtClean="0"/>
              <a:t>طبیعی است.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3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انواع بیومس های جنگلی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5357611"/>
          </a:xfrm>
        </p:spPr>
        <p:txBody>
          <a:bodyPr>
            <a:normAutofit fontScale="85000" lnSpcReduction="20000"/>
          </a:bodyPr>
          <a:lstStyle/>
          <a:p>
            <a:pPr lvl="0" algn="r" rtl="1"/>
            <a:r>
              <a:rPr lang="fa-IR" dirty="0" smtClean="0"/>
              <a:t>سیستمهای جنگلی مناطقی هستند که توسط انواع درختان پوشیده شده اند. دارای دمای مناسب و بارش فراوان و توزیع شده و پوشش قوی هستند. </a:t>
            </a:r>
            <a:r>
              <a:rPr lang="fa-IR" sz="2400" dirty="0">
                <a:solidFill>
                  <a:prstClr val="black"/>
                </a:solidFill>
              </a:rPr>
              <a:t>بر اساس میزان و شکل بارش و دما به سه دسته تقسیم میگردند:</a:t>
            </a:r>
          </a:p>
          <a:p>
            <a:pPr algn="r" rtl="1"/>
            <a:r>
              <a:rPr lang="fa-IR" dirty="0" smtClean="0"/>
              <a:t>1) جنگلهای حاره ای یا بارانی استوایی: در نزدیکی استوا هستند. گرما بالا و رطوبت بسیار بالا در طول سال است و هر روز شاهد بارش سنگین، درجه حرارت گرم، رطوبت فوق العاده میباشد و موجب تنوع فوق العاده فلور و فون گردیده است. پهن برگان همیشه سبز </a:t>
            </a:r>
            <a:r>
              <a:rPr lang="en-GB" dirty="0" smtClean="0"/>
              <a:t>broadleaf evergreen plants</a:t>
            </a:r>
            <a:r>
              <a:rPr lang="fa-IR" dirty="0" smtClean="0"/>
              <a:t> فلورغالبند. متوسط درجه حرارت ماهانه در طول سال ثابت و تقریبا 26 درجه و میزان بارش تا 300 میلیمتر میرسد</a:t>
            </a:r>
          </a:p>
          <a:p>
            <a:pPr algn="r" rtl="1"/>
            <a:r>
              <a:rPr lang="fa-IR" dirty="0" smtClean="0"/>
              <a:t>2) </a:t>
            </a:r>
            <a:r>
              <a:rPr lang="fa-IR" dirty="0"/>
              <a:t>جنگلی برگریز معتدل یا جنگلی فصلی معتدل  </a:t>
            </a:r>
            <a:r>
              <a:rPr lang="en-GB" dirty="0"/>
              <a:t>forest</a:t>
            </a:r>
            <a:r>
              <a:rPr lang="fa-IR" dirty="0"/>
              <a:t> </a:t>
            </a:r>
            <a:r>
              <a:rPr lang="en-GB" dirty="0"/>
              <a:t> Temperate Deciduous</a:t>
            </a:r>
            <a:r>
              <a:rPr lang="fa-IR" dirty="0"/>
              <a:t>:</a:t>
            </a:r>
            <a:r>
              <a:rPr lang="en-GB" dirty="0"/>
              <a:t> </a:t>
            </a:r>
            <a:r>
              <a:rPr lang="fa-IR" dirty="0"/>
              <a:t> در آب و هوای معتدل ولی با تغییرات فصلی مشهود بوجود آمده است. دارای تابستان گرم و طولانی و زمستان سرد و معتدل است. دارای بارش خوب و توزیع شده در سال است و تا متوسط 140 میلیمتر میرسد. توسط پهن برگان محدودی پوشیده شده است که در زمستان با برگ ریزان بخواب رفته و ادامه حیات میدهند. دارای دیکومپوزیتر های کمتر و لایه خاکی ضعیفتر است. بیشتر از سایر اکوسیستمهای جنگلی توسط انسان تخریب میشود.</a:t>
            </a:r>
          </a:p>
          <a:p>
            <a:pPr algn="r" rtl="1"/>
            <a:r>
              <a:rPr lang="fa-IR" dirty="0"/>
              <a:t>3) جنگلی برگ سوزنی یا مخروطیان یا تایگا </a:t>
            </a:r>
            <a:r>
              <a:rPr lang="en-GB" dirty="0"/>
              <a:t>Coniferous forest</a:t>
            </a:r>
            <a:r>
              <a:rPr lang="fa-IR" dirty="0"/>
              <a:t> </a:t>
            </a:r>
            <a:r>
              <a:rPr lang="en-GB" dirty="0"/>
              <a:t>Evergreen</a:t>
            </a:r>
            <a:r>
              <a:rPr lang="fa-IR" dirty="0"/>
              <a:t>: در جنوب تندورا در قطب شمال و ارتفاعات روکی و سیرا یافت میگردد. زمستانی </a:t>
            </a:r>
            <a:r>
              <a:rPr lang="fa-IR" dirty="0" smtClean="0"/>
              <a:t>طولانی، کم رطوبت </a:t>
            </a:r>
            <a:r>
              <a:rPr lang="fa-IR" dirty="0"/>
              <a:t>و بسیار سرد با نور خورشید حداکثر شش ساعت در روز تابستانی کوتاه معتدل و روزهایی طولانی تا 19 ساعت تابش است. درجه حرارت در دوفصل </a:t>
            </a:r>
            <a:r>
              <a:rPr lang="fa-IR" dirty="0" smtClean="0"/>
              <a:t>زیر </a:t>
            </a:r>
            <a:r>
              <a:rPr lang="fa-IR" dirty="0"/>
              <a:t>10 درجه و در دوفصل حداکثر تا متوسط 15 درجه و بارش تا 150 میلیمتر و بیشتر در تابستان است. تنوع فلور محدود است. دیکوپوزیشن کند است. </a:t>
            </a:r>
            <a:r>
              <a:rPr lang="fa-IR" dirty="0" smtClean="0"/>
              <a:t>خاک بدلیل سوزنی برگها </a:t>
            </a:r>
            <a:r>
              <a:rPr lang="fa-IR" smtClean="0"/>
              <a:t>و </a:t>
            </a:r>
            <a:r>
              <a:rPr lang="fa-IR" smtClean="0"/>
              <a:t>یخزدگی </a:t>
            </a:r>
            <a:r>
              <a:rPr lang="fa-IR" dirty="0" smtClean="0"/>
              <a:t>اسیدی است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28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668"/>
            <a:ext cx="10515600" cy="56667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>چه عواملی بر شکل دهی اقلیم موثرند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6040192"/>
          </a:xfrm>
        </p:spPr>
        <p:txBody>
          <a:bodyPr>
            <a:normAutofit/>
          </a:bodyPr>
          <a:lstStyle/>
          <a:p>
            <a:pPr algn="r" rtl="1"/>
            <a:r>
              <a:rPr lang="en-GB" dirty="0" smtClean="0"/>
              <a:t>Weather</a:t>
            </a:r>
            <a:r>
              <a:rPr lang="fa-IR" dirty="0" smtClean="0"/>
              <a:t>  : درجه حرارت، میزان بارش، رطوبت، سرعت باد، پوشش ابر، و سایر شرایط فیزیکی لایه پایینی اتمسفر دریک منطقه جغرافیایی محدود </a:t>
            </a:r>
            <a:r>
              <a:rPr lang="en-GB" dirty="0" smtClean="0"/>
              <a:t>(local Area)</a:t>
            </a:r>
            <a:r>
              <a:rPr lang="fa-IR" dirty="0" smtClean="0"/>
              <a:t> در کوتاه مدت با امکان اندازه گیری چند ساعته تا چند روزه است.</a:t>
            </a:r>
          </a:p>
          <a:p>
            <a:pPr algn="r" rtl="1"/>
            <a:r>
              <a:rPr lang="en-GB" dirty="0" smtClean="0"/>
              <a:t>Climate</a:t>
            </a:r>
            <a:r>
              <a:rPr lang="fa-IR" dirty="0" smtClean="0"/>
              <a:t>  : الگوی عمومی بلند مدت شرائط آب و هوایی و اتمسفریک در یک منطقه است که در طول مدت زمانی طولانی از چند ده تا چند هزار سال اندازه گیری میشود.</a:t>
            </a:r>
          </a:p>
          <a:p>
            <a:pPr algn="r" rtl="1"/>
            <a:r>
              <a:rPr lang="fa-IR" dirty="0" smtClean="0"/>
              <a:t>انواع اقلیم: اقلیم قطبی </a:t>
            </a:r>
            <a:r>
              <a:rPr lang="en-GB" dirty="0" smtClean="0"/>
              <a:t>polar or Ice</a:t>
            </a:r>
            <a:r>
              <a:rPr lang="fa-IR" dirty="0" smtClean="0"/>
              <a:t>  - اقلیم زیرقطبی یا برفی  </a:t>
            </a:r>
            <a:r>
              <a:rPr lang="en-GB" dirty="0" smtClean="0"/>
              <a:t>Subarctic</a:t>
            </a:r>
            <a:r>
              <a:rPr lang="fa-IR" dirty="0" smtClean="0"/>
              <a:t> – اقلیم سرد </a:t>
            </a:r>
            <a:r>
              <a:rPr lang="en-GB" dirty="0" smtClean="0"/>
              <a:t>Cool temperate </a:t>
            </a:r>
            <a:r>
              <a:rPr lang="fa-IR" dirty="0" smtClean="0"/>
              <a:t> - اقلیم کوهستانی </a:t>
            </a:r>
            <a:r>
              <a:rPr lang="en-GB" dirty="0" smtClean="0"/>
              <a:t>Highland</a:t>
            </a:r>
            <a:r>
              <a:rPr lang="fa-IR" dirty="0" smtClean="0"/>
              <a:t> – اقلیم گرم </a:t>
            </a:r>
            <a:r>
              <a:rPr lang="en-GB" dirty="0" smtClean="0"/>
              <a:t>Warm temperate</a:t>
            </a:r>
            <a:r>
              <a:rPr lang="fa-IR" dirty="0" smtClean="0"/>
              <a:t> – اقلیم خشک </a:t>
            </a:r>
            <a:r>
              <a:rPr lang="en-GB" dirty="0" smtClean="0"/>
              <a:t>Dry</a:t>
            </a:r>
            <a:r>
              <a:rPr lang="fa-IR" dirty="0" smtClean="0"/>
              <a:t>- اقلیم استوایی </a:t>
            </a:r>
            <a:r>
              <a:rPr lang="en-GB" dirty="0" smtClean="0"/>
              <a:t>Tropical</a:t>
            </a:r>
            <a:r>
              <a:rPr lang="fa-IR" dirty="0" smtClean="0"/>
              <a:t> – اقلیم دریایی </a:t>
            </a:r>
            <a:r>
              <a:rPr lang="en-GB" dirty="0" smtClean="0"/>
              <a:t>Major Upwelling Zones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تفاوت اقلیم ناشی از الگوهای متفاوت جریانات هوایی و باد و جریانات دریایی در توزیع گرما و بارش است.</a:t>
            </a:r>
          </a:p>
          <a:p>
            <a:pPr algn="r" rtl="1"/>
            <a:r>
              <a:rPr lang="fa-IR" dirty="0" smtClean="0"/>
              <a:t>انواع جریانات دریایی </a:t>
            </a:r>
            <a:r>
              <a:rPr lang="en-GB" dirty="0" smtClean="0"/>
              <a:t>Currents</a:t>
            </a:r>
            <a:r>
              <a:rPr lang="fa-IR" dirty="0" smtClean="0"/>
              <a:t>: جریان آب گرم و جریان آب سرد ناشی از چگالی آب و بادها و جریانات هوایی</a:t>
            </a:r>
            <a:r>
              <a:rPr lang="en-GB" dirty="0" smtClean="0"/>
              <a:t> </a:t>
            </a:r>
            <a:r>
              <a:rPr lang="fa-IR" dirty="0" smtClean="0"/>
              <a:t> گرما اقیانوسها را جابجا و باعث تغییر اقلیم و پوشش گیاهی خصوصا در سواحل میگردد. این چرخش در نیم کره شمالی در جهت عقربه ساعت و در نیم کره جنوبی عکس حرکت عقربه هاست. تبادل حرارت در جریانات</a:t>
            </a:r>
            <a:r>
              <a:rPr lang="fa-IR" dirty="0"/>
              <a:t> </a:t>
            </a:r>
            <a:r>
              <a:rPr lang="fa-IR" dirty="0" smtClean="0"/>
              <a:t>سطحی-عمقی </a:t>
            </a:r>
          </a:p>
        </p:txBody>
      </p:sp>
    </p:spTree>
    <p:extLst>
      <p:ext uri="{BB962C8B-B14F-4D97-AF65-F5344CB8AC3E}">
        <p14:creationId xmlns:p14="http://schemas.microsoft.com/office/powerpoint/2010/main" val="5012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عوامل موثر در شکل گیری اقلیم یک منطقه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اقلیم یک منطقه عمدتا توسط عوامل زیر تعیین میگردد</a:t>
            </a:r>
          </a:p>
          <a:p>
            <a:pPr algn="r" rtl="1"/>
            <a:r>
              <a:rPr lang="fa-IR" dirty="0" smtClean="0"/>
              <a:t>1) تابش خورشید یا </a:t>
            </a:r>
            <a:r>
              <a:rPr lang="en-GB" dirty="0" smtClean="0"/>
              <a:t>Solar Radiation</a:t>
            </a:r>
          </a:p>
          <a:p>
            <a:pPr algn="r" rtl="1"/>
            <a:r>
              <a:rPr lang="en-GB" dirty="0" smtClean="0"/>
              <a:t>2</a:t>
            </a:r>
            <a:r>
              <a:rPr lang="fa-IR" dirty="0" smtClean="0"/>
              <a:t>) چرخش زمین یا </a:t>
            </a:r>
            <a:r>
              <a:rPr lang="en-GB" dirty="0" smtClean="0"/>
              <a:t>Earth Rotation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3) الگوهای جهانی حرکت هوا و آب </a:t>
            </a:r>
            <a:r>
              <a:rPr lang="en-GB" sz="2400" dirty="0" smtClean="0"/>
              <a:t>Global patterns of air &amp; water movement </a:t>
            </a:r>
          </a:p>
          <a:p>
            <a:pPr algn="r" rtl="1"/>
            <a:r>
              <a:rPr lang="fa-IR" sz="2400" dirty="0" smtClean="0"/>
              <a:t>4) گازهای گلخانه ای </a:t>
            </a:r>
            <a:r>
              <a:rPr lang="en-GB" sz="2400" dirty="0" smtClean="0"/>
              <a:t>greenhouse gases</a:t>
            </a:r>
            <a:endParaRPr lang="fa-IR" sz="2400" dirty="0" smtClean="0"/>
          </a:p>
          <a:p>
            <a:pPr algn="r" rtl="1"/>
            <a:r>
              <a:rPr lang="en-GB" sz="2400" dirty="0" smtClean="0"/>
              <a:t>5</a:t>
            </a:r>
            <a:r>
              <a:rPr lang="fa-IR" sz="2400" dirty="0" smtClean="0"/>
              <a:t>) پستی و بلندیهای سطح زمین </a:t>
            </a:r>
            <a:r>
              <a:rPr lang="en-GB" sz="2400" dirty="0" smtClean="0"/>
              <a:t>Earth surface features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28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عناصر موثر سه گانه بر چرخش هوا و جریانات بادی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گرمایش سطحی زمین در اثر تابش آفتاب و دریافت انرژی خورشیدی بیشتر در استوا و کمتر در قطبها بدلیل زاویه تابش</a:t>
            </a:r>
          </a:p>
          <a:p>
            <a:pPr algn="r" rtl="1"/>
            <a:r>
              <a:rPr lang="fa-IR" dirty="0" smtClean="0"/>
              <a:t>چرخش زمین حول محور خود بوجود آورنده شب و روز و فصلهاست و حرکت سریعتر استوا نسبت به قطب موجب جابجایی </a:t>
            </a:r>
            <a:r>
              <a:rPr lang="fa-IR" dirty="0" smtClean="0"/>
              <a:t>گرما </a:t>
            </a:r>
            <a:r>
              <a:rPr lang="fa-IR" dirty="0" smtClean="0"/>
              <a:t>از استوا </a:t>
            </a:r>
            <a:r>
              <a:rPr lang="fa-IR" dirty="0" smtClean="0"/>
              <a:t>به </a:t>
            </a:r>
            <a:r>
              <a:rPr lang="fa-IR" dirty="0" smtClean="0"/>
              <a:t>قطبها و به عکس (سرما) </a:t>
            </a:r>
            <a:r>
              <a:rPr lang="fa-IR" dirty="0" smtClean="0"/>
              <a:t>میگردد</a:t>
            </a:r>
            <a:endParaRPr lang="fa-IR" dirty="0" smtClean="0"/>
          </a:p>
          <a:p>
            <a:pPr algn="r" rtl="1"/>
            <a:r>
              <a:rPr lang="fa-IR" dirty="0" smtClean="0"/>
              <a:t>ویژگیها و خواص هوا و آب و خاک که موجب بخار آب اقیانوسها بدلیل گرمای خورشید خصوصا در استوا و انتقال گرما </a:t>
            </a:r>
            <a:r>
              <a:rPr lang="fa-IR" dirty="0" smtClean="0"/>
              <a:t>توسط بخار </a:t>
            </a:r>
            <a:r>
              <a:rPr lang="fa-IR" dirty="0" smtClean="0"/>
              <a:t>آب به آتمسفر و ایجاد چرخه های عظیم انتقال هوا، گرما و رطوبت در حلقه های افقی و عمودی زمین میگردد</a:t>
            </a:r>
          </a:p>
          <a:p>
            <a:pPr algn="r" rtl="1"/>
            <a:r>
              <a:rPr lang="fa-IR" dirty="0" smtClean="0"/>
              <a:t>شش حلقه عظیم چرخش هوا در دو نیم کره وظیفه انتقال گرما و رطوبت به مناطق مختلف را بعهده داشته و اقلیم های متفاوت و اکوسیستمهای مختلف را ایجاد مینمایند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3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سایر عوامل موثر بر اقلیم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5327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بجز سه عامل انتقال گرما دوعامل زیر نیز موثرند</a:t>
            </a:r>
          </a:p>
          <a:p>
            <a:pPr algn="r" rtl="1"/>
            <a:r>
              <a:rPr lang="fa-IR" dirty="0" smtClean="0"/>
              <a:t>گازهای گلخانه ای: نسبت مناسبی از بخار آب، اکسید </a:t>
            </a:r>
            <a:r>
              <a:rPr lang="fa-IR" dirty="0" smtClean="0"/>
              <a:t>کربن</a:t>
            </a:r>
            <a:r>
              <a:rPr lang="fa-IR" dirty="0" smtClean="0"/>
              <a:t>، متان و اکسید نیتروژن در تبدیل بخشی از اشعه ماورای بنفش و مادون قرمز به گرما موثرند و بدون این عامل زمین سرد و بدون حیات بود. افزایش گازهای گلخانه ای بدست بشر موجب افزایش گرما در لایه پایینی اتمسفر و تغییرات اقلیمی میگردد</a:t>
            </a:r>
          </a:p>
          <a:p>
            <a:pPr algn="r" rtl="1"/>
            <a:r>
              <a:rPr lang="fa-IR" dirty="0" smtClean="0"/>
              <a:t>پستی و بلندیهای زمین: آب دما را نسبت به خاک آرامتر جذب و دفع میکند. این موجب مطبوعیت اقلیم در نواحی مجاور اقیانوسها و دریاچه ها میگردد. بلندیها و کوهستان موجب فشردگی و سرد شدن هوای مرطوب برخاسته از دریا و بارش و ایجاد اکوسیستم جنگلی و مرتعی و سپس بالارفتن و عبور هوای گرم و خشک از ارتفاعات و ورود به جلگه پشت کوهستان و جذب آب از زمین و گیاهان جلگه و بتدریج ایجاد بیابان گردد. این پدیده به  </a:t>
            </a:r>
            <a:r>
              <a:rPr lang="en-GB" dirty="0" smtClean="0"/>
              <a:t>Rain shadow effect</a:t>
            </a:r>
            <a:r>
              <a:rPr lang="fa-IR" dirty="0" smtClean="0"/>
              <a:t> معروف است. شهرها نیز در تغییر میکرواقلیم موثرند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7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انواع بیومس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5177307"/>
          </a:xfrm>
        </p:spPr>
        <p:txBody>
          <a:bodyPr>
            <a:normAutofit fontScale="925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</a:rPr>
              <a:t>Biomes: a large region of terrestrial part of biosphere such as forest, desert, grasslands </a:t>
            </a:r>
            <a:r>
              <a:rPr lang="en-US" sz="2400" dirty="0" err="1">
                <a:solidFill>
                  <a:prstClr val="black"/>
                </a:solidFill>
              </a:rPr>
              <a:t>etc</a:t>
            </a:r>
            <a:r>
              <a:rPr lang="en-US" sz="2400" dirty="0">
                <a:solidFill>
                  <a:prstClr val="black"/>
                </a:solidFill>
              </a:rPr>
              <a:t> with distinct climate and certain specious </a:t>
            </a:r>
            <a:endParaRPr lang="fa-IR" sz="2400" dirty="0" smtClean="0">
              <a:solidFill>
                <a:prstClr val="black"/>
              </a:solidFill>
            </a:endParaRPr>
          </a:p>
          <a:p>
            <a:pPr marL="342900" lvl="0" indent="-342900" algn="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</a:rPr>
              <a:t>کره زمین به چند بیومس عظیم سوای محل قرار گرفتنشان و بر اساس عوامل زیر تقسیم میگردد: مشابهت اقلیمی، نوع خاک، مشابهت در ارگانیزمها عمدتا فلور و فون</a:t>
            </a:r>
          </a:p>
          <a:p>
            <a:pPr marL="342900" lvl="0" indent="-342900" algn="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</a:rPr>
              <a:t>بیومسها خشکی و آبی یکی از چهارلایه اصلی تنوع زیستی محسوب میگردند.</a:t>
            </a:r>
          </a:p>
          <a:p>
            <a:pPr marL="342900" lvl="0" indent="-342900" algn="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</a:rPr>
              <a:t>شکل گیری مشابهت اقلیمی: تفاوت در متوسط میزان بارش </a:t>
            </a:r>
            <a:r>
              <a:rPr lang="en-GB" sz="2400" dirty="0" smtClean="0">
                <a:solidFill>
                  <a:prstClr val="black"/>
                </a:solidFill>
              </a:rPr>
              <a:t>Precipitation</a:t>
            </a:r>
            <a:r>
              <a:rPr lang="fa-IR" sz="2400" dirty="0" smtClean="0">
                <a:solidFill>
                  <a:prstClr val="black"/>
                </a:solidFill>
              </a:rPr>
              <a:t> و دما </a:t>
            </a:r>
            <a:r>
              <a:rPr lang="en-GB" sz="2400" dirty="0" smtClean="0">
                <a:solidFill>
                  <a:prstClr val="black"/>
                </a:solidFill>
              </a:rPr>
              <a:t>Temperature</a:t>
            </a:r>
            <a:r>
              <a:rPr lang="fa-IR" sz="2400" dirty="0" smtClean="0">
                <a:solidFill>
                  <a:prstClr val="black"/>
                </a:solidFill>
              </a:rPr>
              <a:t> به شکل گیری مناطق استوایی، معتدل، بیابانی، جنگلی و جلگه ای در شرایط سرما و گرما منتهی میگردد.</a:t>
            </a:r>
          </a:p>
          <a:p>
            <a:pPr marL="342900" lvl="0" indent="-342900" algn="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</a:rPr>
              <a:t>مهمترین بیومسها کره زمین شامل: کوهستانی </a:t>
            </a:r>
            <a:r>
              <a:rPr lang="en-GB" sz="2400" dirty="0" smtClean="0">
                <a:solidFill>
                  <a:prstClr val="black"/>
                </a:solidFill>
              </a:rPr>
              <a:t>High mountains</a:t>
            </a:r>
            <a:r>
              <a:rPr lang="fa-IR" sz="2400" dirty="0" smtClean="0">
                <a:solidFill>
                  <a:prstClr val="black"/>
                </a:solidFill>
              </a:rPr>
              <a:t>، قطبی </a:t>
            </a:r>
            <a:r>
              <a:rPr lang="en-GB" sz="2400" dirty="0" smtClean="0">
                <a:solidFill>
                  <a:prstClr val="black"/>
                </a:solidFill>
              </a:rPr>
              <a:t>Polar Ice</a:t>
            </a:r>
            <a:r>
              <a:rPr lang="fa-IR" sz="2400" dirty="0" smtClean="0">
                <a:solidFill>
                  <a:prstClr val="black"/>
                </a:solidFill>
              </a:rPr>
              <a:t> ، توندرا یا مرتعی سرد   </a:t>
            </a:r>
            <a:r>
              <a:rPr lang="en-GB" sz="2400" dirty="0" smtClean="0">
                <a:solidFill>
                  <a:prstClr val="black"/>
                </a:solidFill>
              </a:rPr>
              <a:t>Arctic Tundra</a:t>
            </a:r>
            <a:r>
              <a:rPr lang="fa-IR" sz="2400" dirty="0" smtClean="0">
                <a:solidFill>
                  <a:prstClr val="black"/>
                </a:solidFill>
              </a:rPr>
              <a:t>، مرتعی معتدل  </a:t>
            </a:r>
            <a:r>
              <a:rPr lang="en-GB" sz="2400" dirty="0" smtClean="0">
                <a:solidFill>
                  <a:prstClr val="black"/>
                </a:solidFill>
              </a:rPr>
              <a:t>Temperate grassland</a:t>
            </a:r>
            <a:r>
              <a:rPr lang="fa-IR" sz="2400" dirty="0" smtClean="0">
                <a:solidFill>
                  <a:prstClr val="black"/>
                </a:solidFill>
              </a:rPr>
              <a:t>، ساوانا یا مرتعی استوایی   </a:t>
            </a:r>
            <a:r>
              <a:rPr lang="en-GB" sz="2400" dirty="0" smtClean="0">
                <a:solidFill>
                  <a:prstClr val="black"/>
                </a:solidFill>
              </a:rPr>
              <a:t>Tropical Grassland (</a:t>
            </a:r>
            <a:r>
              <a:rPr lang="en-GB" sz="2400" dirty="0" err="1" smtClean="0">
                <a:solidFill>
                  <a:prstClr val="black"/>
                </a:solidFill>
              </a:rPr>
              <a:t>Savanna</a:t>
            </a:r>
            <a:r>
              <a:rPr lang="en-GB" sz="2400" dirty="0" smtClean="0">
                <a:solidFill>
                  <a:prstClr val="black"/>
                </a:solidFill>
              </a:rPr>
              <a:t>)</a:t>
            </a:r>
            <a:r>
              <a:rPr lang="fa-IR" sz="2400" dirty="0" smtClean="0">
                <a:solidFill>
                  <a:prstClr val="black"/>
                </a:solidFill>
              </a:rPr>
              <a:t>، چاپارال یا جنگلی بلوطی یا مدیترانه ای  </a:t>
            </a:r>
            <a:r>
              <a:rPr lang="en-GB" sz="2400" dirty="0" smtClean="0">
                <a:solidFill>
                  <a:prstClr val="black"/>
                </a:solidFill>
              </a:rPr>
              <a:t>Chaparral</a:t>
            </a:r>
            <a:r>
              <a:rPr lang="fa-IR" sz="2400" dirty="0" smtClean="0">
                <a:solidFill>
                  <a:prstClr val="black"/>
                </a:solidFill>
              </a:rPr>
              <a:t>، جنگلی برگ سوزنی یا مخروطیان  </a:t>
            </a:r>
            <a:r>
              <a:rPr lang="en-GB" sz="2400" dirty="0" smtClean="0">
                <a:solidFill>
                  <a:prstClr val="black"/>
                </a:solidFill>
              </a:rPr>
              <a:t>Coniferous forest</a:t>
            </a:r>
            <a:r>
              <a:rPr lang="fa-IR" sz="2400" dirty="0" smtClean="0">
                <a:solidFill>
                  <a:prstClr val="black"/>
                </a:solidFill>
              </a:rPr>
              <a:t>، جنگلی برگریز معتدل یا جنگلی فصلی معتدل   </a:t>
            </a:r>
            <a:r>
              <a:rPr lang="en-GB" sz="2400" dirty="0" smtClean="0">
                <a:solidFill>
                  <a:prstClr val="black"/>
                </a:solidFill>
              </a:rPr>
              <a:t>Temperate Deciduous forest</a:t>
            </a:r>
            <a:r>
              <a:rPr lang="fa-IR" sz="2400" dirty="0" smtClean="0">
                <a:solidFill>
                  <a:prstClr val="black"/>
                </a:solidFill>
              </a:rPr>
              <a:t>، جنگلی بارانی استوایی   </a:t>
            </a:r>
            <a:r>
              <a:rPr lang="en-GB" sz="2400" dirty="0" smtClean="0">
                <a:solidFill>
                  <a:prstClr val="black"/>
                </a:solidFill>
              </a:rPr>
              <a:t>Tropical rainforest</a:t>
            </a:r>
            <a:r>
              <a:rPr lang="fa-IR" sz="2400" dirty="0" smtClean="0">
                <a:solidFill>
                  <a:prstClr val="black"/>
                </a:solidFill>
              </a:rPr>
              <a:t>، جنگلی خشک استوایی  </a:t>
            </a:r>
            <a:r>
              <a:rPr lang="en-GB" sz="2400" dirty="0" smtClean="0">
                <a:solidFill>
                  <a:prstClr val="black"/>
                </a:solidFill>
              </a:rPr>
              <a:t>Tropical dry forest</a:t>
            </a:r>
            <a:r>
              <a:rPr lang="fa-IR" sz="2400" dirty="0" smtClean="0">
                <a:solidFill>
                  <a:prstClr val="black"/>
                </a:solidFill>
              </a:rPr>
              <a:t>، بیابانی  </a:t>
            </a:r>
            <a:r>
              <a:rPr lang="en-GB" sz="2400" dirty="0" smtClean="0">
                <a:solidFill>
                  <a:prstClr val="black"/>
                </a:solidFill>
              </a:rPr>
              <a:t>Desert</a:t>
            </a:r>
          </a:p>
          <a:p>
            <a:pPr marL="342900" lvl="0" indent="-342900" algn="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</a:rPr>
              <a:t>بیومسها یکپارچه نبوده بلکه از تکه های موزاییکی اکوسیستمها و جمعیتهای داخل هر اکوسیستم بوجود آمده اند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تفاوت اقلیم ناشی از </a:t>
            </a:r>
            <a:r>
              <a:rPr lang="en-GB" dirty="0" smtClean="0"/>
              <a:t>Elevation and Latitude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/>
              <a:t>اقلیم و پوشش با تغییر ارتفاع و تغییر عرض جغرافیایی تغییر میکند. این تغییرات شامل:</a:t>
            </a:r>
          </a:p>
          <a:p>
            <a:pPr algn="r" rtl="1"/>
            <a:r>
              <a:rPr lang="fa-IR" sz="3200" dirty="0" smtClean="0"/>
              <a:t>تغییرات در عرض جغرافیایی </a:t>
            </a:r>
            <a:r>
              <a:rPr lang="en-GB" sz="3200" dirty="0" smtClean="0"/>
              <a:t>Latitude</a:t>
            </a:r>
            <a:r>
              <a:rPr lang="fa-IR" sz="3200" dirty="0" smtClean="0"/>
              <a:t> شامل جنگلهای حاره ای، جنگلهای پاییزه و فصلی، جنگلهای </a:t>
            </a:r>
            <a:r>
              <a:rPr lang="fa-IR" sz="3200" dirty="0" smtClean="0"/>
              <a:t>برگ </a:t>
            </a:r>
            <a:r>
              <a:rPr lang="fa-IR" sz="3200" dirty="0" smtClean="0"/>
              <a:t>سوزنی، توندرا(علفزار)، منطقه سرد قطبی میگردد.</a:t>
            </a:r>
          </a:p>
          <a:p>
            <a:pPr algn="r" rtl="1"/>
            <a:r>
              <a:rPr lang="fa-IR" sz="3200" dirty="0" smtClean="0"/>
              <a:t>تغییرات در ارتفاع (اکوسیستمهای کوهستانی) نیز عینا </a:t>
            </a:r>
            <a:r>
              <a:rPr lang="fa-IR" sz="3200" dirty="0" smtClean="0"/>
              <a:t>بصورت </a:t>
            </a:r>
            <a:r>
              <a:rPr lang="fa-IR" sz="3200" dirty="0" smtClean="0"/>
              <a:t>بالاست. بهمین دلیل این اکوسیستم تولیدگر حیات لقب یافته است.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476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>تغییر اقلیم ناشی از میزان بارش و دما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2"/>
            <a:ext cx="10515600" cy="5602309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اقلیم و پوشش گیاهی با متوسط میزان بارش و متوسط دما تغییر میکند. و بر اساس میزان بارش از پرباران </a:t>
            </a:r>
            <a:r>
              <a:rPr lang="en-GB" dirty="0" smtClean="0"/>
              <a:t>wet</a:t>
            </a:r>
            <a:r>
              <a:rPr lang="fa-IR" dirty="0" smtClean="0"/>
              <a:t> به خشک </a:t>
            </a:r>
            <a:r>
              <a:rPr lang="en-GB" dirty="0" smtClean="0"/>
              <a:t>dry </a:t>
            </a:r>
            <a:r>
              <a:rPr lang="fa-IR" dirty="0" smtClean="0"/>
              <a:t> به چهار نوع تقسیم میگردد:</a:t>
            </a:r>
          </a:p>
          <a:p>
            <a:pPr algn="r" rtl="1"/>
            <a:r>
              <a:rPr lang="fa-IR" dirty="0" smtClean="0"/>
              <a:t>1) منطقه گرم استوایی: این منطقه بین استوا و تا نزدیکی مدار راس السرطان شمالی </a:t>
            </a:r>
            <a:r>
              <a:rPr lang="en-GB" dirty="0" smtClean="0"/>
              <a:t>Tropic of Cancer</a:t>
            </a:r>
            <a:r>
              <a:rPr lang="fa-IR" dirty="0" smtClean="0"/>
              <a:t> </a:t>
            </a:r>
            <a:r>
              <a:rPr lang="en-GB" dirty="0" smtClean="0"/>
              <a:t>  </a:t>
            </a:r>
            <a:r>
              <a:rPr lang="fa-IR" dirty="0" smtClean="0"/>
              <a:t>ونزدیکی مدار راس الجدی جنوبی </a:t>
            </a:r>
            <a:r>
              <a:rPr lang="en-GB" dirty="0" smtClean="0"/>
              <a:t>Tropic of Capricorn</a:t>
            </a:r>
            <a:r>
              <a:rPr lang="fa-IR" dirty="0" smtClean="0"/>
              <a:t> در شمال و جنوب استوا قرار دارد و حسب بارش از پرباران به خشک بترتیب به بیومسهای جنگلهای حاره ای یا بارانی استوایی، جنگلهای فصلی استوایی، بیشه زارها و درختچه زارها </a:t>
            </a:r>
            <a:r>
              <a:rPr lang="en-GB" dirty="0" smtClean="0"/>
              <a:t>Scrubland</a:t>
            </a:r>
            <a:r>
              <a:rPr lang="fa-IR" dirty="0" smtClean="0"/>
              <a:t>، ساوانا، و کویری تقسیم میشود.</a:t>
            </a:r>
          </a:p>
          <a:p>
            <a:pPr algn="r" rtl="1"/>
            <a:r>
              <a:rPr lang="fa-IR" dirty="0" smtClean="0"/>
              <a:t>منطقه معتدل: پایین و بالای مدار 30 درجه شمالی و جنوبی حسب بارش از تر به خشک به </a:t>
            </a:r>
            <a:r>
              <a:rPr lang="fa-IR" sz="2400" dirty="0">
                <a:solidFill>
                  <a:prstClr val="black"/>
                </a:solidFill>
              </a:rPr>
              <a:t>جنگلی برگریز معتدل یا جنگلی فصلی معتدل   </a:t>
            </a:r>
            <a:r>
              <a:rPr lang="en-GB" sz="2400" dirty="0">
                <a:solidFill>
                  <a:prstClr val="black"/>
                </a:solidFill>
              </a:rPr>
              <a:t>Temperate </a:t>
            </a:r>
            <a:r>
              <a:rPr lang="en-GB" sz="2400" dirty="0" smtClean="0">
                <a:solidFill>
                  <a:prstClr val="black"/>
                </a:solidFill>
              </a:rPr>
              <a:t>Deciduous</a:t>
            </a:r>
            <a:r>
              <a:rPr lang="fa-IR" sz="2400" dirty="0" smtClean="0">
                <a:solidFill>
                  <a:prstClr val="black"/>
                </a:solidFill>
              </a:rPr>
              <a:t>، چاپارال، علفزار</a:t>
            </a:r>
            <a:r>
              <a:rPr lang="fa-IR" dirty="0" smtClean="0"/>
              <a:t> </a:t>
            </a:r>
            <a:r>
              <a:rPr lang="en-GB" dirty="0" smtClean="0"/>
              <a:t>Grassland</a:t>
            </a:r>
            <a:r>
              <a:rPr lang="fa-IR" dirty="0" smtClean="0"/>
              <a:t> ، بیابان تقسیم میگردد.</a:t>
            </a:r>
          </a:p>
          <a:p>
            <a:pPr algn="r" rtl="1"/>
            <a:r>
              <a:rPr lang="fa-IR" dirty="0" smtClean="0"/>
              <a:t>منطقه زیرقطبی </a:t>
            </a:r>
            <a:r>
              <a:rPr lang="en-GB" dirty="0" err="1" smtClean="0"/>
              <a:t>Subpolar</a:t>
            </a:r>
            <a:r>
              <a:rPr lang="fa-IR" dirty="0" smtClean="0"/>
              <a:t> : که حول و حوش مدار 60 درجه شمالی و جنوبی حسب بارش از تر به خشک به انواع جنگلهای برگ سوزی و مخروطی تقسیم میگردد.</a:t>
            </a:r>
          </a:p>
          <a:p>
            <a:pPr algn="r" rtl="1"/>
            <a:r>
              <a:rPr lang="fa-IR" dirty="0" smtClean="0"/>
              <a:t>منطقه قطبی: که عموما بیومسهای توندرا و بیابانهای یخی را شکل میدهد.</a:t>
            </a:r>
            <a:endParaRPr lang="en-GB" dirty="0" smtClean="0"/>
          </a:p>
          <a:p>
            <a:pPr algn="r" rtl="1"/>
            <a:r>
              <a:rPr lang="fa-IR" dirty="0" smtClean="0"/>
              <a:t>دما و بارش یک فاکتور محدود کننده رشد</a:t>
            </a:r>
            <a:r>
              <a:rPr lang="en-GB" dirty="0" smtClean="0"/>
              <a:t>Limiting factor </a:t>
            </a:r>
            <a:r>
              <a:rPr lang="fa-IR" dirty="0" smtClean="0"/>
              <a:t> بلند مدت گونه ها نیز محسوب میگردد و به تعیین نوع بیومس ها کمک میکند</a:t>
            </a:r>
          </a:p>
          <a:p>
            <a:pPr algn="r" rtl="1"/>
            <a:r>
              <a:rPr lang="fa-IR" dirty="0" smtClean="0"/>
              <a:t>در شکل کلی سه نوع بیومس عظیم وجود دارد: بیومس بیابانی، بیومس علفزاری و بیومس جنگلی</a:t>
            </a:r>
          </a:p>
        </p:txBody>
      </p:sp>
    </p:spTree>
    <p:extLst>
      <p:ext uri="{BB962C8B-B14F-4D97-AF65-F5344CB8AC3E}">
        <p14:creationId xmlns:p14="http://schemas.microsoft.com/office/powerpoint/2010/main" val="38635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6092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>انواع بیومس های بیابانی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5660264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/>
              <a:t>بیابان بیومسی است که در ان میزان متوسط بارش کم و ناگهانی بوده و تغییرات درجه حرارت بین شب و روز </a:t>
            </a:r>
            <a:r>
              <a:rPr lang="fa-IR" dirty="0"/>
              <a:t>بسیار زیاد </a:t>
            </a:r>
            <a:r>
              <a:rPr lang="fa-IR" dirty="0" smtClean="0"/>
              <a:t>است زیرا کمبود رطوبت و پوشش گیاهی امکان انتقال آرام درجه حرارت از محیط (خاک) به آتمسفر (هوا) را فراهم نمیسازد. </a:t>
            </a:r>
          </a:p>
          <a:p>
            <a:pPr algn="r" rtl="1"/>
            <a:r>
              <a:rPr lang="fa-IR" dirty="0" smtClean="0"/>
              <a:t>اکوسیستمهای بیابانی شکننده دارای خاکی با قدرت ترمیم کم تا دهها سال و تنوع گونه ای کم و آرامی سیکل تغذیه </a:t>
            </a:r>
            <a:r>
              <a:rPr lang="en-GB" dirty="0" smtClean="0"/>
              <a:t>slow nutrient cycling </a:t>
            </a:r>
            <a:r>
              <a:rPr lang="fa-IR" dirty="0" smtClean="0"/>
              <a:t> میباشند</a:t>
            </a:r>
          </a:p>
          <a:p>
            <a:pPr algn="r" rtl="1"/>
            <a:r>
              <a:rPr lang="fa-IR" dirty="0" smtClean="0"/>
              <a:t>بر اساس میزان بارش و دما بیابانها به سه گروه تقسیم میگردند</a:t>
            </a:r>
          </a:p>
          <a:p>
            <a:pPr algn="r" rtl="1"/>
            <a:r>
              <a:rPr lang="fa-IR" dirty="0" smtClean="0"/>
              <a:t>1) بیابانهای حاره ای </a:t>
            </a:r>
            <a:r>
              <a:rPr lang="en-GB" dirty="0" smtClean="0"/>
              <a:t>Tropical Desert</a:t>
            </a:r>
            <a:r>
              <a:rPr lang="fa-IR" dirty="0" smtClean="0"/>
              <a:t> : این نوع بیابانها بسیار داغ و خشک در اغلب اوقات سال میباشند و پوشش گیاهی بسیار ضعیف و پر وزش و سطحی سخت، صخره ای و شنی دارند. مانند صحرای بزرگ آفریقا و صحرای نامیبیا. وزش باد در صحرا از 1950 حدود ده برابر شده که علت اصلی ان چرای بیش از حد و خشکسالی و شکستن پوسته سطحی بیابان توسط اتومبیلهای شاسی بلند است. درجه حرارت متوسط ماهانه بین 22 تا بالای 38 درجه در طول سال و بارش تا 25 میلیمتر در دو ماه سال است و هرگز درجه حرارت زیر صفر نمیگردد.</a:t>
            </a:r>
          </a:p>
          <a:p>
            <a:pPr algn="r" rtl="1"/>
            <a:r>
              <a:rPr lang="fa-IR" dirty="0" smtClean="0"/>
              <a:t>2) بیابانهای معتدل </a:t>
            </a:r>
            <a:r>
              <a:rPr lang="en-GB" dirty="0" smtClean="0"/>
              <a:t>Temperate Deserts</a:t>
            </a:r>
            <a:r>
              <a:rPr lang="fa-IR" dirty="0" smtClean="0"/>
              <a:t> : این نوع بیابانها دارای درجه حرارت روزانه بالا در تابستان و نزدیک صفر در زمستان میباشند(بین صفر تا 25 درجه متوسط دمای ماهانه در طول سال). دارای بارش بیشتری در طول سال هستند. پوشش گیاهی آنان را گیاهان خشکی دوست و مقاوم به درجه حرارتهای متغییر و کم آبی مانند کاکتوسها تشکیل میدهند. نمونه این بیابانها بیابان موگاوه در جنوب کالیفرنیاست</a:t>
            </a:r>
          </a:p>
          <a:p>
            <a:pPr algn="r" rtl="1"/>
            <a:r>
              <a:rPr lang="fa-IR" dirty="0" smtClean="0"/>
              <a:t>3) بیابانهای سرد</a:t>
            </a:r>
            <a:r>
              <a:rPr lang="en-GB" dirty="0" smtClean="0"/>
              <a:t> Cold Deserts </a:t>
            </a:r>
            <a:r>
              <a:rPr lang="fa-IR" dirty="0" smtClean="0"/>
              <a:t>: این نوع بیابان دارای پوشش قابل توجه و دمای زیر صفر تا حد </a:t>
            </a:r>
            <a:r>
              <a:rPr lang="en-GB" dirty="0" smtClean="0"/>
              <a:t>-15</a:t>
            </a:r>
            <a:r>
              <a:rPr lang="fa-IR" dirty="0" smtClean="0"/>
              <a:t> درجه در سه ماه از سال و دمای متوسط تا 20 درجه در سایر ماههای سال است. تابستانها گرم و گاهی داغ و زمستانها سرد است. بارش کم ولی بیشتر از بیابانهای حاره ای است و توزیع سالیانه ان بهتر و خصوصا در فصل گرماست.  گیاهان و جانوران مانند شتر دوکوهانه خود را به شرایط سرد و نیز خشک تطبیق داده اند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4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2134</Words>
  <Application>Microsoft Office PowerPoint</Application>
  <PresentationFormat>Widescreen</PresentationFormat>
  <Paragraphs>60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Climate اقلیم  </vt:lpstr>
      <vt:lpstr>چه عواملی بر شکل دهی اقلیم موثرند</vt:lpstr>
      <vt:lpstr>عوامل موثر در شکل گیری اقلیم یک منطقه</vt:lpstr>
      <vt:lpstr>عناصر موثر سه گانه بر چرخش هوا و جریانات بادی</vt:lpstr>
      <vt:lpstr>سایر عوامل موثر بر اقلیم</vt:lpstr>
      <vt:lpstr>انواع بیومس</vt:lpstr>
      <vt:lpstr>تفاوت اقلیم ناشی از Elevation and Latitude</vt:lpstr>
      <vt:lpstr>تغییر اقلیم ناشی از میزان بارش و دما</vt:lpstr>
      <vt:lpstr>انواع بیومس های بیابانی</vt:lpstr>
      <vt:lpstr>انواع بیومس های بوته زاری (علفزار) Grassland</vt:lpstr>
      <vt:lpstr>انواع بیومس های جنگلی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اقلیم</dc:title>
  <dc:creator>HP</dc:creator>
  <cp:lastModifiedBy>HP</cp:lastModifiedBy>
  <cp:revision>50</cp:revision>
  <dcterms:created xsi:type="dcterms:W3CDTF">2016-11-13T11:57:58Z</dcterms:created>
  <dcterms:modified xsi:type="dcterms:W3CDTF">2016-11-21T11:31:16Z</dcterms:modified>
</cp:coreProperties>
</file>